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1411889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DE561EF-DBFD-7FC0-FB2A-91C494E879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8567BEF-053A-DCD9-083A-9D19E9325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176FDE9-C99D-690B-D39F-66E16EDCB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8D46-2B45-4A70-BB09-D74128448292}" type="datetimeFigureOut">
              <a:rPr lang="nb-NO" smtClean="0"/>
              <a:t>20.10.2023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C85EF41-7D3A-79D1-51F3-6EDAB525F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E04A883-969F-244F-C3C2-A9D29D56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3FC7-A32A-450A-A400-B58A7220FF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85758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9C3AE71-7180-C00E-0A76-E7289A653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A2166636-513C-9510-029C-B24098CDA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CC856C1-54CC-882A-E614-887BD819D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8D46-2B45-4A70-BB09-D74128448292}" type="datetimeFigureOut">
              <a:rPr lang="nb-NO" smtClean="0"/>
              <a:t>20.10.2023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A211608-2362-82C5-DDAF-8DE861A0E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3F1F3BA-387A-D43B-9238-6C938BBD3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3FC7-A32A-450A-A400-B58A7220FF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38969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B3C7EA07-BF76-B2AD-999D-2BE3534E35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4F2AE46-06BD-936A-2606-82E52E7DF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4862E87-6DDA-FAE5-F8ED-F03B7288F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8D46-2B45-4A70-BB09-D74128448292}" type="datetimeFigureOut">
              <a:rPr lang="nb-NO" smtClean="0"/>
              <a:t>20.10.2023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251C7E8-B711-E282-BC98-7683756AA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51EFA62-B96D-A196-7E01-29F81BCFE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3FC7-A32A-450A-A400-B58A7220FF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62978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4319B4B-DFC8-5FE8-3B79-2185B5C9F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341CC34-D38F-D5D9-5E52-F4A9EA919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06C3B4-5ECD-8356-63AA-C19DBA2D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8D46-2B45-4A70-BB09-D74128448292}" type="datetimeFigureOut">
              <a:rPr lang="nb-NO" smtClean="0"/>
              <a:t>20.10.2023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08BF926-A091-EF7E-D258-EFD714F39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0A6651B-5A2C-5673-5D30-1CFCAC663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3FC7-A32A-450A-A400-B58A7220FF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33056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F1E3C6D-9D15-2953-F574-8D7B41C23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60FD22A-FD45-84FD-61C1-962CD9AB7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7C03557-A04D-FF0A-6C01-156447A40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8D46-2B45-4A70-BB09-D74128448292}" type="datetimeFigureOut">
              <a:rPr lang="nb-NO" smtClean="0"/>
              <a:t>20.10.2023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7742AAE-8C69-15F0-05CD-79A09A4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A14E7B7-4956-17ED-3019-7816E2AB5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3FC7-A32A-450A-A400-B58A7220FF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1856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5C23EB-2A50-AFE0-8095-677D41AD1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04FAD8-9578-F954-692D-FDC64537C1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24DD6C0-DDCD-3D1A-AFE7-D2A69EA23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DC4709F-9163-D983-337C-74F709D38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8D46-2B45-4A70-BB09-D74128448292}" type="datetimeFigureOut">
              <a:rPr lang="nb-NO" smtClean="0"/>
              <a:t>20.10.2023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D331D0D-AFB4-F118-784A-9FD3DDDC2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BEA7D54-CF07-628C-9BE0-7F1397BFC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3FC7-A32A-450A-A400-B58A7220FF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5292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C8834F-EEBA-29E1-2E58-44F9CF65D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6F48132-76AE-713A-A18B-58D9EFE0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F2B6F49-34A2-8E19-AB04-4FF91B1B0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D41E2BF-A379-A092-6322-D3D6939227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9EA0D450-F7DD-64D8-DAE5-64F31A0937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5C9CFFF-B21E-8F8D-6CFF-8B0B6DB3B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8D46-2B45-4A70-BB09-D74128448292}" type="datetimeFigureOut">
              <a:rPr lang="nb-NO" smtClean="0"/>
              <a:t>20.10.2023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09C7B65A-E537-DAF2-D5DE-4BCADA88B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375EA5D-981A-D785-8F3C-1AEC606D2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3FC7-A32A-450A-A400-B58A7220FF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1424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B4D3B02-67F0-30CC-6CC1-D44471C1C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0185FBB0-07D6-841C-7C44-9C87A710D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8D46-2B45-4A70-BB09-D74128448292}" type="datetimeFigureOut">
              <a:rPr lang="nb-NO" smtClean="0"/>
              <a:t>20.10.2023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27DCE59-BC90-5A6A-D05D-7F042C54D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CA51B3B-3F54-32C2-4213-0F554CB93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3FC7-A32A-450A-A400-B58A7220FF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802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F1073CD7-CDEE-1DE8-921A-6CEC11CA8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8D46-2B45-4A70-BB09-D74128448292}" type="datetimeFigureOut">
              <a:rPr lang="nb-NO" smtClean="0"/>
              <a:t>20.10.2023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1377838E-8096-4875-928A-C7EB05C10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875DB718-331A-0772-8C76-4FAFCDF59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3FC7-A32A-450A-A400-B58A7220FF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145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8829676-5B71-2F86-06AB-DC4306637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A331188-08B9-D570-5B2D-9B2AE0829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77B0E9A-E4F6-7980-9BEA-4DA68C8FE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F374B8E-3839-34FE-56EB-437A39D5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8D46-2B45-4A70-BB09-D74128448292}" type="datetimeFigureOut">
              <a:rPr lang="nb-NO" smtClean="0"/>
              <a:t>20.10.2023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18A2224-7231-5273-0436-E3333C426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DC4033C-6F4F-4303-3928-C695CEDE7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3FC7-A32A-450A-A400-B58A7220FF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351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052ED6E-FE5E-0015-F1B7-4F64EFD75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A40F35B6-41FD-6C77-3813-50D7806163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F9FF8208-F9F7-73E9-DFA9-41E98B2D88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326C1F0-7E79-2AB0-9839-564FE50EE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8D46-2B45-4A70-BB09-D74128448292}" type="datetimeFigureOut">
              <a:rPr lang="nb-NO" smtClean="0"/>
              <a:t>20.10.2023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8E9810A-A5AD-2633-C8BF-17F2EBAFA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55E7145-60A1-9B74-CD5F-BD4BBAA28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3FC7-A32A-450A-A400-B58A7220FF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5054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C36E1DEB-2FAF-08AB-E608-2C4FB93AA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424A7A0-269C-1677-5C09-516B38EF3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1DDB357-DFDA-228C-6396-A27CA1A9C1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98D46-2B45-4A70-BB09-D74128448292}" type="datetimeFigureOut">
              <a:rPr lang="nb-NO" smtClean="0"/>
              <a:t>20.10.2023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0A0965B-9A95-E5EC-1880-839EE7195B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3C7DED5-7840-E116-B8B5-64FC709FA2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03FC7-A32A-450A-A400-B58A7220FF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3272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c 5">
            <a:extLst>
              <a:ext uri="{FF2B5EF4-FFF2-40B4-BE49-F238E27FC236}">
                <a16:creationId xmlns:a16="http://schemas.microsoft.com/office/drawing/2014/main" id="{C9D5D256-99C2-41AD-69D4-E7579CE7DB67}"/>
              </a:ext>
            </a:extLst>
          </p:cNvPr>
          <p:cNvSpPr>
            <a:spLocks noChangeAspect="1"/>
          </p:cNvSpPr>
          <p:nvPr/>
        </p:nvSpPr>
        <p:spPr bwMode="auto">
          <a:xfrm>
            <a:off x="5969312" y="1429250"/>
            <a:ext cx="4704757" cy="2902060"/>
          </a:xfrm>
          <a:custGeom>
            <a:avLst/>
            <a:gdLst>
              <a:gd name="T0" fmla="*/ 714249033 w 26839"/>
              <a:gd name="T1" fmla="*/ 345668984 h 21842"/>
              <a:gd name="T2" fmla="*/ 26591 w 26839"/>
              <a:gd name="T3" fmla="*/ 0 h 21842"/>
              <a:gd name="T4" fmla="*/ 574826976 w 26839"/>
              <a:gd name="T5" fmla="*/ 3946460 h 2184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839" h="21842" fill="none" extrusionOk="0">
                <a:moveTo>
                  <a:pt x="26839" y="21197"/>
                </a:moveTo>
                <a:cubicBezTo>
                  <a:pt x="25125" y="21625"/>
                  <a:pt x="23366" y="21842"/>
                  <a:pt x="21600" y="21842"/>
                </a:cubicBezTo>
                <a:cubicBezTo>
                  <a:pt x="9670" y="21842"/>
                  <a:pt x="0" y="12171"/>
                  <a:pt x="0" y="242"/>
                </a:cubicBezTo>
                <a:cubicBezTo>
                  <a:pt x="0" y="161"/>
                  <a:pt x="0" y="80"/>
                  <a:pt x="1" y="0"/>
                </a:cubicBezTo>
              </a:path>
              <a:path w="26839" h="21842" stroke="0" extrusionOk="0">
                <a:moveTo>
                  <a:pt x="26839" y="21197"/>
                </a:moveTo>
                <a:cubicBezTo>
                  <a:pt x="25125" y="21625"/>
                  <a:pt x="23366" y="21842"/>
                  <a:pt x="21600" y="21842"/>
                </a:cubicBezTo>
                <a:cubicBezTo>
                  <a:pt x="9670" y="21842"/>
                  <a:pt x="0" y="12171"/>
                  <a:pt x="0" y="242"/>
                </a:cubicBezTo>
                <a:cubicBezTo>
                  <a:pt x="0" y="161"/>
                  <a:pt x="0" y="80"/>
                  <a:pt x="1" y="0"/>
                </a:cubicBezTo>
                <a:lnTo>
                  <a:pt x="21600" y="242"/>
                </a:lnTo>
                <a:lnTo>
                  <a:pt x="26839" y="21197"/>
                </a:lnTo>
                <a:close/>
              </a:path>
            </a:pathLst>
          </a:custGeom>
          <a:noFill/>
          <a:ln w="12700" cap="rnd">
            <a:solidFill>
              <a:srgbClr val="5F606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 sz="1000">
              <a:solidFill>
                <a:srgbClr val="5F6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rc 6">
            <a:extLst>
              <a:ext uri="{FF2B5EF4-FFF2-40B4-BE49-F238E27FC236}">
                <a16:creationId xmlns:a16="http://schemas.microsoft.com/office/drawing/2014/main" id="{9168A46D-8092-FF71-E62D-B5FECD8F6E12}"/>
              </a:ext>
            </a:extLst>
          </p:cNvPr>
          <p:cNvSpPr>
            <a:spLocks noChangeAspect="1"/>
          </p:cNvSpPr>
          <p:nvPr/>
        </p:nvSpPr>
        <p:spPr bwMode="auto">
          <a:xfrm>
            <a:off x="4492039" y="1391260"/>
            <a:ext cx="6168384" cy="4185442"/>
          </a:xfrm>
          <a:custGeom>
            <a:avLst/>
            <a:gdLst>
              <a:gd name="T0" fmla="*/ 1319988470 w 24964"/>
              <a:gd name="T1" fmla="*/ 709124743 h 22553"/>
              <a:gd name="T2" fmla="*/ 1110415 w 24964"/>
              <a:gd name="T3" fmla="*/ 0 h 22553"/>
              <a:gd name="T4" fmla="*/ 1142114712 w 24964"/>
              <a:gd name="T5" fmla="*/ 30319642 h 2255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4964" h="22553" fill="none" extrusionOk="0">
                <a:moveTo>
                  <a:pt x="24964" y="22289"/>
                </a:moveTo>
                <a:cubicBezTo>
                  <a:pt x="23851" y="22464"/>
                  <a:pt x="22726" y="22553"/>
                  <a:pt x="21600" y="22553"/>
                </a:cubicBezTo>
                <a:cubicBezTo>
                  <a:pt x="9670" y="22553"/>
                  <a:pt x="0" y="12882"/>
                  <a:pt x="0" y="953"/>
                </a:cubicBezTo>
                <a:cubicBezTo>
                  <a:pt x="0" y="635"/>
                  <a:pt x="7" y="317"/>
                  <a:pt x="21" y="0"/>
                </a:cubicBezTo>
              </a:path>
              <a:path w="24964" h="22553" stroke="0" extrusionOk="0">
                <a:moveTo>
                  <a:pt x="24964" y="22289"/>
                </a:moveTo>
                <a:cubicBezTo>
                  <a:pt x="23851" y="22464"/>
                  <a:pt x="22726" y="22553"/>
                  <a:pt x="21600" y="22553"/>
                </a:cubicBezTo>
                <a:cubicBezTo>
                  <a:pt x="9670" y="22553"/>
                  <a:pt x="0" y="12882"/>
                  <a:pt x="0" y="953"/>
                </a:cubicBezTo>
                <a:cubicBezTo>
                  <a:pt x="0" y="635"/>
                  <a:pt x="7" y="317"/>
                  <a:pt x="21" y="0"/>
                </a:cubicBezTo>
                <a:lnTo>
                  <a:pt x="21600" y="953"/>
                </a:lnTo>
                <a:lnTo>
                  <a:pt x="24964" y="22289"/>
                </a:lnTo>
                <a:close/>
              </a:path>
            </a:pathLst>
          </a:custGeom>
          <a:noFill/>
          <a:ln w="12700" cap="rnd">
            <a:solidFill>
              <a:srgbClr val="5F606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 sz="1000">
              <a:solidFill>
                <a:srgbClr val="5F6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rc 8">
            <a:extLst>
              <a:ext uri="{FF2B5EF4-FFF2-40B4-BE49-F238E27FC236}">
                <a16:creationId xmlns:a16="http://schemas.microsoft.com/office/drawing/2014/main" id="{B7D8B27E-32A0-3383-1A38-0995C3CBBEE7}"/>
              </a:ext>
            </a:extLst>
          </p:cNvPr>
          <p:cNvSpPr>
            <a:spLocks noChangeAspect="1"/>
          </p:cNvSpPr>
          <p:nvPr/>
        </p:nvSpPr>
        <p:spPr bwMode="auto">
          <a:xfrm>
            <a:off x="7789464" y="1425947"/>
            <a:ext cx="2884606" cy="1983707"/>
          </a:xfrm>
          <a:custGeom>
            <a:avLst/>
            <a:gdLst>
              <a:gd name="T0" fmla="*/ 261307427 w 27578"/>
              <a:gd name="T1" fmla="*/ 149348800 h 23464"/>
              <a:gd name="T2" fmla="*/ 767531 w 27578"/>
              <a:gd name="T3" fmla="*/ 0 h 23464"/>
              <a:gd name="T4" fmla="*/ 204664578 w 27578"/>
              <a:gd name="T5" fmla="*/ 12307091 h 2346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7578" h="23464" fill="none" extrusionOk="0">
                <a:moveTo>
                  <a:pt x="27578" y="22620"/>
                </a:moveTo>
                <a:cubicBezTo>
                  <a:pt x="25634" y="23179"/>
                  <a:pt x="23622" y="23464"/>
                  <a:pt x="21600" y="23464"/>
                </a:cubicBezTo>
                <a:cubicBezTo>
                  <a:pt x="9670" y="23464"/>
                  <a:pt x="0" y="13793"/>
                  <a:pt x="0" y="1864"/>
                </a:cubicBezTo>
                <a:cubicBezTo>
                  <a:pt x="0" y="1241"/>
                  <a:pt x="26" y="619"/>
                  <a:pt x="80" y="-1"/>
                </a:cubicBezTo>
              </a:path>
              <a:path w="27578" h="23464" stroke="0" extrusionOk="0">
                <a:moveTo>
                  <a:pt x="27578" y="22620"/>
                </a:moveTo>
                <a:cubicBezTo>
                  <a:pt x="25634" y="23179"/>
                  <a:pt x="23622" y="23464"/>
                  <a:pt x="21600" y="23464"/>
                </a:cubicBezTo>
                <a:cubicBezTo>
                  <a:pt x="9670" y="23464"/>
                  <a:pt x="0" y="13793"/>
                  <a:pt x="0" y="1864"/>
                </a:cubicBezTo>
                <a:cubicBezTo>
                  <a:pt x="0" y="1241"/>
                  <a:pt x="26" y="619"/>
                  <a:pt x="80" y="-1"/>
                </a:cubicBezTo>
                <a:lnTo>
                  <a:pt x="21600" y="1864"/>
                </a:lnTo>
                <a:lnTo>
                  <a:pt x="27578" y="22620"/>
                </a:lnTo>
                <a:close/>
              </a:path>
            </a:pathLst>
          </a:custGeom>
          <a:noFill/>
          <a:ln w="12700" cap="rnd">
            <a:solidFill>
              <a:srgbClr val="5F606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b-NO" sz="1000">
              <a:solidFill>
                <a:srgbClr val="5F6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16">
            <a:extLst>
              <a:ext uri="{FF2B5EF4-FFF2-40B4-BE49-F238E27FC236}">
                <a16:creationId xmlns:a16="http://schemas.microsoft.com/office/drawing/2014/main" id="{F2826FBA-424E-1722-A9F6-900B75DE61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76509" y="1637366"/>
            <a:ext cx="1547213" cy="4644618"/>
          </a:xfrm>
          <a:prstGeom prst="line">
            <a:avLst/>
          </a:prstGeom>
          <a:noFill/>
          <a:ln w="9525">
            <a:solidFill>
              <a:srgbClr val="5F606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nb-NO" sz="800">
              <a:solidFill>
                <a:srgbClr val="5F6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8">
            <a:extLst>
              <a:ext uri="{FF2B5EF4-FFF2-40B4-BE49-F238E27FC236}">
                <a16:creationId xmlns:a16="http://schemas.microsoft.com/office/drawing/2014/main" id="{7182DF7E-5B76-B3A2-B4E6-8A1CD63425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93752" y="1637366"/>
            <a:ext cx="6874737" cy="4305482"/>
          </a:xfrm>
          <a:prstGeom prst="line">
            <a:avLst/>
          </a:prstGeom>
          <a:noFill/>
          <a:ln w="9525">
            <a:solidFill>
              <a:srgbClr val="5F606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nb-NO" sz="800">
              <a:solidFill>
                <a:srgbClr val="5F6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9">
            <a:extLst>
              <a:ext uri="{FF2B5EF4-FFF2-40B4-BE49-F238E27FC236}">
                <a16:creationId xmlns:a16="http://schemas.microsoft.com/office/drawing/2014/main" id="{7547A774-283D-0302-3B1C-9D4681113E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90942" y="1604332"/>
            <a:ext cx="6650668" cy="1838801"/>
          </a:xfrm>
          <a:prstGeom prst="line">
            <a:avLst/>
          </a:prstGeom>
          <a:noFill/>
          <a:ln w="9525">
            <a:solidFill>
              <a:srgbClr val="5F606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nb-NO" sz="800">
              <a:solidFill>
                <a:srgbClr val="5F6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20">
            <a:extLst>
              <a:ext uri="{FF2B5EF4-FFF2-40B4-BE49-F238E27FC236}">
                <a16:creationId xmlns:a16="http://schemas.microsoft.com/office/drawing/2014/main" id="{DD399DE0-E170-EF7F-8126-BC8193FA5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4195" y="1575040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nb-NO" altLang="nb-NO" sz="800">
                <a:solidFill>
                  <a:srgbClr val="5F6062"/>
                </a:solidFill>
                <a:cs typeface="Arial" panose="020B0604020202020204" pitchFamily="34" charset="0"/>
              </a:rPr>
              <a:t>Tiltak </a:t>
            </a:r>
          </a:p>
          <a:p>
            <a:pPr marL="171450" indent="-171450">
              <a:spcBef>
                <a:spcPts val="0"/>
              </a:spcBef>
            </a:pPr>
            <a:r>
              <a:rPr lang="nb-NO" altLang="nb-NO" sz="80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en-GB" altLang="nb-NO" sz="80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10" name="Line 22">
            <a:extLst>
              <a:ext uri="{FF2B5EF4-FFF2-40B4-BE49-F238E27FC236}">
                <a16:creationId xmlns:a16="http://schemas.microsoft.com/office/drawing/2014/main" id="{9932D148-D65D-92AC-3976-A0B545D0E9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76366" y="1561387"/>
            <a:ext cx="4024120" cy="4720597"/>
          </a:xfrm>
          <a:prstGeom prst="line">
            <a:avLst/>
          </a:prstGeom>
          <a:noFill/>
          <a:ln w="9525">
            <a:solidFill>
              <a:srgbClr val="5F606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nb-NO" sz="800">
              <a:solidFill>
                <a:srgbClr val="5F60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35">
            <a:extLst>
              <a:ext uri="{FF2B5EF4-FFF2-40B4-BE49-F238E27FC236}">
                <a16:creationId xmlns:a16="http://schemas.microsoft.com/office/drawing/2014/main" id="{D3D8837D-C561-8F4B-4E82-D9BF3C3BE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0779" y="3404234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nb-NO" altLang="nb-NO" sz="800">
                <a:solidFill>
                  <a:srgbClr val="5F6062"/>
                </a:solidFill>
                <a:cs typeface="Arial" panose="020B0604020202020204" pitchFamily="34" charset="0"/>
              </a:rPr>
              <a:t>Tiltak</a:t>
            </a:r>
            <a:endParaRPr lang="en-GB" altLang="nb-NO" sz="80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08AF6A4D-F759-A0BC-3916-F510AB91998A}"/>
              </a:ext>
            </a:extLst>
          </p:cNvPr>
          <p:cNvSpPr/>
          <p:nvPr/>
        </p:nvSpPr>
        <p:spPr>
          <a:xfrm>
            <a:off x="10710616" y="5535186"/>
            <a:ext cx="232104" cy="754727"/>
          </a:xfrm>
          <a:prstGeom prst="rect">
            <a:avLst/>
          </a:prstGeom>
          <a:solidFill>
            <a:srgbClr val="0085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b-NO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A2852444-BC4B-1970-AAD1-E1EAB60AE2FA}"/>
              </a:ext>
            </a:extLst>
          </p:cNvPr>
          <p:cNvSpPr/>
          <p:nvPr/>
        </p:nvSpPr>
        <p:spPr>
          <a:xfrm>
            <a:off x="3193752" y="1154166"/>
            <a:ext cx="1324353" cy="224737"/>
          </a:xfrm>
          <a:prstGeom prst="rect">
            <a:avLst/>
          </a:prstGeom>
          <a:solidFill>
            <a:srgbClr val="005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D2B7A934-829B-5D63-3B48-BAED0A396121}"/>
              </a:ext>
            </a:extLst>
          </p:cNvPr>
          <p:cNvSpPr/>
          <p:nvPr/>
        </p:nvSpPr>
        <p:spPr>
          <a:xfrm>
            <a:off x="7804775" y="1163691"/>
            <a:ext cx="2036835" cy="224737"/>
          </a:xfrm>
          <a:prstGeom prst="rect">
            <a:avLst/>
          </a:prstGeom>
          <a:solidFill>
            <a:srgbClr val="0A8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2027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52D71DBD-156D-B53D-9FFB-419624FE654F}"/>
              </a:ext>
            </a:extLst>
          </p:cNvPr>
          <p:cNvSpPr/>
          <p:nvPr/>
        </p:nvSpPr>
        <p:spPr>
          <a:xfrm>
            <a:off x="4517343" y="1163691"/>
            <a:ext cx="1450264" cy="224737"/>
          </a:xfrm>
          <a:prstGeom prst="rect">
            <a:avLst/>
          </a:prstGeom>
          <a:solidFill>
            <a:srgbClr val="CBDD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 dirty="0">
                <a:solidFill>
                  <a:srgbClr val="5F6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B1FC06ED-A399-C45F-CDB1-E4E81C8C4931}"/>
              </a:ext>
            </a:extLst>
          </p:cNvPr>
          <p:cNvSpPr/>
          <p:nvPr/>
        </p:nvSpPr>
        <p:spPr>
          <a:xfrm>
            <a:off x="10710616" y="4237453"/>
            <a:ext cx="232104" cy="1304520"/>
          </a:xfrm>
          <a:prstGeom prst="rect">
            <a:avLst/>
          </a:prstGeom>
          <a:solidFill>
            <a:srgbClr val="CBDD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>
                <a:solidFill>
                  <a:srgbClr val="5F6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67B73207-5026-886A-C66F-FF3FEC3BBCFC}"/>
              </a:ext>
            </a:extLst>
          </p:cNvPr>
          <p:cNvSpPr/>
          <p:nvPr/>
        </p:nvSpPr>
        <p:spPr>
          <a:xfrm>
            <a:off x="2812242" y="1388428"/>
            <a:ext cx="386840" cy="2045794"/>
          </a:xfrm>
          <a:prstGeom prst="rect">
            <a:avLst/>
          </a:prstGeom>
          <a:solidFill>
            <a:srgbClr val="E4E4E4"/>
          </a:solidFill>
          <a:ln>
            <a:solidFill>
              <a:srgbClr val="5F60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800">
                <a:solidFill>
                  <a:srgbClr val="5F6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Delmål 1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796DF605-272B-FB91-CDE7-35675F67D80E}"/>
              </a:ext>
            </a:extLst>
          </p:cNvPr>
          <p:cNvSpPr/>
          <p:nvPr/>
        </p:nvSpPr>
        <p:spPr>
          <a:xfrm>
            <a:off x="2812242" y="3441244"/>
            <a:ext cx="386840" cy="2477952"/>
          </a:xfrm>
          <a:prstGeom prst="rect">
            <a:avLst/>
          </a:prstGeom>
          <a:solidFill>
            <a:srgbClr val="E4E4E4"/>
          </a:solidFill>
          <a:ln>
            <a:solidFill>
              <a:srgbClr val="5F60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tIns="36000" rIns="36000" bIns="36000" rtlCol="0" anchor="ctr"/>
          <a:lstStyle/>
          <a:p>
            <a:pPr algn="ctr"/>
            <a:r>
              <a:rPr lang="nb-NO" sz="800">
                <a:solidFill>
                  <a:srgbClr val="5F6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Delmål 2.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B9E6E2D7-7E74-C881-3163-D74390B8D202}"/>
              </a:ext>
            </a:extLst>
          </p:cNvPr>
          <p:cNvSpPr/>
          <p:nvPr/>
        </p:nvSpPr>
        <p:spPr>
          <a:xfrm>
            <a:off x="3197293" y="6286075"/>
            <a:ext cx="3079074" cy="374562"/>
          </a:xfrm>
          <a:prstGeom prst="rect">
            <a:avLst/>
          </a:prstGeom>
          <a:solidFill>
            <a:srgbClr val="E4E4E4"/>
          </a:solidFill>
          <a:ln>
            <a:solidFill>
              <a:srgbClr val="5F60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000" tIns="36000" rIns="36000" bIns="36000" rtlCol="0" anchor="ctr"/>
          <a:lstStyle/>
          <a:p>
            <a:pPr algn="ctr"/>
            <a:r>
              <a:rPr lang="nb-NO" sz="800">
                <a:solidFill>
                  <a:srgbClr val="5F6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Delmål 3.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D6B589CC-89BF-7E5D-41C5-6CBE27B1D515}"/>
              </a:ext>
            </a:extLst>
          </p:cNvPr>
          <p:cNvSpPr/>
          <p:nvPr/>
        </p:nvSpPr>
        <p:spPr>
          <a:xfrm>
            <a:off x="6276366" y="6286075"/>
            <a:ext cx="2410377" cy="374562"/>
          </a:xfrm>
          <a:prstGeom prst="rect">
            <a:avLst/>
          </a:prstGeom>
          <a:solidFill>
            <a:srgbClr val="E4E4E4"/>
          </a:solidFill>
          <a:ln>
            <a:solidFill>
              <a:srgbClr val="5F60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000" tIns="36000" rIns="36000" bIns="36000" rtlCol="0" anchor="ctr"/>
          <a:lstStyle/>
          <a:p>
            <a:pPr algn="ctr"/>
            <a:r>
              <a:rPr lang="nb-NO" sz="800">
                <a:solidFill>
                  <a:srgbClr val="5F6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Delmål 4 .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053B0CDC-641E-F948-8CF9-EB5B98817BA3}"/>
              </a:ext>
            </a:extLst>
          </p:cNvPr>
          <p:cNvSpPr/>
          <p:nvPr/>
        </p:nvSpPr>
        <p:spPr>
          <a:xfrm>
            <a:off x="8683657" y="6286074"/>
            <a:ext cx="2017577" cy="374562"/>
          </a:xfrm>
          <a:prstGeom prst="rect">
            <a:avLst/>
          </a:prstGeom>
          <a:solidFill>
            <a:srgbClr val="E4E4E4"/>
          </a:solidFill>
          <a:ln>
            <a:solidFill>
              <a:srgbClr val="5F60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000" tIns="36000" rIns="36000" bIns="36000" rtlCol="0" anchor="ctr"/>
          <a:lstStyle/>
          <a:p>
            <a:pPr algn="ctr"/>
            <a:r>
              <a:rPr lang="nb-NO" sz="800">
                <a:solidFill>
                  <a:srgbClr val="5F60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Delmål x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D7F26A3A-E64D-8F9E-E408-CA7D3B303E77}"/>
              </a:ext>
            </a:extLst>
          </p:cNvPr>
          <p:cNvSpPr/>
          <p:nvPr/>
        </p:nvSpPr>
        <p:spPr>
          <a:xfrm>
            <a:off x="10710616" y="3339732"/>
            <a:ext cx="232104" cy="901114"/>
          </a:xfrm>
          <a:prstGeom prst="rect">
            <a:avLst/>
          </a:prstGeom>
          <a:solidFill>
            <a:srgbClr val="0099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741F11A0-6129-4056-4142-220DD09319B8}"/>
              </a:ext>
            </a:extLst>
          </p:cNvPr>
          <p:cNvSpPr/>
          <p:nvPr/>
        </p:nvSpPr>
        <p:spPr>
          <a:xfrm>
            <a:off x="10710615" y="2132015"/>
            <a:ext cx="232104" cy="1207718"/>
          </a:xfrm>
          <a:prstGeom prst="rect">
            <a:avLst/>
          </a:prstGeom>
          <a:solidFill>
            <a:srgbClr val="0A8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2027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682FDE65-3D63-692E-4924-4AC8ACD66C33}"/>
              </a:ext>
            </a:extLst>
          </p:cNvPr>
          <p:cNvSpPr/>
          <p:nvPr/>
        </p:nvSpPr>
        <p:spPr>
          <a:xfrm>
            <a:off x="5967606" y="1163691"/>
            <a:ext cx="1837168" cy="224737"/>
          </a:xfrm>
          <a:prstGeom prst="rect">
            <a:avLst/>
          </a:prstGeom>
          <a:solidFill>
            <a:srgbClr val="0099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</a:p>
        </p:txBody>
      </p:sp>
      <p:sp>
        <p:nvSpPr>
          <p:cNvPr id="25" name="Text Box 20">
            <a:extLst>
              <a:ext uri="{FF2B5EF4-FFF2-40B4-BE49-F238E27FC236}">
                <a16:creationId xmlns:a16="http://schemas.microsoft.com/office/drawing/2014/main" id="{4BB55E43-1BF3-1F76-6E75-BC7583E8F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8161" y="1648821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nb-NO" altLang="nb-NO" sz="800">
                <a:solidFill>
                  <a:srgbClr val="5F6062"/>
                </a:solidFill>
                <a:cs typeface="Arial" panose="020B0604020202020204" pitchFamily="34" charset="0"/>
              </a:rPr>
              <a:t>Tiltak </a:t>
            </a:r>
          </a:p>
          <a:p>
            <a:pPr marL="171450" indent="-171450">
              <a:spcBef>
                <a:spcPts val="0"/>
              </a:spcBef>
            </a:pPr>
            <a:r>
              <a:rPr lang="nb-NO" altLang="nb-NO" sz="80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en-GB" altLang="nb-NO" sz="80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26" name="Text Box 20">
            <a:extLst>
              <a:ext uri="{FF2B5EF4-FFF2-40B4-BE49-F238E27FC236}">
                <a16:creationId xmlns:a16="http://schemas.microsoft.com/office/drawing/2014/main" id="{D6D9FE79-3713-5D6E-E9C5-D9F7C7DA5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1560" y="4936334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nb-NO" altLang="nb-NO" sz="800">
                <a:solidFill>
                  <a:srgbClr val="5F6062"/>
                </a:solidFill>
                <a:cs typeface="Arial" panose="020B0604020202020204" pitchFamily="34" charset="0"/>
              </a:rPr>
              <a:t>Tiltak </a:t>
            </a:r>
          </a:p>
          <a:p>
            <a:pPr marL="171450" indent="-171450">
              <a:spcBef>
                <a:spcPts val="0"/>
              </a:spcBef>
            </a:pPr>
            <a:r>
              <a:rPr lang="nb-NO" altLang="nb-NO" sz="80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en-GB" altLang="nb-NO" sz="80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CBD5D075-5B2E-B79A-094B-9711B8230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8224" y="2977314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nb-NO" altLang="nb-NO" sz="800" dirty="0">
                <a:solidFill>
                  <a:srgbClr val="5F6062"/>
                </a:solidFill>
                <a:cs typeface="Arial" panose="020B0604020202020204" pitchFamily="34" charset="0"/>
              </a:rPr>
              <a:t>Tiltak </a:t>
            </a:r>
          </a:p>
          <a:p>
            <a:pPr marL="171450" indent="-171450">
              <a:spcBef>
                <a:spcPts val="0"/>
              </a:spcBef>
            </a:pPr>
            <a:r>
              <a:rPr lang="nb-NO" altLang="nb-NO" sz="800" dirty="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dirty="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dirty="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en-GB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28" name="Text Box 20">
            <a:extLst>
              <a:ext uri="{FF2B5EF4-FFF2-40B4-BE49-F238E27FC236}">
                <a16:creationId xmlns:a16="http://schemas.microsoft.com/office/drawing/2014/main" id="{F146B31B-DACF-2705-D629-B65B0A412E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5562" y="4090949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nb-NO" altLang="nb-NO" sz="800">
                <a:solidFill>
                  <a:srgbClr val="5F6062"/>
                </a:solidFill>
                <a:cs typeface="Arial" panose="020B0604020202020204" pitchFamily="34" charset="0"/>
              </a:rPr>
              <a:t>Tiltak </a:t>
            </a:r>
          </a:p>
          <a:p>
            <a:pPr marL="171450" indent="-171450">
              <a:spcBef>
                <a:spcPts val="0"/>
              </a:spcBef>
            </a:pPr>
            <a:r>
              <a:rPr lang="nb-NO" altLang="nb-NO" sz="80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en-GB" altLang="nb-NO" sz="80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29" name="Text Box 20">
            <a:extLst>
              <a:ext uri="{FF2B5EF4-FFF2-40B4-BE49-F238E27FC236}">
                <a16:creationId xmlns:a16="http://schemas.microsoft.com/office/drawing/2014/main" id="{405E6B10-07D6-90C7-01B3-0813471B3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3621" y="3606292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nb-NO" altLang="nb-NO" sz="800" dirty="0">
                <a:solidFill>
                  <a:srgbClr val="5F6062"/>
                </a:solidFill>
                <a:cs typeface="Arial" panose="020B0604020202020204" pitchFamily="34" charset="0"/>
              </a:rPr>
              <a:t>Tiltak </a:t>
            </a:r>
          </a:p>
          <a:p>
            <a:pPr marL="171450" indent="-171450">
              <a:spcBef>
                <a:spcPts val="0"/>
              </a:spcBef>
            </a:pPr>
            <a:r>
              <a:rPr lang="nb-NO" altLang="nb-NO" sz="800" dirty="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dirty="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dirty="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en-GB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30" name="Text Box 20">
            <a:extLst>
              <a:ext uri="{FF2B5EF4-FFF2-40B4-BE49-F238E27FC236}">
                <a16:creationId xmlns:a16="http://schemas.microsoft.com/office/drawing/2014/main" id="{836DCA8E-95FC-9EDD-6B47-CB6D40711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3947" y="5710915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nb-NO" altLang="nb-NO" sz="800">
                <a:solidFill>
                  <a:srgbClr val="5F6062"/>
                </a:solidFill>
                <a:cs typeface="Arial" panose="020B0604020202020204" pitchFamily="34" charset="0"/>
              </a:rPr>
              <a:t>Tiltak </a:t>
            </a:r>
          </a:p>
          <a:p>
            <a:pPr marL="171450" indent="-171450">
              <a:spcBef>
                <a:spcPts val="0"/>
              </a:spcBef>
            </a:pPr>
            <a:r>
              <a:rPr lang="nb-NO" altLang="nb-NO" sz="80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nb-NO" altLang="nb-NO" sz="80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en-GB" altLang="nb-NO" sz="80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31" name="Text Box 35">
            <a:extLst>
              <a:ext uri="{FF2B5EF4-FFF2-40B4-BE49-F238E27FC236}">
                <a16:creationId xmlns:a16="http://schemas.microsoft.com/office/drawing/2014/main" id="{BF31951E-1706-040F-4941-54370AE2F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2362" y="2657981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nb-NO" altLang="nb-NO" sz="800">
                <a:solidFill>
                  <a:srgbClr val="5F6062"/>
                </a:solidFill>
                <a:cs typeface="Arial" panose="020B0604020202020204" pitchFamily="34" charset="0"/>
              </a:rPr>
              <a:t>Tiltak</a:t>
            </a:r>
            <a:endParaRPr lang="en-GB" altLang="nb-NO" sz="80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32" name="Text Box 35">
            <a:extLst>
              <a:ext uri="{FF2B5EF4-FFF2-40B4-BE49-F238E27FC236}">
                <a16:creationId xmlns:a16="http://schemas.microsoft.com/office/drawing/2014/main" id="{B6E34394-1251-1F5F-8CE0-E25B947E2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4568" y="1654382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nb-NO" altLang="nb-NO" sz="800">
                <a:solidFill>
                  <a:srgbClr val="5F6062"/>
                </a:solidFill>
                <a:cs typeface="Arial" panose="020B0604020202020204" pitchFamily="34" charset="0"/>
              </a:rPr>
              <a:t>Tiltak</a:t>
            </a:r>
            <a:endParaRPr lang="en-GB" altLang="nb-NO" sz="80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33" name="Text Box 35">
            <a:extLst>
              <a:ext uri="{FF2B5EF4-FFF2-40B4-BE49-F238E27FC236}">
                <a16:creationId xmlns:a16="http://schemas.microsoft.com/office/drawing/2014/main" id="{62CC278F-4727-D5E5-B554-A9DE00909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0510" y="2289685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nb-NO" altLang="nb-NO" sz="800">
                <a:solidFill>
                  <a:srgbClr val="5F6062"/>
                </a:solidFill>
                <a:cs typeface="Arial" panose="020B0604020202020204" pitchFamily="34" charset="0"/>
              </a:rPr>
              <a:t>Tiltak</a:t>
            </a:r>
            <a:endParaRPr lang="en-GB" altLang="nb-NO" sz="80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34" name="Text Box 35">
            <a:extLst>
              <a:ext uri="{FF2B5EF4-FFF2-40B4-BE49-F238E27FC236}">
                <a16:creationId xmlns:a16="http://schemas.microsoft.com/office/drawing/2014/main" id="{27D68B1E-AAFD-CA24-89C3-050156498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2897" y="1626650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nb-NO" altLang="nb-NO" sz="800">
                <a:solidFill>
                  <a:srgbClr val="5F6062"/>
                </a:solidFill>
                <a:cs typeface="Arial" panose="020B0604020202020204" pitchFamily="34" charset="0"/>
              </a:rPr>
              <a:t>Tiltak</a:t>
            </a:r>
            <a:endParaRPr lang="en-GB" altLang="nb-NO" sz="80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35" name="Text Box 35">
            <a:extLst>
              <a:ext uri="{FF2B5EF4-FFF2-40B4-BE49-F238E27FC236}">
                <a16:creationId xmlns:a16="http://schemas.microsoft.com/office/drawing/2014/main" id="{60B9B231-2E01-1652-868A-9535736F0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6316" y="2676885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nb-NO" altLang="nb-NO" sz="800">
                <a:solidFill>
                  <a:srgbClr val="5F6062"/>
                </a:solidFill>
                <a:cs typeface="Arial" panose="020B0604020202020204" pitchFamily="34" charset="0"/>
              </a:rPr>
              <a:t>Tiltak</a:t>
            </a:r>
            <a:endParaRPr lang="en-GB" altLang="nb-NO" sz="80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36" name="Text Box 35">
            <a:extLst>
              <a:ext uri="{FF2B5EF4-FFF2-40B4-BE49-F238E27FC236}">
                <a16:creationId xmlns:a16="http://schemas.microsoft.com/office/drawing/2014/main" id="{1CFEB918-76F7-281B-8A47-3B2359B3D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8036" y="2961412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nb-NO" altLang="nb-NO" sz="800">
                <a:solidFill>
                  <a:srgbClr val="5F6062"/>
                </a:solidFill>
                <a:cs typeface="Arial" panose="020B0604020202020204" pitchFamily="34" charset="0"/>
              </a:rPr>
              <a:t>Tiltak</a:t>
            </a:r>
            <a:endParaRPr lang="en-GB" altLang="nb-NO" sz="80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37" name="Text Box 35">
            <a:extLst>
              <a:ext uri="{FF2B5EF4-FFF2-40B4-BE49-F238E27FC236}">
                <a16:creationId xmlns:a16="http://schemas.microsoft.com/office/drawing/2014/main" id="{79C2318F-F1B7-17F4-E1DD-17D3B5E82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2007" y="3088902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nb-NO" altLang="nb-NO" sz="800" dirty="0">
                <a:solidFill>
                  <a:srgbClr val="5F6062"/>
                </a:solidFill>
                <a:cs typeface="Arial" panose="020B0604020202020204" pitchFamily="34" charset="0"/>
              </a:rPr>
              <a:t>Tiltak</a:t>
            </a:r>
            <a:endParaRPr lang="en-GB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38" name="Text Box 35">
            <a:extLst>
              <a:ext uri="{FF2B5EF4-FFF2-40B4-BE49-F238E27FC236}">
                <a16:creationId xmlns:a16="http://schemas.microsoft.com/office/drawing/2014/main" id="{2DD2D717-2B31-ADB9-22B0-CD67210034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7101" y="3767179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nb-NO" altLang="nb-NO" sz="800">
                <a:solidFill>
                  <a:srgbClr val="5F6062"/>
                </a:solidFill>
                <a:cs typeface="Arial" panose="020B0604020202020204" pitchFamily="34" charset="0"/>
              </a:rPr>
              <a:t>Tiltak</a:t>
            </a:r>
            <a:endParaRPr lang="en-GB" altLang="nb-NO" sz="80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39" name="Text Box 35">
            <a:extLst>
              <a:ext uri="{FF2B5EF4-FFF2-40B4-BE49-F238E27FC236}">
                <a16:creationId xmlns:a16="http://schemas.microsoft.com/office/drawing/2014/main" id="{423B83E2-BE20-429D-D33C-D3CA7178E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6071" y="3948585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nb-NO" altLang="nb-NO" sz="800" dirty="0">
                <a:solidFill>
                  <a:srgbClr val="5F6062"/>
                </a:solidFill>
                <a:cs typeface="Arial" panose="020B0604020202020204" pitchFamily="34" charset="0"/>
              </a:rPr>
              <a:t>Tiltak</a:t>
            </a:r>
            <a:endParaRPr lang="en-GB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cxnSp>
        <p:nvCxnSpPr>
          <p:cNvPr id="40" name="Rett linje 39">
            <a:extLst>
              <a:ext uri="{FF2B5EF4-FFF2-40B4-BE49-F238E27FC236}">
                <a16:creationId xmlns:a16="http://schemas.microsoft.com/office/drawing/2014/main" id="{ED5EED0D-AD75-C37F-7182-3BB663D439D2}"/>
              </a:ext>
            </a:extLst>
          </p:cNvPr>
          <p:cNvCxnSpPr/>
          <p:nvPr/>
        </p:nvCxnSpPr>
        <p:spPr>
          <a:xfrm>
            <a:off x="3193752" y="1402370"/>
            <a:ext cx="0" cy="52582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lipse 40">
            <a:extLst>
              <a:ext uri="{FF2B5EF4-FFF2-40B4-BE49-F238E27FC236}">
                <a16:creationId xmlns:a16="http://schemas.microsoft.com/office/drawing/2014/main" id="{E0C701EB-37F7-7FE3-9CAE-161D14ACDD7C}"/>
              </a:ext>
            </a:extLst>
          </p:cNvPr>
          <p:cNvSpPr/>
          <p:nvPr/>
        </p:nvSpPr>
        <p:spPr>
          <a:xfrm>
            <a:off x="9506240" y="1384596"/>
            <a:ext cx="1169400" cy="1136205"/>
          </a:xfrm>
          <a:prstGeom prst="ellipse">
            <a:avLst/>
          </a:prstGeom>
          <a:solidFill>
            <a:srgbClr val="5F60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nb-NO"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Virksomheten har realisert strategien</a:t>
            </a:r>
          </a:p>
        </p:txBody>
      </p:sp>
      <p:sp>
        <p:nvSpPr>
          <p:cNvPr id="42" name="TekstSylinder 41">
            <a:extLst>
              <a:ext uri="{FF2B5EF4-FFF2-40B4-BE49-F238E27FC236}">
                <a16:creationId xmlns:a16="http://schemas.microsoft.com/office/drawing/2014/main" id="{D696222D-1FE4-C292-BCBC-9107FBFEF64B}"/>
              </a:ext>
            </a:extLst>
          </p:cNvPr>
          <p:cNvSpPr txBox="1"/>
          <p:nvPr/>
        </p:nvSpPr>
        <p:spPr>
          <a:xfrm>
            <a:off x="807077" y="1383930"/>
            <a:ext cx="194347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i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Denne figuren kan du bruke for å kommunisere hvordan anskaffelsesstrategien skal implementeres. Den viser de prioriterte delmålene og tilhørende tiltak fordelt på det enkelte år i strategiperioden.</a:t>
            </a:r>
          </a:p>
          <a:p>
            <a:endParaRPr lang="nb-NO" dirty="0"/>
          </a:p>
        </p:txBody>
      </p:sp>
      <p:sp>
        <p:nvSpPr>
          <p:cNvPr id="43" name="Text Box 20">
            <a:extLst>
              <a:ext uri="{FF2B5EF4-FFF2-40B4-BE49-F238E27FC236}">
                <a16:creationId xmlns:a16="http://schemas.microsoft.com/office/drawing/2014/main" id="{1484C4AD-B20B-427B-256A-BFB454FB3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2621" y="5467191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nb-NO" altLang="nb-NO" sz="800" dirty="0">
                <a:solidFill>
                  <a:srgbClr val="5F6062"/>
                </a:solidFill>
                <a:cs typeface="Arial" panose="020B0604020202020204" pitchFamily="34" charset="0"/>
              </a:rPr>
              <a:t>Tiltak </a:t>
            </a:r>
          </a:p>
          <a:p>
            <a:pPr marL="171450" indent="-171450">
              <a:spcBef>
                <a:spcPts val="0"/>
              </a:spcBef>
            </a:pPr>
            <a:r>
              <a:rPr lang="nb-NO" altLang="nb-NO" sz="800" dirty="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dirty="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dirty="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en-GB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44" name="Text Box 20">
            <a:extLst>
              <a:ext uri="{FF2B5EF4-FFF2-40B4-BE49-F238E27FC236}">
                <a16:creationId xmlns:a16="http://schemas.microsoft.com/office/drawing/2014/main" id="{3DD50FBB-1EAD-5C2B-731C-392B2F6D3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6099" y="5694309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nb-NO" altLang="nb-NO" sz="800" dirty="0">
                <a:solidFill>
                  <a:srgbClr val="5F6062"/>
                </a:solidFill>
                <a:cs typeface="Arial" panose="020B0604020202020204" pitchFamily="34" charset="0"/>
              </a:rPr>
              <a:t>Tiltak </a:t>
            </a:r>
          </a:p>
          <a:p>
            <a:pPr marL="171450" indent="-171450">
              <a:spcBef>
                <a:spcPts val="0"/>
              </a:spcBef>
            </a:pPr>
            <a:r>
              <a:rPr lang="nb-NO" altLang="nb-NO" sz="800" dirty="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dirty="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dirty="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en-GB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45" name="Text Box 20">
            <a:extLst>
              <a:ext uri="{FF2B5EF4-FFF2-40B4-BE49-F238E27FC236}">
                <a16:creationId xmlns:a16="http://schemas.microsoft.com/office/drawing/2014/main" id="{36C63A87-D6A7-E340-923B-7B29833F0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8680" y="4665546"/>
            <a:ext cx="928417" cy="412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nb-NO" altLang="nb-NO" sz="800" dirty="0">
                <a:solidFill>
                  <a:srgbClr val="5F6062"/>
                </a:solidFill>
                <a:cs typeface="Arial" panose="020B0604020202020204" pitchFamily="34" charset="0"/>
              </a:rPr>
              <a:t>Tiltak </a:t>
            </a:r>
          </a:p>
          <a:p>
            <a:pPr marL="171450" indent="-171450">
              <a:spcBef>
                <a:spcPts val="0"/>
              </a:spcBef>
            </a:pPr>
            <a:r>
              <a:rPr lang="nb-NO" altLang="nb-NO" sz="800" dirty="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dirty="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r>
              <a:rPr lang="nb-NO" altLang="nb-NO" sz="800" dirty="0" err="1">
                <a:solidFill>
                  <a:srgbClr val="5F6062"/>
                </a:solidFill>
                <a:cs typeface="Arial" panose="020B0604020202020204" pitchFamily="34" charset="0"/>
              </a:rPr>
              <a:t>X</a:t>
            </a: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nb-NO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</a:pPr>
            <a:endParaRPr lang="en-GB" altLang="nb-NO" sz="800" dirty="0">
              <a:solidFill>
                <a:srgbClr val="5F6062"/>
              </a:solidFill>
              <a:cs typeface="Arial" panose="020B0604020202020204" pitchFamily="34" charset="0"/>
            </a:endParaRPr>
          </a:p>
        </p:txBody>
      </p:sp>
      <p:sp>
        <p:nvSpPr>
          <p:cNvPr id="46" name="TekstSylinder 45">
            <a:extLst>
              <a:ext uri="{FF2B5EF4-FFF2-40B4-BE49-F238E27FC236}">
                <a16:creationId xmlns:a16="http://schemas.microsoft.com/office/drawing/2014/main" id="{CB2F23A9-0EFD-80EF-438A-C8046FA4B423}"/>
              </a:ext>
            </a:extLst>
          </p:cNvPr>
          <p:cNvSpPr txBox="1"/>
          <p:nvPr/>
        </p:nvSpPr>
        <p:spPr>
          <a:xfrm>
            <a:off x="807076" y="354901"/>
            <a:ext cx="8094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800" b="1" dirty="0">
                <a:solidFill>
                  <a:schemeClr val="tx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Implementeringsplan – mal for visualisering</a:t>
            </a:r>
          </a:p>
        </p:txBody>
      </p:sp>
    </p:spTree>
    <p:extLst>
      <p:ext uri="{BB962C8B-B14F-4D97-AF65-F5344CB8AC3E}">
        <p14:creationId xmlns:p14="http://schemas.microsoft.com/office/powerpoint/2010/main" val="3387232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0ECCAD850F1BD448DB75092B247B3E7" ma:contentTypeVersion="18" ma:contentTypeDescription="Opprett et nytt dokument." ma:contentTypeScope="" ma:versionID="2a2ee7ce4e6c81c118876d6fa18e9e43">
  <xsd:schema xmlns:xsd="http://www.w3.org/2001/XMLSchema" xmlns:xs="http://www.w3.org/2001/XMLSchema" xmlns:p="http://schemas.microsoft.com/office/2006/metadata/properties" xmlns:ns2="cdb96032-7ba7-4934-9f17-7414fd47aa97" xmlns:ns3="cb012662-f4c3-47c7-8dea-c6d0492350c8" targetNamespace="http://schemas.microsoft.com/office/2006/metadata/properties" ma:root="true" ma:fieldsID="52dc982042fb44e269a7d8e3f2bb8125" ns2:_="" ns3:_="">
    <xsd:import namespace="cdb96032-7ba7-4934-9f17-7414fd47aa97"/>
    <xsd:import namespace="cb012662-f4c3-47c7-8dea-c6d0492350c8"/>
    <xsd:element name="properties">
      <xsd:complexType>
        <xsd:sequence>
          <xsd:element name="documentManagement">
            <xsd:complexType>
              <xsd:all>
                <xsd:element ref="ns2:j25543a5815d485da9a5e0773ad762e9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2:SharedWithUsers" minOccurs="0"/>
                <xsd:element ref="ns2:SharedWithDetails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b96032-7ba7-4934-9f17-7414fd47aa97" elementFormDefault="qualified">
    <xsd:import namespace="http://schemas.microsoft.com/office/2006/documentManagement/types"/>
    <xsd:import namespace="http://schemas.microsoft.com/office/infopath/2007/PartnerControls"/>
    <xsd:element name="j25543a5815d485da9a5e0773ad762e9" ma:index="9" nillable="true" ma:taxonomy="true" ma:internalName="j25543a5815d485da9a5e0773ad762e9" ma:taxonomyFieldName="GtProjectPhase" ma:displayName="Fase" ma:fieldId="{325543a5-815d-485d-a9a5-e0773ad762e9}" ma:sspId="eb0be57b-a27d-473a-a780-396a80130851" ma:termSetId="abcfc9d9-a263-4abb-8234-be973c46258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95c55b40-0b1b-4aaf-a8fb-19ff93768c1c}" ma:internalName="TaxCatchAll" ma:showField="CatchAllData" ma:web="cdb96032-7ba7-4934-9f17-7414fd47aa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012662-f4c3-47c7-8dea-c6d0492350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Bildemerkelapper" ma:readOnly="false" ma:fieldId="{5cf76f15-5ced-4ddc-b409-7134ff3c332f}" ma:taxonomyMulti="true" ma:sspId="eb0be57b-a27d-473a-a780-396a801308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25543a5815d485da9a5e0773ad762e9 xmlns="cdb96032-7ba7-4934-9f17-7414fd47aa97">
      <Terms xmlns="http://schemas.microsoft.com/office/infopath/2007/PartnerControls"/>
    </j25543a5815d485da9a5e0773ad762e9>
    <lcf76f155ced4ddcb4097134ff3c332f xmlns="cb012662-f4c3-47c7-8dea-c6d0492350c8">
      <Terms xmlns="http://schemas.microsoft.com/office/infopath/2007/PartnerControls"/>
    </lcf76f155ced4ddcb4097134ff3c332f>
    <TaxCatchAll xmlns="cdb96032-7ba7-4934-9f17-7414fd47aa97" xsi:nil="true"/>
  </documentManagement>
</p:properties>
</file>

<file path=customXml/itemProps1.xml><?xml version="1.0" encoding="utf-8"?>
<ds:datastoreItem xmlns:ds="http://schemas.openxmlformats.org/officeDocument/2006/customXml" ds:itemID="{B68D3738-F914-4CDA-981D-54CD2A6782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b96032-7ba7-4934-9f17-7414fd47aa97"/>
    <ds:schemaRef ds:uri="cb012662-f4c3-47c7-8dea-c6d0492350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B1467A-A8ED-4A7D-9DB5-5E68C1E345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94A668-1111-4B5F-A08D-A4DB004E869F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b012662-f4c3-47c7-8dea-c6d0492350c8"/>
    <ds:schemaRef ds:uri="cdb96032-7ba7-4934-9f17-7414fd47aa97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109</Words>
  <Application>Microsoft Office PowerPoint</Application>
  <PresentationFormat>Widescreen</PresentationFormat>
  <Paragraphs>66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Source Sans Pro</vt:lpstr>
      <vt:lpstr>Office-tema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Anna Katrine Asprem Hvardal</dc:creator>
  <cp:lastModifiedBy>Anna Katrine Asprem Hvardal</cp:lastModifiedBy>
  <cp:revision>1</cp:revision>
  <dcterms:created xsi:type="dcterms:W3CDTF">2023-10-20T07:19:49Z</dcterms:created>
  <dcterms:modified xsi:type="dcterms:W3CDTF">2023-10-20T07:21:20Z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0x01010010ECCAD850F1BD448DB75092B247B3E7</vt:lpwstr>
  </property>
  <property fmtid="{D5CDD505-2E9C-101B-9397-08002B2CF9AE}" pid="3" name="GtProjectPhase">
    <vt:lpwstr/>
  </property>
  <property fmtid="{D5CDD505-2E9C-101B-9397-08002B2CF9AE}" pid="4" name="MediaServiceImageTags">
    <vt:lpwstr/>
  </property>
</Properties>
</file>