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 id="2147483651" r:id="rId2"/>
  </p:sldMasterIdLst>
  <p:notesMasterIdLst>
    <p:notesMasterId r:id="rId15"/>
  </p:notesMasterIdLst>
  <p:handoutMasterIdLst>
    <p:handoutMasterId r:id="rId16"/>
  </p:handoutMasterIdLst>
  <p:sldIdLst>
    <p:sldId id="263" r:id="rId3"/>
    <p:sldId id="346" r:id="rId4"/>
    <p:sldId id="347" r:id="rId5"/>
    <p:sldId id="348" r:id="rId6"/>
    <p:sldId id="349" r:id="rId7"/>
    <p:sldId id="350" r:id="rId8"/>
    <p:sldId id="351" r:id="rId9"/>
    <p:sldId id="352" r:id="rId10"/>
    <p:sldId id="353" r:id="rId11"/>
    <p:sldId id="354" r:id="rId12"/>
    <p:sldId id="355" r:id="rId13"/>
    <p:sldId id="265" r:id="rId14"/>
  </p:sldIdLst>
  <p:sldSz cx="9144000" cy="6858000" type="screen4x3"/>
  <p:notesSz cx="6858000" cy="9144000"/>
  <p:defaultTextStyle>
    <a:defPPr>
      <a:defRPr lang="nb-NO"/>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Forfatter" initials="A" lastIdx="4" clrIdx="4"/>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8989"/>
    <a:srgbClr val="01C0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364" autoAdjust="0"/>
  </p:normalViewPr>
  <p:slideViewPr>
    <p:cSldViewPr snapToGrid="0">
      <p:cViewPr varScale="1">
        <p:scale>
          <a:sx n="115" d="100"/>
          <a:sy n="115" d="100"/>
        </p:scale>
        <p:origin x="-1524" y="-102"/>
      </p:cViewPr>
      <p:guideLst>
        <p:guide orient="horz" pos="2160"/>
        <p:guide pos="2880"/>
      </p:guideLst>
    </p:cSldViewPr>
  </p:slideViewPr>
  <p:outlineViewPr>
    <p:cViewPr>
      <p:scale>
        <a:sx n="33" d="100"/>
        <a:sy n="33" d="100"/>
      </p:scale>
      <p:origin x="42" y="2574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9.4436561262156549E-2"/>
          <c:y val="9.0277529056629793E-2"/>
          <c:w val="0.8111268774756869"/>
          <c:h val="0.79861160285750299"/>
        </c:manualLayout>
      </c:layout>
      <c:pie3DChart>
        <c:varyColors val="1"/>
        <c:ser>
          <c:idx val="0"/>
          <c:order val="0"/>
          <c:tx>
            <c:strRef>
              <c:f>'Ark1'!$B$1</c:f>
              <c:strCache>
                <c:ptCount val="1"/>
                <c:pt idx="0">
                  <c:v>Salg</c:v>
                </c:pt>
              </c:strCache>
            </c:strRef>
          </c:tx>
          <c:dLbls>
            <c:dLbl>
              <c:idx val="0"/>
              <c:layout>
                <c:manualLayout>
                  <c:x val="-0.23067623987521635"/>
                  <c:y val="7.6349266280967373E-2"/>
                </c:manualLayout>
              </c:layout>
              <c:tx>
                <c:rich>
                  <a:bodyPr/>
                  <a:lstStyle/>
                  <a:p>
                    <a:pPr algn="ctr" rtl="0">
                      <a:defRPr lang="en-US" sz="1200" b="0" i="0" u="none" strike="noStrike" kern="1200" baseline="0" dirty="0">
                        <a:solidFill>
                          <a:srgbClr val="000000"/>
                        </a:solidFill>
                        <a:latin typeface="+mn-lt"/>
                        <a:ea typeface="+mn-ea"/>
                        <a:cs typeface="+mn-cs"/>
                      </a:defRPr>
                    </a:pPr>
                    <a:r>
                      <a:rPr lang="en-US" sz="1200" b="0" i="0" u="none" strike="noStrike" kern="1200" baseline="0" dirty="0" smtClean="0">
                        <a:solidFill>
                          <a:srgbClr val="000000"/>
                        </a:solidFill>
                        <a:latin typeface="+mn-lt"/>
                        <a:ea typeface="+mn-ea"/>
                        <a:cs typeface="+mn-cs"/>
                      </a:rPr>
                      <a:t>40-50%</a:t>
                    </a:r>
                  </a:p>
                  <a:p>
                    <a:pPr algn="ctr" rtl="0">
                      <a:defRPr lang="en-US" sz="1200" b="0" i="0" u="none" strike="noStrike" kern="1200" baseline="0" dirty="0">
                        <a:solidFill>
                          <a:srgbClr val="000000"/>
                        </a:solidFill>
                        <a:latin typeface="+mn-lt"/>
                        <a:ea typeface="+mn-ea"/>
                        <a:cs typeface="+mn-cs"/>
                      </a:defRPr>
                    </a:pPr>
                    <a:r>
                      <a:rPr lang="en-US" sz="1200" b="0" i="0" u="none" strike="noStrike" kern="1200" baseline="0" dirty="0" err="1" smtClean="0">
                        <a:solidFill>
                          <a:srgbClr val="000000"/>
                        </a:solidFill>
                        <a:latin typeface="+mn-lt"/>
                        <a:ea typeface="+mn-ea"/>
                        <a:cs typeface="+mn-cs"/>
                      </a:rPr>
                      <a:t>Teknisk</a:t>
                    </a:r>
                    <a:r>
                      <a:rPr lang="en-US" sz="1200" b="0" i="0" u="none" strike="noStrike" kern="1200" baseline="0" dirty="0" smtClean="0">
                        <a:solidFill>
                          <a:srgbClr val="000000"/>
                        </a:solidFill>
                        <a:latin typeface="+mn-lt"/>
                        <a:ea typeface="+mn-ea"/>
                        <a:cs typeface="+mn-cs"/>
                      </a:rPr>
                      <a:t> </a:t>
                    </a:r>
                    <a:r>
                      <a:rPr lang="en-US" sz="1200" b="0" i="0" u="none" strike="noStrike" kern="1200" baseline="0" dirty="0" err="1" smtClean="0">
                        <a:solidFill>
                          <a:srgbClr val="000000"/>
                        </a:solidFill>
                        <a:latin typeface="+mn-lt"/>
                        <a:ea typeface="+mn-ea"/>
                        <a:cs typeface="+mn-cs"/>
                      </a:rPr>
                      <a:t>og</a:t>
                    </a:r>
                    <a:r>
                      <a:rPr lang="en-US" sz="1200" b="0" i="0" u="none" strike="noStrike" kern="1200" baseline="0" dirty="0" smtClean="0">
                        <a:solidFill>
                          <a:srgbClr val="000000"/>
                        </a:solidFill>
                        <a:latin typeface="+mn-lt"/>
                        <a:ea typeface="+mn-ea"/>
                        <a:cs typeface="+mn-cs"/>
                      </a:rPr>
                      <a:t> </a:t>
                    </a:r>
                    <a:r>
                      <a:rPr lang="en-US" sz="1200" b="0" i="0" u="none" strike="noStrike" kern="1200" baseline="0" dirty="0" err="1" smtClean="0">
                        <a:solidFill>
                          <a:srgbClr val="000000"/>
                        </a:solidFill>
                        <a:latin typeface="+mn-lt"/>
                        <a:ea typeface="+mn-ea"/>
                        <a:cs typeface="+mn-cs"/>
                      </a:rPr>
                      <a:t>funksjonell</a:t>
                    </a:r>
                    <a:r>
                      <a:rPr lang="en-US" sz="1200" b="0" i="0" u="none" strike="noStrike" kern="1200" baseline="0" dirty="0" smtClean="0">
                        <a:solidFill>
                          <a:srgbClr val="000000"/>
                        </a:solidFill>
                        <a:latin typeface="+mn-lt"/>
                        <a:ea typeface="+mn-ea"/>
                        <a:cs typeface="+mn-cs"/>
                      </a:rPr>
                      <a:t> </a:t>
                    </a:r>
                    <a:r>
                      <a:rPr lang="en-US" sz="1200" b="0" i="0" u="none" strike="noStrike" kern="1200" baseline="0" dirty="0" err="1" smtClean="0">
                        <a:solidFill>
                          <a:srgbClr val="000000"/>
                        </a:solidFill>
                        <a:latin typeface="+mn-lt"/>
                        <a:ea typeface="+mn-ea"/>
                        <a:cs typeface="+mn-cs"/>
                      </a:rPr>
                      <a:t>løsning</a:t>
                    </a:r>
                    <a:endParaRPr lang="en-US" sz="1200" b="0" i="0" u="none" strike="noStrike" kern="1200" baseline="0" dirty="0">
                      <a:solidFill>
                        <a:srgbClr val="000000"/>
                      </a:solidFill>
                      <a:latin typeface="+mn-lt"/>
                      <a:ea typeface="+mn-ea"/>
                      <a:cs typeface="+mn-cs"/>
                    </a:endParaRPr>
                  </a:p>
                </c:rich>
              </c:tx>
              <c:spPr/>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pPr algn="ctr" rtl="0">
                      <a:defRPr lang="en-US" sz="1200" b="0" i="0" u="none" strike="noStrike" kern="1200" baseline="0" dirty="0">
                        <a:solidFill>
                          <a:srgbClr val="000000"/>
                        </a:solidFill>
                        <a:latin typeface="+mn-lt"/>
                        <a:ea typeface="+mn-ea"/>
                        <a:cs typeface="+mn-cs"/>
                      </a:defRPr>
                    </a:pPr>
                    <a:r>
                      <a:rPr lang="en-US" sz="1200" b="0" i="0" u="none" strike="noStrike" kern="1200" baseline="0" dirty="0" smtClean="0">
                        <a:solidFill>
                          <a:schemeClr val="bg1"/>
                        </a:solidFill>
                        <a:latin typeface="+mn-lt"/>
                        <a:ea typeface="+mn-ea"/>
                        <a:cs typeface="+mn-cs"/>
                      </a:rPr>
                      <a:t>30-40%</a:t>
                    </a:r>
                  </a:p>
                  <a:p>
                    <a:pPr algn="ctr" rtl="0">
                      <a:defRPr lang="en-US" sz="1200" b="0" i="0" u="none" strike="noStrike" kern="1200" baseline="0" dirty="0">
                        <a:solidFill>
                          <a:srgbClr val="000000"/>
                        </a:solidFill>
                        <a:latin typeface="+mn-lt"/>
                        <a:ea typeface="+mn-ea"/>
                        <a:cs typeface="+mn-cs"/>
                      </a:defRPr>
                    </a:pPr>
                    <a:r>
                      <a:rPr lang="en-US" sz="1200" b="0" i="0" u="none" strike="noStrike" kern="1200" baseline="0" dirty="0" err="1" smtClean="0">
                        <a:solidFill>
                          <a:schemeClr val="bg1"/>
                        </a:solidFill>
                        <a:latin typeface="+mn-lt"/>
                        <a:ea typeface="+mn-ea"/>
                        <a:cs typeface="+mn-cs"/>
                      </a:rPr>
                      <a:t>Gjennom-føringsplan</a:t>
                    </a:r>
                    <a:endParaRPr lang="en-US" sz="1200" b="0" i="0" u="none" strike="noStrike" kern="1200" baseline="0" dirty="0">
                      <a:solidFill>
                        <a:schemeClr val="bg1"/>
                      </a:solidFill>
                      <a:latin typeface="+mn-lt"/>
                      <a:ea typeface="+mn-ea"/>
                      <a:cs typeface="+mn-cs"/>
                    </a:endParaRPr>
                  </a:p>
                </c:rich>
              </c:tx>
              <c:spPr/>
              <c:showLegendKey val="0"/>
              <c:showVal val="1"/>
              <c:showCatName val="0"/>
              <c:showSerName val="0"/>
              <c:showPercent val="0"/>
              <c:showBubbleSize val="0"/>
              <c:extLst>
                <c:ext xmlns:c15="http://schemas.microsoft.com/office/drawing/2012/chart" uri="{CE6537A1-D6FC-4f65-9D91-7224C49458BB}">
                  <c15:layout/>
                </c:ext>
              </c:extLst>
            </c:dLbl>
            <c:dLbl>
              <c:idx val="2"/>
              <c:layout/>
              <c:tx>
                <c:rich>
                  <a:bodyPr/>
                  <a:lstStyle/>
                  <a:p>
                    <a:r>
                      <a:rPr lang="en-US" sz="1200" dirty="0" smtClean="0"/>
                      <a:t>20-30%</a:t>
                    </a:r>
                  </a:p>
                  <a:p>
                    <a:r>
                      <a:rPr lang="en-US" sz="1200" dirty="0" err="1" smtClean="0"/>
                      <a:t>Pris</a:t>
                    </a:r>
                    <a:endParaRPr lang="en-US" sz="1200"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extLst>
          </c:dLbls>
          <c:cat>
            <c:strRef>
              <c:f>'Ark1'!$A$2:$A$4</c:f>
              <c:strCache>
                <c:ptCount val="3"/>
                <c:pt idx="0">
                  <c:v>Tekn og funksj løsn</c:v>
                </c:pt>
                <c:pt idx="1">
                  <c:v>Gjennomføringsplan</c:v>
                </c:pt>
                <c:pt idx="2">
                  <c:v>Totale kostn</c:v>
                </c:pt>
              </c:strCache>
            </c:strRef>
          </c:cat>
          <c:val>
            <c:numRef>
              <c:f>'Ark1'!$B$2:$B$4</c:f>
              <c:numCache>
                <c:formatCode>General</c:formatCode>
                <c:ptCount val="3"/>
                <c:pt idx="0">
                  <c:v>45</c:v>
                </c:pt>
                <c:pt idx="1">
                  <c:v>35</c:v>
                </c:pt>
                <c:pt idx="2">
                  <c:v>25</c:v>
                </c:pt>
              </c:numCache>
            </c:numRef>
          </c:val>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nb-NO"/>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CD94593C-6694-4C4B-B1B6-F770E8042A5E}" type="datetime1">
              <a:rPr lang="nb-NO"/>
              <a:pPr/>
              <a:t>10.11.2014</a:t>
            </a:fld>
            <a:endParaRPr lang="nb-NO"/>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54725FF5-C1AC-440A-8276-6E39B05C02B6}" type="slidenum">
              <a:rPr lang="nb-NO"/>
              <a:pPr/>
              <a:t>‹#›</a:t>
            </a:fld>
            <a:endParaRPr lang="nb-NO"/>
          </a:p>
        </p:txBody>
      </p:sp>
    </p:spTree>
    <p:extLst>
      <p:ext uri="{BB962C8B-B14F-4D97-AF65-F5344CB8AC3E}">
        <p14:creationId xmlns:p14="http://schemas.microsoft.com/office/powerpoint/2010/main" val="31553730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FDBB6389-89B6-40F8-AD6C-D6B18A062565}" type="datetime1">
              <a:rPr lang="nb-NO"/>
              <a:pPr/>
              <a:t>10.11.2014</a:t>
            </a:fld>
            <a:endParaRPr lang="nb-N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nb-NO"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BB2D9F30-BE86-4E31-A4D2-52D65D10ADE3}" type="slidenum">
              <a:rPr lang="nb-NO"/>
              <a:pPr/>
              <a:t>‹#›</a:t>
            </a:fld>
            <a:endParaRPr lang="nb-NO"/>
          </a:p>
        </p:txBody>
      </p:sp>
    </p:spTree>
    <p:extLst>
      <p:ext uri="{BB962C8B-B14F-4D97-AF65-F5344CB8AC3E}">
        <p14:creationId xmlns:p14="http://schemas.microsoft.com/office/powerpoint/2010/main" val="289634418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Rot="1" noChangeAspect="1" noTextEdit="1"/>
          </p:cNvSpPr>
          <p:nvPr>
            <p:ph type="sldImg"/>
          </p:nvPr>
        </p:nvSpPr>
        <p:spPr bwMode="auto">
          <a:noFill/>
          <a:ln>
            <a:solidFill>
              <a:srgbClr val="000000"/>
            </a:solidFill>
            <a:miter lim="800000"/>
            <a:headEnd/>
            <a:tailEnd/>
          </a:ln>
        </p:spPr>
      </p:sp>
      <p:sp>
        <p:nvSpPr>
          <p:cNvPr id="19459" name="Rectangle 1027"/>
          <p:cNvSpPr>
            <a:spLocks noGrp="1"/>
          </p:cNvSpPr>
          <p:nvPr>
            <p:ph type="body" idx="1"/>
          </p:nvPr>
        </p:nvSpPr>
        <p:spPr bwMode="auto">
          <a:noFill/>
        </p:spPr>
        <p:txBody>
          <a:bodyPr/>
          <a:lstStyle/>
          <a:p>
            <a:pPr eaLnBrk="1" hangingPunct="1"/>
            <a:endParaRPr lang="en-US" smtClean="0"/>
          </a:p>
        </p:txBody>
      </p:sp>
    </p:spTree>
    <p:extLst>
      <p:ext uri="{BB962C8B-B14F-4D97-AF65-F5344CB8AC3E}">
        <p14:creationId xmlns:p14="http://schemas.microsoft.com/office/powerpoint/2010/main" val="2038802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5</a:t>
            </a:fld>
            <a:endParaRPr lang="nb-NO"/>
          </a:p>
        </p:txBody>
      </p:sp>
    </p:spTree>
    <p:extLst>
      <p:ext uri="{BB962C8B-B14F-4D97-AF65-F5344CB8AC3E}">
        <p14:creationId xmlns:p14="http://schemas.microsoft.com/office/powerpoint/2010/main" val="3496031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TextEdit="1"/>
          </p:cNvSpPr>
          <p:nvPr>
            <p:ph type="sldImg"/>
          </p:nvPr>
        </p:nvSpPr>
        <p:spPr bwMode="auto">
          <a:noFill/>
          <a:ln>
            <a:solidFill>
              <a:srgbClr val="000000"/>
            </a:solidFill>
            <a:miter lim="800000"/>
            <a:headEnd/>
            <a:tailEnd/>
          </a:ln>
        </p:spPr>
      </p:sp>
      <p:sp>
        <p:nvSpPr>
          <p:cNvPr id="23555" name="Rectangle 3"/>
          <p:cNvSpPr>
            <a:spLocks noGrp="1"/>
          </p:cNvSpPr>
          <p:nvPr>
            <p:ph type="body" idx="1"/>
          </p:nvPr>
        </p:nvSpPr>
        <p:spPr bwMode="auto">
          <a:noFill/>
        </p:spPr>
        <p:txBody>
          <a:bodyPr/>
          <a:lstStyle/>
          <a:p>
            <a:pPr eaLnBrk="1" hangingPunct="1"/>
            <a:endParaRPr lang="en-US" smtClean="0"/>
          </a:p>
        </p:txBody>
      </p:sp>
    </p:spTree>
    <p:extLst>
      <p:ext uri="{BB962C8B-B14F-4D97-AF65-F5344CB8AC3E}">
        <p14:creationId xmlns:p14="http://schemas.microsoft.com/office/powerpoint/2010/main" val="37673125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bg>
      <p:bgPr>
        <a:solidFill>
          <a:schemeClr val="bg1"/>
        </a:solidFill>
        <a:effectLst/>
      </p:bgPr>
    </p:bg>
    <p:spTree>
      <p:nvGrpSpPr>
        <p:cNvPr id="1" name=""/>
        <p:cNvGrpSpPr/>
        <p:nvPr/>
      </p:nvGrpSpPr>
      <p:grpSpPr>
        <a:xfrm>
          <a:off x="0" y="0"/>
          <a:ext cx="0" cy="0"/>
          <a:chOff x="0" y="0"/>
          <a:chExt cx="0" cy="0"/>
        </a:xfrm>
      </p:grpSpPr>
      <p:pic>
        <p:nvPicPr>
          <p:cNvPr id="4" name="Picture 1035" descr="PPT-logo-RGB"/>
          <p:cNvPicPr>
            <a:picLocks noChangeAspect="1" noChangeArrowheads="1"/>
          </p:cNvPicPr>
          <p:nvPr/>
        </p:nvPicPr>
        <p:blipFill>
          <a:blip r:embed="rId2"/>
          <a:srcRect/>
          <a:stretch>
            <a:fillRect/>
          </a:stretch>
        </p:blipFill>
        <p:spPr bwMode="auto">
          <a:xfrm>
            <a:off x="280988" y="387350"/>
            <a:ext cx="2397125" cy="657225"/>
          </a:xfrm>
          <a:prstGeom prst="rect">
            <a:avLst/>
          </a:prstGeom>
          <a:noFill/>
          <a:ln w="9525">
            <a:noFill/>
            <a:miter lim="800000"/>
            <a:headEnd/>
            <a:tailEnd/>
          </a:ln>
        </p:spPr>
      </p:pic>
      <p:pic>
        <p:nvPicPr>
          <p:cNvPr id="5" name="Picture 1036" descr="PPT-sirkler-RGB"/>
          <p:cNvPicPr>
            <a:picLocks noChangeAspect="1" noChangeArrowheads="1"/>
          </p:cNvPicPr>
          <p:nvPr/>
        </p:nvPicPr>
        <p:blipFill>
          <a:blip r:embed="rId3"/>
          <a:srcRect/>
          <a:stretch>
            <a:fillRect/>
          </a:stretch>
        </p:blipFill>
        <p:spPr bwMode="auto">
          <a:xfrm>
            <a:off x="8909050" y="3714750"/>
            <a:ext cx="234950" cy="2200275"/>
          </a:xfrm>
          <a:prstGeom prst="rect">
            <a:avLst/>
          </a:prstGeom>
          <a:noFill/>
          <a:ln w="9525">
            <a:noFill/>
            <a:miter lim="800000"/>
            <a:headEnd/>
            <a:tailEnd/>
          </a:ln>
        </p:spPr>
      </p:pic>
      <p:sp>
        <p:nvSpPr>
          <p:cNvPr id="50178" name="Title Placeholder 1"/>
          <p:cNvSpPr>
            <a:spLocks noGrp="1"/>
          </p:cNvSpPr>
          <p:nvPr>
            <p:ph type="ctrTitle"/>
          </p:nvPr>
        </p:nvSpPr>
        <p:spPr>
          <a:xfrm>
            <a:off x="685800" y="2130425"/>
            <a:ext cx="7772400" cy="1470025"/>
          </a:xfrm>
        </p:spPr>
        <p:txBody>
          <a:bodyPr/>
          <a:lstStyle>
            <a:lvl1pPr algn="ctr">
              <a:defRPr>
                <a:latin typeface="Arial" pitchFamily="37" charset="0"/>
                <a:cs typeface="Arial" pitchFamily="37" charset="0"/>
              </a:defRPr>
            </a:lvl1pPr>
          </a:lstStyle>
          <a:p>
            <a:r>
              <a:rPr lang="nb-NO" smtClean="0"/>
              <a:t>Klikk for å redigere tittelstil</a:t>
            </a:r>
            <a:endParaRPr lang="en-US"/>
          </a:p>
        </p:txBody>
      </p:sp>
      <p:sp>
        <p:nvSpPr>
          <p:cNvPr id="50179" name="Text Placeholder 2"/>
          <p:cNvSpPr>
            <a:spLocks noGrp="1"/>
          </p:cNvSpPr>
          <p:nvPr>
            <p:ph type="subTitle" idx="1"/>
          </p:nvPr>
        </p:nvSpPr>
        <p:spPr>
          <a:xfrm>
            <a:off x="1371600" y="3886200"/>
            <a:ext cx="6400800" cy="1752600"/>
          </a:xfrm>
        </p:spPr>
        <p:txBody>
          <a:bodyPr/>
          <a:lstStyle>
            <a:lvl1pPr marL="0" indent="0" algn="ctr">
              <a:buFont typeface="Arial" pitchFamily="37" charset="0"/>
              <a:buNone/>
              <a:defRPr>
                <a:solidFill>
                  <a:srgbClr val="898989"/>
                </a:solidFill>
                <a:latin typeface="Arial" pitchFamily="37" charset="0"/>
                <a:cs typeface="Arial" pitchFamily="37" charset="0"/>
              </a:defRPr>
            </a:lvl1pPr>
          </a:lstStyle>
          <a:p>
            <a:r>
              <a:rPr lang="nb-NO" smtClean="0"/>
              <a:t>Klikk for å redigere undertittelstil i malen</a:t>
            </a:r>
            <a:endParaRPr lang="en-US"/>
          </a:p>
        </p:txBody>
      </p:sp>
      <p:sp>
        <p:nvSpPr>
          <p:cNvPr id="6" name="Date Placeholder 3"/>
          <p:cNvSpPr>
            <a:spLocks noGrp="1"/>
          </p:cNvSpPr>
          <p:nvPr>
            <p:ph type="dt" sz="half" idx="10"/>
          </p:nvPr>
        </p:nvSpPr>
        <p:spPr>
          <a:xfrm>
            <a:off x="457200" y="6245225"/>
            <a:ext cx="2133600" cy="476250"/>
          </a:xfrm>
        </p:spPr>
        <p:txBody>
          <a:bodyPr/>
          <a:lstStyle>
            <a:lvl1pPr>
              <a:defRPr/>
            </a:lvl1pPr>
          </a:lstStyle>
          <a:p>
            <a:r>
              <a:rPr lang="nn-NO" dirty="0" smtClean="0"/>
              <a:t>Dato</a:t>
            </a:r>
            <a:endParaRPr lang="nb-NO" dirty="0"/>
          </a:p>
        </p:txBody>
      </p:sp>
      <p:sp>
        <p:nvSpPr>
          <p:cNvPr id="7" name="Footer Placeholder 4"/>
          <p:cNvSpPr>
            <a:spLocks noGrp="1"/>
          </p:cNvSpPr>
          <p:nvPr>
            <p:ph type="ftr" sz="quarter" idx="11"/>
          </p:nvPr>
        </p:nvSpPr>
        <p:spPr>
          <a:xfrm>
            <a:off x="3124200" y="6245225"/>
            <a:ext cx="2895600" cy="476250"/>
          </a:xfrm>
        </p:spPr>
        <p:txBody>
          <a:bodyPr/>
          <a:lstStyle>
            <a:lvl1pPr>
              <a:defRPr/>
            </a:lvl1pPr>
          </a:lstStyle>
          <a:p>
            <a:r>
              <a:rPr lang="nb-NO"/>
              <a:t>Direktoratet for forvaltning og IKT</a:t>
            </a:r>
          </a:p>
        </p:txBody>
      </p:sp>
    </p:spTree>
  </p:cSld>
  <p:clrMapOvr>
    <a:masterClrMapping/>
  </p:clrMapOvr>
  <p:hf sldNum="0" hdr="0"/>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nb-NO" dirty="0"/>
          </a:p>
        </p:txBody>
      </p:sp>
      <p:sp>
        <p:nvSpPr>
          <p:cNvPr id="3" name="Footer Placeholder 2"/>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b-NO" smtClean="0"/>
              <a:t>Click to edit Master title style</a:t>
            </a:r>
            <a:endParaRPr lang="nb-N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Click to edit Master text styles</a:t>
            </a:r>
          </a:p>
        </p:txBody>
      </p:sp>
      <p:sp>
        <p:nvSpPr>
          <p:cNvPr id="5" name="Date Placeholder 4"/>
          <p:cNvSpPr>
            <a:spLocks noGrp="1"/>
          </p:cNvSpPr>
          <p:nvPr>
            <p:ph type="dt" sz="half" idx="10"/>
          </p:nvPr>
        </p:nvSpPr>
        <p:spPr/>
        <p:txBody>
          <a:bodyPr/>
          <a:lstStyle>
            <a:lvl1pPr>
              <a:defRPr/>
            </a:lvl1pPr>
          </a:lstStyle>
          <a:p>
            <a:endParaRPr lang="nb-NO" dirty="0"/>
          </a:p>
        </p:txBody>
      </p:sp>
      <p:sp>
        <p:nvSpPr>
          <p:cNvPr id="6" name="Footer Placeholder 5"/>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b-NO" smtClean="0"/>
              <a:t>Click to edit Master title style</a:t>
            </a:r>
            <a:endParaRPr lang="nb-N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b-NO"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Click to edit Master text styles</a:t>
            </a:r>
          </a:p>
        </p:txBody>
      </p:sp>
      <p:sp>
        <p:nvSpPr>
          <p:cNvPr id="5" name="Date Placeholder 4"/>
          <p:cNvSpPr>
            <a:spLocks noGrp="1"/>
          </p:cNvSpPr>
          <p:nvPr>
            <p:ph type="dt" sz="half" idx="10"/>
          </p:nvPr>
        </p:nvSpPr>
        <p:spPr/>
        <p:txBody>
          <a:bodyPr/>
          <a:lstStyle>
            <a:lvl1pPr>
              <a:defRPr/>
            </a:lvl1pPr>
          </a:lstStyle>
          <a:p>
            <a:endParaRPr lang="nb-NO" dirty="0"/>
          </a:p>
        </p:txBody>
      </p:sp>
      <p:sp>
        <p:nvSpPr>
          <p:cNvPr id="6" name="Footer Placeholder 5"/>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Click to edit Master title style</a:t>
            </a:r>
            <a:endParaRPr lang="nb-NO"/>
          </a:p>
        </p:txBody>
      </p:sp>
      <p:sp>
        <p:nvSpPr>
          <p:cNvPr id="3" name="Vertical Text Placeholder 2"/>
          <p:cNvSpPr>
            <a:spLocks noGrp="1"/>
          </p:cNvSpPr>
          <p:nvPr>
            <p:ph type="body" orient="vert" idx="1"/>
          </p:nvPr>
        </p:nvSpPr>
        <p:spPr/>
        <p:txBody>
          <a:bodyPr vert="eaVert"/>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4" name="Date Placeholder 3"/>
          <p:cNvSpPr>
            <a:spLocks noGrp="1"/>
          </p:cNvSpPr>
          <p:nvPr>
            <p:ph type="dt" sz="half" idx="10"/>
          </p:nvPr>
        </p:nvSpPr>
        <p:spPr/>
        <p:txBody>
          <a:bodyPr/>
          <a:lstStyle>
            <a:lvl1pPr>
              <a:defRPr/>
            </a:lvl1pPr>
          </a:lstStyle>
          <a:p>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b-NO" smtClean="0"/>
              <a:t>Click to edit Master title style</a:t>
            </a:r>
            <a:endParaRPr lang="nb-N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4" name="Date Placeholder 3"/>
          <p:cNvSpPr>
            <a:spLocks noGrp="1"/>
          </p:cNvSpPr>
          <p:nvPr>
            <p:ph type="dt" sz="half" idx="10"/>
          </p:nvPr>
        </p:nvSpPr>
        <p:spPr/>
        <p:txBody>
          <a:bodyPr/>
          <a:lstStyle>
            <a:lvl1pPr>
              <a:defRPr/>
            </a:lvl1pPr>
          </a:lstStyle>
          <a:p>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nb-NO" smtClean="0"/>
              <a:t>Klikk for å redigere tittelstil</a:t>
            </a:r>
            <a:endParaRPr lang="nb-NO"/>
          </a:p>
        </p:txBody>
      </p:sp>
      <p:sp>
        <p:nvSpPr>
          <p:cNvPr id="3" name="Content Placeholder 2"/>
          <p:cNvSpPr>
            <a:spLocks noGrp="1"/>
          </p:cNvSpPr>
          <p:nvPr>
            <p:ph idx="1"/>
          </p:nvPr>
        </p:nvSpPr>
        <p:spPr>
          <a:xfrm>
            <a:off x="457200" y="1600200"/>
            <a:ext cx="8229600" cy="452596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Date Placeholder 3"/>
          <p:cNvSpPr>
            <a:spLocks noGrp="1"/>
          </p:cNvSpPr>
          <p:nvPr>
            <p:ph type="dt" sz="half" idx="10"/>
          </p:nvPr>
        </p:nvSpPr>
        <p:spPr/>
        <p:txBody>
          <a:bodyPr/>
          <a:lstStyle>
            <a:lvl1pPr>
              <a:defRPr/>
            </a:lvl1pPr>
          </a:lstStyle>
          <a:p>
            <a:r>
              <a:rPr lang="nn-NO" dirty="0" smtClean="0"/>
              <a:t>Dato</a:t>
            </a:r>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nb-NO" dirty="0"/>
          </a:p>
        </p:txBody>
      </p:sp>
      <p:sp>
        <p:nvSpPr>
          <p:cNvPr id="3" name="Footer Placeholder 2"/>
          <p:cNvSpPr>
            <a:spLocks noGrp="1"/>
          </p:cNvSpPr>
          <p:nvPr>
            <p:ph type="ftr" sz="quarter" idx="11"/>
          </p:nvPr>
        </p:nvSpPr>
        <p:spPr/>
        <p:txBody>
          <a:bodyPr/>
          <a:lstStyle>
            <a:lvl1pPr>
              <a:defRPr/>
            </a:lvl1pPr>
          </a:lstStyle>
          <a:p>
            <a:r>
              <a:rPr lang="nb-NO"/>
              <a:t>Direktoratet for forvaltning og IKT</a:t>
            </a:r>
          </a:p>
        </p:txBody>
      </p:sp>
    </p:spTree>
    <p:extLst>
      <p:ext uri="{BB962C8B-B14F-4D97-AF65-F5344CB8AC3E}">
        <p14:creationId xmlns:p14="http://schemas.microsoft.com/office/powerpoint/2010/main" val="2880026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Difi_logo_farge_liten.jpg"/>
          <p:cNvPicPr>
            <a:picLocks noChangeAspect="1"/>
          </p:cNvPicPr>
          <p:nvPr/>
        </p:nvPicPr>
        <p:blipFill>
          <a:blip r:embed="rId2"/>
          <a:srcRect/>
          <a:stretch>
            <a:fillRect/>
          </a:stretch>
        </p:blipFill>
        <p:spPr bwMode="auto">
          <a:xfrm>
            <a:off x="2209800" y="2425700"/>
            <a:ext cx="5046663" cy="1704975"/>
          </a:xfrm>
          <a:prstGeom prst="rect">
            <a:avLst/>
          </a:prstGeom>
          <a:noFill/>
          <a:ln w="9525">
            <a:noFill/>
            <a:miter lim="800000"/>
            <a:headEnd/>
            <a:tailEnd/>
          </a:ln>
        </p:spPr>
      </p:pic>
      <p:pic>
        <p:nvPicPr>
          <p:cNvPr id="5" name="Picture 13" descr="PPT-sirkler-RGB"/>
          <p:cNvPicPr>
            <a:picLocks noChangeAspect="1" noChangeArrowheads="1"/>
          </p:cNvPicPr>
          <p:nvPr/>
        </p:nvPicPr>
        <p:blipFill>
          <a:blip r:embed="rId3"/>
          <a:srcRect/>
          <a:stretch>
            <a:fillRect/>
          </a:stretch>
        </p:blipFill>
        <p:spPr bwMode="auto">
          <a:xfrm>
            <a:off x="8909050" y="3714750"/>
            <a:ext cx="234950" cy="2200275"/>
          </a:xfrm>
          <a:prstGeom prst="rect">
            <a:avLst/>
          </a:prstGeom>
          <a:noFill/>
          <a:ln w="9525">
            <a:noFill/>
            <a:miter lim="800000"/>
            <a:headEnd/>
            <a:tailEnd/>
          </a:ln>
        </p:spPr>
      </p:pic>
      <p:sp>
        <p:nvSpPr>
          <p:cNvPr id="56331" name="Rectangle 11"/>
          <p:cNvSpPr>
            <a:spLocks noGrp="1" noChangeArrowheads="1"/>
          </p:cNvSpPr>
          <p:nvPr>
            <p:ph type="ctrTitle" sz="quarter"/>
          </p:nvPr>
        </p:nvSpPr>
        <p:spPr>
          <a:xfrm>
            <a:off x="685800" y="836613"/>
            <a:ext cx="7772400" cy="1470025"/>
          </a:xfrm>
        </p:spPr>
        <p:txBody>
          <a:bodyPr/>
          <a:lstStyle>
            <a:lvl1pPr>
              <a:defRPr/>
            </a:lvl1pPr>
          </a:lstStyle>
          <a:p>
            <a:r>
              <a:rPr lang="en-US"/>
              <a:t>Click to edit Master title style</a:t>
            </a:r>
          </a:p>
        </p:txBody>
      </p:sp>
      <p:sp>
        <p:nvSpPr>
          <p:cNvPr id="56332" name="Rectangle 12"/>
          <p:cNvSpPr>
            <a:spLocks noGrp="1" noChangeArrowheads="1"/>
          </p:cNvSpPr>
          <p:nvPr>
            <p:ph type="subTitle" sz="quarter" idx="1"/>
          </p:nvPr>
        </p:nvSpPr>
        <p:spPr>
          <a:xfrm>
            <a:off x="1371600" y="4714875"/>
            <a:ext cx="6400800" cy="1752600"/>
          </a:xfrm>
        </p:spPr>
        <p:txBody>
          <a:bodyPr/>
          <a:lstStyle>
            <a:lvl1pPr marL="0" indent="0" algn="ctr">
              <a:buFont typeface="Arial" pitchFamily="37" charset="0"/>
              <a:buNone/>
              <a:defRPr>
                <a:solidFill>
                  <a:srgbClr val="898989"/>
                </a:solidFill>
              </a:defRPr>
            </a:lvl1pPr>
          </a:lstStyle>
          <a:p>
            <a:r>
              <a:rPr lang="en-US"/>
              <a:t>Click to edit Master subtitle style</a:t>
            </a:r>
          </a:p>
        </p:txBody>
      </p:sp>
    </p:spTree>
  </p:cSld>
  <p:clrMapOvr>
    <a:masterClrMapping/>
  </p:clrMapOvr>
  <p:hf sldNum="0" hdr="0"/>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Click to edit Master title style</a:t>
            </a:r>
            <a:endParaRPr lang="nb-NO"/>
          </a:p>
        </p:txBody>
      </p:sp>
      <p:sp>
        <p:nvSpPr>
          <p:cNvPr id="3" name="Content Placeholder 2"/>
          <p:cNvSpPr>
            <a:spLocks noGrp="1"/>
          </p:cNvSpPr>
          <p:nvPr>
            <p:ph idx="1"/>
          </p:nvPr>
        </p:nvSpPr>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4" name="Date Placeholder 3"/>
          <p:cNvSpPr>
            <a:spLocks noGrp="1"/>
          </p:cNvSpPr>
          <p:nvPr>
            <p:ph type="dt" sz="half" idx="10"/>
          </p:nvPr>
        </p:nvSpPr>
        <p:spPr/>
        <p:txBody>
          <a:bodyPr/>
          <a:lstStyle>
            <a:lvl1pPr>
              <a:defRPr/>
            </a:lvl1pPr>
          </a:lstStyle>
          <a:p>
            <a:r>
              <a:rPr lang="nn-NO" dirty="0" smtClean="0"/>
              <a:t>Dato</a:t>
            </a:r>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b-NO" smtClean="0"/>
              <a:t>Click to edit Master title style</a:t>
            </a:r>
            <a:endParaRPr lang="nb-N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Click to edit Master text styles</a:t>
            </a:r>
          </a:p>
        </p:txBody>
      </p:sp>
      <p:sp>
        <p:nvSpPr>
          <p:cNvPr id="4" name="Date Placeholder 3"/>
          <p:cNvSpPr>
            <a:spLocks noGrp="1"/>
          </p:cNvSpPr>
          <p:nvPr>
            <p:ph type="dt" sz="half" idx="10"/>
          </p:nvPr>
        </p:nvSpPr>
        <p:spPr/>
        <p:txBody>
          <a:bodyPr/>
          <a:lstStyle>
            <a:lvl1pPr>
              <a:defRPr/>
            </a:lvl1pPr>
          </a:lstStyle>
          <a:p>
            <a:r>
              <a:rPr lang="nn-NO" dirty="0" smtClean="0"/>
              <a:t>Dato</a:t>
            </a:r>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Click to edit Master title style</a:t>
            </a:r>
            <a:endParaRPr lang="nb-N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5" name="Date Placeholder 4"/>
          <p:cNvSpPr>
            <a:spLocks noGrp="1"/>
          </p:cNvSpPr>
          <p:nvPr>
            <p:ph type="dt" sz="half" idx="10"/>
          </p:nvPr>
        </p:nvSpPr>
        <p:spPr/>
        <p:txBody>
          <a:bodyPr/>
          <a:lstStyle>
            <a:lvl1pPr>
              <a:defRPr/>
            </a:lvl1pPr>
          </a:lstStyle>
          <a:p>
            <a:endParaRPr lang="nb-NO" dirty="0"/>
          </a:p>
        </p:txBody>
      </p:sp>
      <p:sp>
        <p:nvSpPr>
          <p:cNvPr id="6" name="Footer Placeholder 5"/>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b-NO" smtClean="0"/>
              <a:t>Click to edit Master title style</a:t>
            </a:r>
            <a:endParaRPr lang="nb-N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7" name="Date Placeholder 6"/>
          <p:cNvSpPr>
            <a:spLocks noGrp="1"/>
          </p:cNvSpPr>
          <p:nvPr>
            <p:ph type="dt" sz="half" idx="10"/>
          </p:nvPr>
        </p:nvSpPr>
        <p:spPr/>
        <p:txBody>
          <a:bodyPr/>
          <a:lstStyle>
            <a:lvl1pPr>
              <a:defRPr/>
            </a:lvl1pPr>
          </a:lstStyle>
          <a:p>
            <a:endParaRPr lang="nb-NO" dirty="0"/>
          </a:p>
        </p:txBody>
      </p:sp>
      <p:sp>
        <p:nvSpPr>
          <p:cNvPr id="8" name="Footer Placeholder 7"/>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Click to edit Master title style</a:t>
            </a:r>
            <a:endParaRPr lang="nb-NO"/>
          </a:p>
        </p:txBody>
      </p:sp>
      <p:sp>
        <p:nvSpPr>
          <p:cNvPr id="3" name="Date Placeholder 2"/>
          <p:cNvSpPr>
            <a:spLocks noGrp="1"/>
          </p:cNvSpPr>
          <p:nvPr>
            <p:ph type="dt" sz="half" idx="10"/>
          </p:nvPr>
        </p:nvSpPr>
        <p:spPr/>
        <p:txBody>
          <a:bodyPr/>
          <a:lstStyle>
            <a:lvl1pPr>
              <a:defRPr/>
            </a:lvl1pPr>
          </a:lstStyle>
          <a:p>
            <a:endParaRPr lang="nb-NO" dirty="0"/>
          </a:p>
        </p:txBody>
      </p:sp>
      <p:sp>
        <p:nvSpPr>
          <p:cNvPr id="4" name="Footer Placeholder 3"/>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1.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smtClean="0"/>
              <a:t>Klikk for å redigere tittelstil</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dirty="0" smtClean="0"/>
              <a:t>Klikk for å redigere tekststiler i malen</a:t>
            </a:r>
          </a:p>
          <a:p>
            <a:pPr lvl="1"/>
            <a:r>
              <a:rPr lang="nb-NO" dirty="0" smtClean="0"/>
              <a:t>Andre nivå</a:t>
            </a:r>
          </a:p>
          <a:p>
            <a:pPr lvl="2"/>
            <a:r>
              <a:rPr lang="nb-NO" dirty="0" smtClean="0"/>
              <a:t>Tredje nivå</a:t>
            </a:r>
          </a:p>
          <a:p>
            <a:pPr lvl="3"/>
            <a:r>
              <a:rPr lang="nb-NO" dirty="0" smtClean="0"/>
              <a:t>Fjerde nivå</a:t>
            </a:r>
          </a:p>
          <a:p>
            <a:pPr lvl="4"/>
            <a:r>
              <a:rPr lang="nb-NO" dirty="0" smtClean="0"/>
              <a:t>Femte nivå</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lvl1pPr>
          </a:lstStyle>
          <a:p>
            <a:r>
              <a:rPr lang="nn-NO" dirty="0" smtClean="0"/>
              <a:t>Dato</a:t>
            </a:r>
            <a:endParaRPr lang="nb-NO"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lvl1pPr>
          </a:lstStyle>
          <a:p>
            <a:r>
              <a:rPr lang="nb-NO"/>
              <a:t>Direktoratet for forvaltning og IKT</a:t>
            </a:r>
          </a:p>
        </p:txBody>
      </p:sp>
      <p:cxnSp>
        <p:nvCxnSpPr>
          <p:cNvPr id="10" name="Straight Connector 9"/>
          <p:cNvCxnSpPr/>
          <p:nvPr/>
        </p:nvCxnSpPr>
        <p:spPr>
          <a:xfrm>
            <a:off x="457200" y="6126163"/>
            <a:ext cx="8229600" cy="1587"/>
          </a:xfrm>
          <a:prstGeom prst="line">
            <a:avLst/>
          </a:prstGeom>
        </p:spPr>
        <p:style>
          <a:lnRef idx="1">
            <a:schemeClr val="accent3"/>
          </a:lnRef>
          <a:fillRef idx="0">
            <a:schemeClr val="accent3"/>
          </a:fillRef>
          <a:effectRef idx="0">
            <a:schemeClr val="accent3"/>
          </a:effectRef>
          <a:fontRef idx="minor">
            <a:schemeClr val="tx1"/>
          </a:fontRef>
        </p:style>
      </p:cxnSp>
      <p:pic>
        <p:nvPicPr>
          <p:cNvPr id="1031" name="Picture 8" descr="PPT-logo-RGB"/>
          <p:cNvPicPr>
            <a:picLocks noChangeAspect="1" noChangeArrowheads="1"/>
          </p:cNvPicPr>
          <p:nvPr/>
        </p:nvPicPr>
        <p:blipFill>
          <a:blip r:embed="rId5"/>
          <a:srcRect r="47110"/>
          <a:stretch>
            <a:fillRect/>
          </a:stretch>
        </p:blipFill>
        <p:spPr bwMode="auto">
          <a:xfrm>
            <a:off x="7829550" y="6215063"/>
            <a:ext cx="857250" cy="444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7" r:id="rId1"/>
    <p:sldLayoutId id="2147483678" r:id="rId2"/>
    <p:sldLayoutId id="2147483690" r:id="rId3"/>
  </p:sldLayoutIdLst>
  <p:hf sldNum="0" hdr="0"/>
  <p:txStyles>
    <p:titleStyle>
      <a:lvl1pPr algn="l" defTabSz="457200" rtl="0" eaLnBrk="1" fontAlgn="base" hangingPunct="1">
        <a:spcBef>
          <a:spcPct val="0"/>
        </a:spcBef>
        <a:spcAft>
          <a:spcPct val="0"/>
        </a:spcAft>
        <a:defRPr sz="4400" kern="1200">
          <a:solidFill>
            <a:schemeClr val="tx1"/>
          </a:solidFill>
          <a:latin typeface="Arial"/>
          <a:ea typeface="Arial" pitchFamily="37" charset="0"/>
          <a:cs typeface="Arial"/>
        </a:defRPr>
      </a:lvl1pPr>
      <a:lvl2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2pPr>
      <a:lvl3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3pPr>
      <a:lvl4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4pPr>
      <a:lvl5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5pPr>
      <a:lvl6pPr marL="4572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6pPr>
      <a:lvl7pPr marL="9144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7pPr>
      <a:lvl8pPr marL="13716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8pPr>
      <a:lvl9pPr marL="18288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9pPr>
    </p:titleStyle>
    <p:bodyStyle>
      <a:lvl1pPr marL="269875" indent="-269875" algn="l" defTabSz="457200" rtl="0" eaLnBrk="1" fontAlgn="base" hangingPunct="1">
        <a:spcBef>
          <a:spcPct val="20000"/>
        </a:spcBef>
        <a:spcAft>
          <a:spcPct val="0"/>
        </a:spcAft>
        <a:buFont typeface="Arial" charset="0"/>
        <a:buBlip>
          <a:blip r:embed="rId6"/>
        </a:buBlip>
        <a:tabLst>
          <a:tab pos="630238" algn="l"/>
        </a:tabLst>
        <a:defRPr sz="2800" kern="1200">
          <a:solidFill>
            <a:schemeClr val="tx1"/>
          </a:solidFill>
          <a:latin typeface="Arial"/>
          <a:ea typeface="Arial" pitchFamily="37" charset="0"/>
          <a:cs typeface="Arial"/>
        </a:defRPr>
      </a:lvl1pPr>
      <a:lvl2pPr marL="630238" indent="-180975" algn="l" defTabSz="457200" rtl="0" eaLnBrk="1" fontAlgn="base" hangingPunct="1">
        <a:spcBef>
          <a:spcPct val="20000"/>
        </a:spcBef>
        <a:spcAft>
          <a:spcPct val="0"/>
        </a:spcAft>
        <a:buFont typeface="Arial" charset="0"/>
        <a:buBlip>
          <a:blip r:embed="rId6"/>
        </a:buBlip>
        <a:tabLst>
          <a:tab pos="630238" algn="l"/>
        </a:tabLst>
        <a:defRPr sz="2000" kern="1200">
          <a:solidFill>
            <a:schemeClr val="tx1"/>
          </a:solidFill>
          <a:latin typeface="Arial"/>
          <a:ea typeface="Arial" pitchFamily="37" charset="0"/>
          <a:cs typeface="Arial"/>
        </a:defRPr>
      </a:lvl2pPr>
      <a:lvl3pPr marL="989013" indent="-179388" algn="l" defTabSz="457200" rtl="0" eaLnBrk="1" fontAlgn="base" hangingPunct="1">
        <a:spcBef>
          <a:spcPct val="20000"/>
        </a:spcBef>
        <a:spcAft>
          <a:spcPct val="0"/>
        </a:spcAft>
        <a:buFont typeface="Arial" charset="0"/>
        <a:buBlip>
          <a:blip r:embed="rId6"/>
        </a:buBlip>
        <a:tabLst>
          <a:tab pos="630238" algn="l"/>
        </a:tabLst>
        <a:defRPr kern="1200">
          <a:solidFill>
            <a:schemeClr val="tx1"/>
          </a:solidFill>
          <a:latin typeface="Arial"/>
          <a:ea typeface="Arial" pitchFamily="37" charset="0"/>
          <a:cs typeface="Arial"/>
        </a:defRPr>
      </a:lvl3pPr>
      <a:lvl4pPr marL="1349375" indent="-180975" algn="l" defTabSz="457200" rtl="0" eaLnBrk="1" fontAlgn="base" hangingPunct="1">
        <a:spcBef>
          <a:spcPct val="20000"/>
        </a:spcBef>
        <a:spcAft>
          <a:spcPct val="0"/>
        </a:spcAft>
        <a:buFont typeface="Arial" charset="0"/>
        <a:buBlip>
          <a:blip r:embed="rId6"/>
        </a:buBlip>
        <a:tabLst>
          <a:tab pos="630238" algn="l"/>
        </a:tabLst>
        <a:defRPr sz="1600" kern="1200">
          <a:solidFill>
            <a:schemeClr val="tx1"/>
          </a:solidFill>
          <a:latin typeface="Arial"/>
          <a:ea typeface="Arial" pitchFamily="37" charset="0"/>
          <a:cs typeface="Arial"/>
        </a:defRPr>
      </a:lvl4pPr>
      <a:lvl5pPr marL="1708150" indent="-179388" algn="l" defTabSz="457200" rtl="0" eaLnBrk="1" fontAlgn="base" hangingPunct="1">
        <a:spcBef>
          <a:spcPct val="20000"/>
        </a:spcBef>
        <a:spcAft>
          <a:spcPct val="0"/>
        </a:spcAft>
        <a:buFont typeface="Arial" charset="0"/>
        <a:buBlip>
          <a:blip r:embed="rId6"/>
        </a:buBlip>
        <a:tabLst>
          <a:tab pos="630238" algn="l"/>
        </a:tabLst>
        <a:defRPr sz="1600" i="1" kern="1200">
          <a:solidFill>
            <a:schemeClr val="tx1"/>
          </a:solidFill>
          <a:latin typeface="Arial"/>
          <a:ea typeface="Arial" pitchFamily="37"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nb-NO" smtClean="0"/>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nb-NO"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lvl1pPr>
          </a:lstStyle>
          <a:p>
            <a:r>
              <a:rPr lang="nn-NO" dirty="0" smtClean="0"/>
              <a:t>Dato</a:t>
            </a:r>
            <a:endParaRPr lang="nb-NO"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lvl1pPr>
          </a:lstStyle>
          <a:p>
            <a:r>
              <a:rPr lang="nb-NO"/>
              <a:t>Direktoratet for forvaltning og IKT</a:t>
            </a:r>
          </a:p>
        </p:txBody>
      </p:sp>
      <p:pic>
        <p:nvPicPr>
          <p:cNvPr id="4102" name="Picture 1032" descr="PPT-logo-RGB"/>
          <p:cNvPicPr>
            <a:picLocks noChangeAspect="1" noChangeArrowheads="1"/>
          </p:cNvPicPr>
          <p:nvPr/>
        </p:nvPicPr>
        <p:blipFill>
          <a:blip r:embed="rId13"/>
          <a:srcRect r="47110"/>
          <a:stretch>
            <a:fillRect/>
          </a:stretch>
        </p:blipFill>
        <p:spPr bwMode="auto">
          <a:xfrm>
            <a:off x="7829550" y="6215063"/>
            <a:ext cx="857250" cy="444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sldNum="0" hdr="0"/>
  <p:txStyles>
    <p:titleStyle>
      <a:lvl1pPr algn="l" defTabSz="457200" rtl="0" eaLnBrk="0" fontAlgn="base" hangingPunct="0">
        <a:spcBef>
          <a:spcPct val="0"/>
        </a:spcBef>
        <a:spcAft>
          <a:spcPct val="0"/>
        </a:spcAft>
        <a:defRPr sz="4400">
          <a:solidFill>
            <a:schemeClr val="tx1"/>
          </a:solidFill>
          <a:latin typeface="+mj-lt"/>
          <a:ea typeface="+mj-ea"/>
          <a:cs typeface="+mj-cs"/>
        </a:defRPr>
      </a:lvl1pPr>
      <a:lvl2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2pPr>
      <a:lvl3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3pPr>
      <a:lvl4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4pPr>
      <a:lvl5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5pPr>
      <a:lvl6pPr marL="4572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6pPr>
      <a:lvl7pPr marL="9144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7pPr>
      <a:lvl8pPr marL="13716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8pPr>
      <a:lvl9pPr marL="18288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9pPr>
    </p:titleStyle>
    <p:bodyStyle>
      <a:lvl1pPr marL="269875" indent="-269875" algn="l" defTabSz="457200" rtl="0" eaLnBrk="0" fontAlgn="base" hangingPunct="0">
        <a:spcBef>
          <a:spcPct val="20000"/>
        </a:spcBef>
        <a:spcAft>
          <a:spcPct val="0"/>
        </a:spcAft>
        <a:buFont typeface="Arial" charset="0"/>
        <a:buBlip>
          <a:blip r:embed="rId14"/>
        </a:buBlip>
        <a:tabLst>
          <a:tab pos="630238" algn="l"/>
        </a:tabLst>
        <a:defRPr sz="2800">
          <a:solidFill>
            <a:schemeClr val="tx1"/>
          </a:solidFill>
          <a:latin typeface="+mn-lt"/>
          <a:ea typeface="+mn-ea"/>
          <a:cs typeface="+mn-cs"/>
        </a:defRPr>
      </a:lvl1pPr>
      <a:lvl2pPr marL="630238" indent="-180975" algn="l" defTabSz="457200" rtl="0" eaLnBrk="0" fontAlgn="base" hangingPunct="0">
        <a:spcBef>
          <a:spcPct val="20000"/>
        </a:spcBef>
        <a:spcAft>
          <a:spcPct val="0"/>
        </a:spcAft>
        <a:buFont typeface="Arial" charset="0"/>
        <a:buBlip>
          <a:blip r:embed="rId14"/>
        </a:buBlip>
        <a:tabLst>
          <a:tab pos="630238" algn="l"/>
        </a:tabLst>
        <a:defRPr sz="2000">
          <a:solidFill>
            <a:schemeClr val="tx1"/>
          </a:solidFill>
          <a:latin typeface="+mn-lt"/>
          <a:ea typeface="+mn-ea"/>
          <a:cs typeface="+mn-cs"/>
        </a:defRPr>
      </a:lvl2pPr>
      <a:lvl3pPr marL="989013" indent="-179388" algn="l" defTabSz="457200" rtl="0" eaLnBrk="0" fontAlgn="base" hangingPunct="0">
        <a:spcBef>
          <a:spcPct val="20000"/>
        </a:spcBef>
        <a:spcAft>
          <a:spcPct val="0"/>
        </a:spcAft>
        <a:buFont typeface="Arial" charset="0"/>
        <a:buBlip>
          <a:blip r:embed="rId14"/>
        </a:buBlip>
        <a:tabLst>
          <a:tab pos="630238" algn="l"/>
        </a:tabLst>
        <a:defRPr>
          <a:solidFill>
            <a:schemeClr val="tx1"/>
          </a:solidFill>
          <a:latin typeface="+mn-lt"/>
          <a:ea typeface="+mn-ea"/>
          <a:cs typeface="+mn-cs"/>
        </a:defRPr>
      </a:lvl3pPr>
      <a:lvl4pPr marL="1349375" indent="-180975" algn="l" defTabSz="457200" rtl="0" eaLnBrk="0" fontAlgn="base" hangingPunct="0">
        <a:spcBef>
          <a:spcPct val="20000"/>
        </a:spcBef>
        <a:spcAft>
          <a:spcPct val="0"/>
        </a:spcAft>
        <a:buFont typeface="Arial" charset="0"/>
        <a:buBlip>
          <a:blip r:embed="rId14"/>
        </a:buBlip>
        <a:tabLst>
          <a:tab pos="630238" algn="l"/>
        </a:tabLst>
        <a:defRPr sz="1600">
          <a:solidFill>
            <a:schemeClr val="tx1"/>
          </a:solidFill>
          <a:latin typeface="+mn-lt"/>
          <a:ea typeface="+mn-ea"/>
          <a:cs typeface="+mn-cs"/>
        </a:defRPr>
      </a:lvl4pPr>
      <a:lvl5pPr marL="1708150" indent="-179388" algn="l" defTabSz="457200" rtl="0" eaLnBrk="0" fontAlgn="base" hangingPunct="0">
        <a:spcBef>
          <a:spcPct val="20000"/>
        </a:spcBef>
        <a:spcAft>
          <a:spcPct val="0"/>
        </a:spcAft>
        <a:buFont typeface="Arial" charset="0"/>
        <a:buBlip>
          <a:blip r:embed="rId14"/>
        </a:buBlip>
        <a:tabLst>
          <a:tab pos="630238" algn="l"/>
        </a:tabLst>
        <a:defRPr sz="1600" i="1">
          <a:solidFill>
            <a:schemeClr val="tx1"/>
          </a:solidFill>
          <a:latin typeface="+mn-lt"/>
          <a:ea typeface="+mn-ea"/>
          <a:cs typeface="+mn-cs"/>
        </a:defRPr>
      </a:lvl5pPr>
      <a:lvl6pPr marL="21653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6pPr>
      <a:lvl7pPr marL="26225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7pPr>
      <a:lvl8pPr marL="30797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8pPr>
      <a:lvl9pPr marL="35369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lovdata.no/forskrift/2006-04-07-402/&#167;14-3" TargetMode="External"/><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hyperlink" Target="http://anskaffelser.no/ikt/temasider/statens-standardavtaler-ssa" TargetMode="Externa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ctrTitle"/>
          </p:nvPr>
        </p:nvSpPr>
        <p:spPr/>
        <p:txBody>
          <a:bodyPr/>
          <a:lstStyle/>
          <a:p>
            <a:pPr algn="l"/>
            <a:r>
              <a:rPr lang="nb-NO" sz="3600" dirty="0" smtClean="0">
                <a:solidFill>
                  <a:schemeClr val="accent6">
                    <a:lumMod val="60000"/>
                    <a:lumOff val="40000"/>
                  </a:schemeClr>
                </a:solidFill>
                <a:latin typeface="Arial" charset="0"/>
                <a:cs typeface="Arial" charset="0"/>
              </a:rPr>
              <a:t/>
            </a:r>
            <a:br>
              <a:rPr lang="nb-NO" sz="3600" dirty="0" smtClean="0">
                <a:solidFill>
                  <a:schemeClr val="accent6">
                    <a:lumMod val="60000"/>
                    <a:lumOff val="40000"/>
                  </a:schemeClr>
                </a:solidFill>
                <a:latin typeface="Arial" charset="0"/>
                <a:cs typeface="Arial" charset="0"/>
              </a:rPr>
            </a:br>
            <a:r>
              <a:rPr lang="nb-NO" sz="3600" dirty="0">
                <a:solidFill>
                  <a:schemeClr val="accent6">
                    <a:lumMod val="60000"/>
                    <a:lumOff val="40000"/>
                  </a:schemeClr>
                </a:solidFill>
                <a:latin typeface="Arial" charset="0"/>
                <a:cs typeface="Arial" charset="0"/>
              </a:rPr>
              <a:t/>
            </a:r>
            <a:br>
              <a:rPr lang="nb-NO" sz="3600" dirty="0">
                <a:solidFill>
                  <a:schemeClr val="accent6">
                    <a:lumMod val="60000"/>
                    <a:lumOff val="40000"/>
                  </a:schemeClr>
                </a:solidFill>
                <a:latin typeface="Arial" charset="0"/>
                <a:cs typeface="Arial" charset="0"/>
              </a:rPr>
            </a:br>
            <a:r>
              <a:rPr lang="nb-NO" sz="3600" dirty="0" smtClean="0">
                <a:solidFill>
                  <a:schemeClr val="accent6">
                    <a:lumMod val="60000"/>
                    <a:lumOff val="40000"/>
                  </a:schemeClr>
                </a:solidFill>
                <a:latin typeface="Arial" charset="0"/>
                <a:cs typeface="Arial" charset="0"/>
              </a:rPr>
              <a:t/>
            </a:r>
            <a:br>
              <a:rPr lang="nb-NO" sz="3600" dirty="0" smtClean="0">
                <a:solidFill>
                  <a:schemeClr val="accent6">
                    <a:lumMod val="60000"/>
                    <a:lumOff val="40000"/>
                  </a:schemeClr>
                </a:solidFill>
                <a:latin typeface="Arial" charset="0"/>
                <a:cs typeface="Arial" charset="0"/>
              </a:rPr>
            </a:br>
            <a:r>
              <a:rPr lang="nb-NO" sz="3600" dirty="0" smtClean="0">
                <a:latin typeface="Arial" charset="0"/>
                <a:cs typeface="Arial" charset="0"/>
              </a:rPr>
              <a:t>Evaluering </a:t>
            </a:r>
            <a:br>
              <a:rPr lang="nb-NO" sz="3600" dirty="0" smtClean="0">
                <a:latin typeface="Arial" charset="0"/>
                <a:cs typeface="Arial" charset="0"/>
              </a:rPr>
            </a:br>
            <a:r>
              <a:rPr lang="nb-NO" sz="3600" dirty="0" smtClean="0">
                <a:latin typeface="Arial" charset="0"/>
                <a:cs typeface="Arial" charset="0"/>
              </a:rPr>
              <a:t/>
            </a:r>
            <a:br>
              <a:rPr lang="nb-NO" sz="3600" dirty="0" smtClean="0">
                <a:latin typeface="Arial" charset="0"/>
                <a:cs typeface="Arial" charset="0"/>
              </a:rPr>
            </a:br>
            <a:r>
              <a:rPr lang="nb-NO" sz="3600" dirty="0" smtClean="0">
                <a:latin typeface="Arial" charset="0"/>
                <a:cs typeface="Arial" charset="0"/>
              </a:rPr>
              <a:t>Læringseksempel </a:t>
            </a:r>
            <a:r>
              <a:rPr lang="nb-NO" sz="3600" dirty="0">
                <a:latin typeface="Arial" charset="0"/>
                <a:cs typeface="Arial" charset="0"/>
              </a:rPr>
              <a:t>1:</a:t>
            </a:r>
            <a:br>
              <a:rPr lang="nb-NO" sz="3600" dirty="0">
                <a:latin typeface="Arial" charset="0"/>
                <a:cs typeface="Arial" charset="0"/>
              </a:rPr>
            </a:br>
            <a:r>
              <a:rPr lang="nb-NO" sz="3600" dirty="0">
                <a:latin typeface="Arial" charset="0"/>
                <a:cs typeface="Arial" charset="0"/>
              </a:rPr>
              <a:t>Kjøp av saks- og arkivsystem, poengsetting av pris, relativ til laveste pris</a:t>
            </a:r>
            <a:br>
              <a:rPr lang="nb-NO" sz="3600" dirty="0">
                <a:latin typeface="Arial" charset="0"/>
                <a:cs typeface="Arial" charset="0"/>
              </a:rPr>
            </a:br>
            <a:r>
              <a:rPr lang="nb-NO" dirty="0"/>
              <a:t>	</a:t>
            </a:r>
          </a:p>
        </p:txBody>
      </p:sp>
      <p:sp>
        <p:nvSpPr>
          <p:cNvPr id="18435" name="Rectangle 5"/>
          <p:cNvSpPr>
            <a:spLocks noGrp="1"/>
          </p:cNvSpPr>
          <p:nvPr>
            <p:ph type="subTitle" idx="1"/>
          </p:nvPr>
        </p:nvSpPr>
        <p:spPr/>
        <p:txBody>
          <a:bodyPr/>
          <a:lstStyle/>
          <a:p>
            <a:pPr algn="ctr"/>
            <a:r>
              <a:rPr lang="nb-NO" dirty="0" smtClean="0"/>
              <a:t>. </a:t>
            </a:r>
            <a:r>
              <a:rPr lang="nb-NO" dirty="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r>
              <a:rPr lang="nn-NO" smtClean="0"/>
              <a:t>Dato</a:t>
            </a:r>
            <a:endParaRPr lang="nb-NO" dirty="0"/>
          </a:p>
        </p:txBody>
      </p:sp>
      <p:sp>
        <p:nvSpPr>
          <p:cNvPr id="5" name="Plassholder for bunntekst 4"/>
          <p:cNvSpPr>
            <a:spLocks noGrp="1"/>
          </p:cNvSpPr>
          <p:nvPr>
            <p:ph type="ftr" sz="quarter" idx="11"/>
          </p:nvPr>
        </p:nvSpPr>
        <p:spPr/>
        <p:txBody>
          <a:bodyPr/>
          <a:lstStyle/>
          <a:p>
            <a:r>
              <a:rPr lang="nb-NO" smtClean="0"/>
              <a:t>Direktoratet for forvaltning og IKT</a:t>
            </a:r>
            <a:endParaRPr lang="nb-NO"/>
          </a:p>
        </p:txBody>
      </p:sp>
      <p:sp>
        <p:nvSpPr>
          <p:cNvPr id="6" name="Rectangle 5"/>
          <p:cNvSpPr txBox="1">
            <a:spLocks/>
          </p:cNvSpPr>
          <p:nvPr/>
        </p:nvSpPr>
        <p:spPr bwMode="auto">
          <a:xfrm>
            <a:off x="3262184" y="0"/>
            <a:ext cx="5881816" cy="7002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69875" indent="-269875" algn="l" defTabSz="457200" rtl="0" eaLnBrk="1" fontAlgn="base" hangingPunct="1">
              <a:spcBef>
                <a:spcPct val="20000"/>
              </a:spcBef>
              <a:spcAft>
                <a:spcPct val="0"/>
              </a:spcAft>
              <a:buFont typeface="Arial" charset="0"/>
              <a:buBlip>
                <a:blip r:embed="rId2"/>
              </a:buBlip>
              <a:tabLst>
                <a:tab pos="630238" algn="l"/>
              </a:tabLst>
              <a:defRPr sz="2800" kern="1200">
                <a:solidFill>
                  <a:schemeClr val="tx1"/>
                </a:solidFill>
                <a:latin typeface="Arial"/>
                <a:ea typeface="Arial" pitchFamily="37" charset="0"/>
                <a:cs typeface="Arial"/>
              </a:defRPr>
            </a:lvl1pPr>
            <a:lvl2pPr marL="630238" indent="-180975" algn="l" defTabSz="457200" rtl="0" eaLnBrk="1" fontAlgn="base" hangingPunct="1">
              <a:spcBef>
                <a:spcPct val="20000"/>
              </a:spcBef>
              <a:spcAft>
                <a:spcPct val="0"/>
              </a:spcAft>
              <a:buFont typeface="Arial" charset="0"/>
              <a:buBlip>
                <a:blip r:embed="rId2"/>
              </a:buBlip>
              <a:tabLst>
                <a:tab pos="630238" algn="l"/>
              </a:tabLst>
              <a:defRPr sz="2000" kern="1200">
                <a:solidFill>
                  <a:schemeClr val="tx1"/>
                </a:solidFill>
                <a:latin typeface="Arial"/>
                <a:ea typeface="Arial" pitchFamily="37" charset="0"/>
                <a:cs typeface="Arial"/>
              </a:defRPr>
            </a:lvl2pPr>
            <a:lvl3pPr marL="989013" indent="-179388" algn="l" defTabSz="457200" rtl="0" eaLnBrk="1" fontAlgn="base" hangingPunct="1">
              <a:spcBef>
                <a:spcPct val="20000"/>
              </a:spcBef>
              <a:spcAft>
                <a:spcPct val="0"/>
              </a:spcAft>
              <a:buFont typeface="Arial" charset="0"/>
              <a:buBlip>
                <a:blip r:embed="rId2"/>
              </a:buBlip>
              <a:tabLst>
                <a:tab pos="630238" algn="l"/>
              </a:tabLst>
              <a:defRPr kern="1200">
                <a:solidFill>
                  <a:schemeClr val="tx1"/>
                </a:solidFill>
                <a:latin typeface="Arial"/>
                <a:ea typeface="Arial" pitchFamily="37" charset="0"/>
                <a:cs typeface="Arial"/>
              </a:defRPr>
            </a:lvl3pPr>
            <a:lvl4pPr marL="1349375" indent="-180975" algn="l" defTabSz="457200" rtl="0" eaLnBrk="1" fontAlgn="base" hangingPunct="1">
              <a:spcBef>
                <a:spcPct val="20000"/>
              </a:spcBef>
              <a:spcAft>
                <a:spcPct val="0"/>
              </a:spcAft>
              <a:buFont typeface="Arial" charset="0"/>
              <a:buBlip>
                <a:blip r:embed="rId2"/>
              </a:buBlip>
              <a:tabLst>
                <a:tab pos="630238" algn="l"/>
              </a:tabLst>
              <a:defRPr sz="1600" kern="1200">
                <a:solidFill>
                  <a:schemeClr val="tx1"/>
                </a:solidFill>
                <a:latin typeface="Arial"/>
                <a:ea typeface="Arial" pitchFamily="37" charset="0"/>
                <a:cs typeface="Arial"/>
              </a:defRPr>
            </a:lvl4pPr>
            <a:lvl5pPr marL="1708150" indent="-179388" algn="l" defTabSz="457200" rtl="0" eaLnBrk="1" fontAlgn="base" hangingPunct="1">
              <a:spcBef>
                <a:spcPct val="20000"/>
              </a:spcBef>
              <a:spcAft>
                <a:spcPct val="0"/>
              </a:spcAft>
              <a:buFont typeface="Arial" charset="0"/>
              <a:buBlip>
                <a:blip r:embed="rId2"/>
              </a:buBlip>
              <a:tabLst>
                <a:tab pos="630238" algn="l"/>
              </a:tabLst>
              <a:defRPr sz="1600" i="1" kern="1200">
                <a:solidFill>
                  <a:schemeClr val="tx1"/>
                </a:solidFill>
                <a:latin typeface="Arial"/>
                <a:ea typeface="Arial" pitchFamily="37"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charset="0"/>
              <a:buNone/>
            </a:pPr>
            <a:r>
              <a:rPr lang="nb-NO" sz="1200" dirty="0" smtClean="0">
                <a:solidFill>
                  <a:schemeClr val="accent6">
                    <a:lumMod val="60000"/>
                    <a:lumOff val="40000"/>
                  </a:schemeClr>
                </a:solidFill>
                <a:latin typeface="Arial" charset="0"/>
                <a:cs typeface="Arial" charset="0"/>
              </a:rPr>
              <a:t>Evaluering – Læringseksempel 1:</a:t>
            </a:r>
          </a:p>
          <a:p>
            <a:pPr>
              <a:buFont typeface="Arial" charset="0"/>
              <a:buNone/>
            </a:pPr>
            <a:r>
              <a:rPr lang="nb-NO" sz="1200" dirty="0" smtClean="0">
                <a:solidFill>
                  <a:schemeClr val="accent6">
                    <a:lumMod val="60000"/>
                    <a:lumOff val="40000"/>
                  </a:schemeClr>
                </a:solidFill>
                <a:latin typeface="Arial" charset="0"/>
                <a:cs typeface="Arial" charset="0"/>
              </a:rPr>
              <a:t>Kjøp av saks- og arkivsystem, poengsetting av pris, relativ til laveste pris</a:t>
            </a:r>
          </a:p>
        </p:txBody>
      </p:sp>
      <p:sp>
        <p:nvSpPr>
          <p:cNvPr id="7" name="TekstSylinder 6"/>
          <p:cNvSpPr txBox="1"/>
          <p:nvPr/>
        </p:nvSpPr>
        <p:spPr>
          <a:xfrm>
            <a:off x="845001" y="1421260"/>
            <a:ext cx="7496432" cy="4062651"/>
          </a:xfrm>
          <a:prstGeom prst="rect">
            <a:avLst/>
          </a:prstGeom>
          <a:noFill/>
        </p:spPr>
        <p:txBody>
          <a:bodyPr wrap="square" rtlCol="0">
            <a:spAutoFit/>
          </a:bodyPr>
          <a:lstStyle/>
          <a:p>
            <a:r>
              <a:rPr lang="nb-NO" sz="2000" dirty="0" smtClean="0"/>
              <a:t>Interaksjon </a:t>
            </a:r>
            <a:r>
              <a:rPr lang="nb-NO" sz="2000" dirty="0"/>
              <a:t>med kvalifiserte og ikke-avviste leverandører:</a:t>
            </a:r>
          </a:p>
          <a:p>
            <a:pPr marL="285750" indent="-285750">
              <a:buFont typeface="Arial" pitchFamily="34" charset="0"/>
              <a:buChar char="•"/>
            </a:pPr>
            <a:endParaRPr lang="nb-NO" sz="1400" dirty="0" smtClean="0"/>
          </a:p>
          <a:p>
            <a:pPr marL="285750" indent="-285750">
              <a:buFont typeface="Arial" pitchFamily="34" charset="0"/>
              <a:buChar char="•"/>
            </a:pPr>
            <a:r>
              <a:rPr lang="nb-NO" sz="1400" dirty="0" smtClean="0"/>
              <a:t>Avklaringsmøte med samtlige tilbydere der tilbyder fikk anledning til å vise demo av løsningen, og oppdragsgiver fikk rydde opp i evt. uklarheter</a:t>
            </a:r>
          </a:p>
          <a:p>
            <a:pPr marL="285750" indent="-285750">
              <a:buFont typeface="Arial" pitchFamily="34" charset="0"/>
              <a:buChar char="•"/>
            </a:pPr>
            <a:r>
              <a:rPr lang="nb-NO" sz="1400" dirty="0" smtClean="0"/>
              <a:t>Alle ikke-avviste tilbydere ble invitert til første forhandlingsmøte og fikk anledning til revidert tilbud</a:t>
            </a:r>
          </a:p>
          <a:p>
            <a:pPr marL="285750" indent="-285750">
              <a:buFont typeface="Arial" pitchFamily="34" charset="0"/>
              <a:buChar char="•"/>
            </a:pPr>
            <a:r>
              <a:rPr lang="nb-NO" sz="1400" dirty="0" smtClean="0"/>
              <a:t>Evaluering av revidert tilbud ble gjort på samme måte som første evaluering og evt. ny score ble notert hvor tilbudet var endret/forbedret</a:t>
            </a:r>
          </a:p>
          <a:p>
            <a:pPr marL="285750" indent="-285750">
              <a:buFont typeface="Arial" pitchFamily="34" charset="0"/>
              <a:buChar char="•"/>
            </a:pPr>
            <a:r>
              <a:rPr lang="nb-NO" sz="1400" dirty="0" smtClean="0"/>
              <a:t>De to beste tilbyderne ble invitert til forhandlingsrunde nr. 2, og fikk anledning til å inngi revidert tilbud</a:t>
            </a:r>
          </a:p>
          <a:p>
            <a:pPr marL="285750" indent="-285750">
              <a:buFont typeface="Arial" pitchFamily="34" charset="0"/>
              <a:buChar char="•"/>
            </a:pPr>
            <a:r>
              <a:rPr lang="nb-NO" sz="1400" dirty="0" smtClean="0"/>
              <a:t>Revidert tilbud fra de to beste tilbyderne ble evaluert på samme måte som forrige runde</a:t>
            </a:r>
          </a:p>
          <a:p>
            <a:pPr marL="285750" indent="-285750">
              <a:buFont typeface="Arial" pitchFamily="34" charset="0"/>
              <a:buChar char="•"/>
            </a:pPr>
            <a:endParaRPr lang="nb-NO" sz="1400" dirty="0"/>
          </a:p>
          <a:p>
            <a:r>
              <a:rPr lang="nb-NO" sz="1400" dirty="0" smtClean="0"/>
              <a:t>Innkomne tilbud:</a:t>
            </a:r>
          </a:p>
          <a:p>
            <a:pPr marL="285750" indent="-285750">
              <a:buFont typeface="Arial" pitchFamily="34" charset="0"/>
              <a:buChar char="•"/>
            </a:pPr>
            <a:r>
              <a:rPr lang="nb-NO" sz="1400" dirty="0" smtClean="0"/>
              <a:t>Oppdragsgiver fikk inn totalt fire tilbud</a:t>
            </a:r>
          </a:p>
          <a:p>
            <a:pPr marL="285750" indent="-285750">
              <a:buFont typeface="Arial" pitchFamily="34" charset="0"/>
              <a:buChar char="•"/>
            </a:pPr>
            <a:r>
              <a:rPr lang="nb-NO" sz="1400" dirty="0" smtClean="0"/>
              <a:t>Tilbudene varierte mye både på pris og kvalitet, blant annet var tilbudet med den beste tekniske løsningen hele fire ganger dyrere enn det rimeligste tilbudet ved første tilbud. </a:t>
            </a:r>
            <a:endParaRPr lang="nb-NO" sz="1400" dirty="0"/>
          </a:p>
          <a:p>
            <a:pPr marL="285750" indent="-285750">
              <a:buFont typeface="Arial" pitchFamily="34" charset="0"/>
              <a:buChar char="•"/>
            </a:pPr>
            <a:endParaRPr lang="nb-NO" sz="1400" dirty="0" smtClean="0"/>
          </a:p>
          <a:p>
            <a:endParaRPr lang="nb-NO" sz="1400" dirty="0" smtClean="0"/>
          </a:p>
        </p:txBody>
      </p:sp>
    </p:spTree>
    <p:extLst>
      <p:ext uri="{BB962C8B-B14F-4D97-AF65-F5344CB8AC3E}">
        <p14:creationId xmlns:p14="http://schemas.microsoft.com/office/powerpoint/2010/main" val="23006428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r>
              <a:rPr lang="nn-NO" smtClean="0"/>
              <a:t>Dato</a:t>
            </a:r>
            <a:endParaRPr lang="nb-NO" dirty="0"/>
          </a:p>
        </p:txBody>
      </p:sp>
      <p:sp>
        <p:nvSpPr>
          <p:cNvPr id="5" name="Plassholder for bunntekst 4"/>
          <p:cNvSpPr>
            <a:spLocks noGrp="1"/>
          </p:cNvSpPr>
          <p:nvPr>
            <p:ph type="ftr" sz="quarter" idx="11"/>
          </p:nvPr>
        </p:nvSpPr>
        <p:spPr/>
        <p:txBody>
          <a:bodyPr/>
          <a:lstStyle/>
          <a:p>
            <a:r>
              <a:rPr lang="nb-NO" smtClean="0"/>
              <a:t>Direktoratet for forvaltning og IKT</a:t>
            </a:r>
            <a:endParaRPr lang="nb-NO"/>
          </a:p>
        </p:txBody>
      </p:sp>
      <p:sp>
        <p:nvSpPr>
          <p:cNvPr id="6" name="Rectangle 5"/>
          <p:cNvSpPr txBox="1">
            <a:spLocks/>
          </p:cNvSpPr>
          <p:nvPr/>
        </p:nvSpPr>
        <p:spPr bwMode="auto">
          <a:xfrm>
            <a:off x="3262184" y="0"/>
            <a:ext cx="5881816" cy="7002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69875" indent="-269875" algn="l" defTabSz="457200" rtl="0" eaLnBrk="1" fontAlgn="base" hangingPunct="1">
              <a:spcBef>
                <a:spcPct val="20000"/>
              </a:spcBef>
              <a:spcAft>
                <a:spcPct val="0"/>
              </a:spcAft>
              <a:buFont typeface="Arial" charset="0"/>
              <a:buBlip>
                <a:blip r:embed="rId2"/>
              </a:buBlip>
              <a:tabLst>
                <a:tab pos="630238" algn="l"/>
              </a:tabLst>
              <a:defRPr sz="2800" kern="1200">
                <a:solidFill>
                  <a:schemeClr val="tx1"/>
                </a:solidFill>
                <a:latin typeface="Arial"/>
                <a:ea typeface="Arial" pitchFamily="37" charset="0"/>
                <a:cs typeface="Arial"/>
              </a:defRPr>
            </a:lvl1pPr>
            <a:lvl2pPr marL="630238" indent="-180975" algn="l" defTabSz="457200" rtl="0" eaLnBrk="1" fontAlgn="base" hangingPunct="1">
              <a:spcBef>
                <a:spcPct val="20000"/>
              </a:spcBef>
              <a:spcAft>
                <a:spcPct val="0"/>
              </a:spcAft>
              <a:buFont typeface="Arial" charset="0"/>
              <a:buBlip>
                <a:blip r:embed="rId2"/>
              </a:buBlip>
              <a:tabLst>
                <a:tab pos="630238" algn="l"/>
              </a:tabLst>
              <a:defRPr sz="2000" kern="1200">
                <a:solidFill>
                  <a:schemeClr val="tx1"/>
                </a:solidFill>
                <a:latin typeface="Arial"/>
                <a:ea typeface="Arial" pitchFamily="37" charset="0"/>
                <a:cs typeface="Arial"/>
              </a:defRPr>
            </a:lvl2pPr>
            <a:lvl3pPr marL="989013" indent="-179388" algn="l" defTabSz="457200" rtl="0" eaLnBrk="1" fontAlgn="base" hangingPunct="1">
              <a:spcBef>
                <a:spcPct val="20000"/>
              </a:spcBef>
              <a:spcAft>
                <a:spcPct val="0"/>
              </a:spcAft>
              <a:buFont typeface="Arial" charset="0"/>
              <a:buBlip>
                <a:blip r:embed="rId2"/>
              </a:buBlip>
              <a:tabLst>
                <a:tab pos="630238" algn="l"/>
              </a:tabLst>
              <a:defRPr kern="1200">
                <a:solidFill>
                  <a:schemeClr val="tx1"/>
                </a:solidFill>
                <a:latin typeface="Arial"/>
                <a:ea typeface="Arial" pitchFamily="37" charset="0"/>
                <a:cs typeface="Arial"/>
              </a:defRPr>
            </a:lvl3pPr>
            <a:lvl4pPr marL="1349375" indent="-180975" algn="l" defTabSz="457200" rtl="0" eaLnBrk="1" fontAlgn="base" hangingPunct="1">
              <a:spcBef>
                <a:spcPct val="20000"/>
              </a:spcBef>
              <a:spcAft>
                <a:spcPct val="0"/>
              </a:spcAft>
              <a:buFont typeface="Arial" charset="0"/>
              <a:buBlip>
                <a:blip r:embed="rId2"/>
              </a:buBlip>
              <a:tabLst>
                <a:tab pos="630238" algn="l"/>
              </a:tabLst>
              <a:defRPr sz="1600" kern="1200">
                <a:solidFill>
                  <a:schemeClr val="tx1"/>
                </a:solidFill>
                <a:latin typeface="Arial"/>
                <a:ea typeface="Arial" pitchFamily="37" charset="0"/>
                <a:cs typeface="Arial"/>
              </a:defRPr>
            </a:lvl4pPr>
            <a:lvl5pPr marL="1708150" indent="-179388" algn="l" defTabSz="457200" rtl="0" eaLnBrk="1" fontAlgn="base" hangingPunct="1">
              <a:spcBef>
                <a:spcPct val="20000"/>
              </a:spcBef>
              <a:spcAft>
                <a:spcPct val="0"/>
              </a:spcAft>
              <a:buFont typeface="Arial" charset="0"/>
              <a:buBlip>
                <a:blip r:embed="rId2"/>
              </a:buBlip>
              <a:tabLst>
                <a:tab pos="630238" algn="l"/>
              </a:tabLst>
              <a:defRPr sz="1600" i="1" kern="1200">
                <a:solidFill>
                  <a:schemeClr val="tx1"/>
                </a:solidFill>
                <a:latin typeface="Arial"/>
                <a:ea typeface="Arial" pitchFamily="37"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charset="0"/>
              <a:buNone/>
            </a:pPr>
            <a:r>
              <a:rPr lang="nb-NO" sz="1200" dirty="0" smtClean="0">
                <a:solidFill>
                  <a:schemeClr val="accent6">
                    <a:lumMod val="60000"/>
                    <a:lumOff val="40000"/>
                  </a:schemeClr>
                </a:solidFill>
                <a:latin typeface="Arial" charset="0"/>
                <a:cs typeface="Arial" charset="0"/>
              </a:rPr>
              <a:t>Evaluering – Læringseksempel 1:</a:t>
            </a:r>
          </a:p>
          <a:p>
            <a:pPr>
              <a:buFont typeface="Arial" charset="0"/>
              <a:buNone/>
            </a:pPr>
            <a:r>
              <a:rPr lang="nb-NO" sz="1200" dirty="0" smtClean="0">
                <a:solidFill>
                  <a:schemeClr val="accent6">
                    <a:lumMod val="60000"/>
                    <a:lumOff val="40000"/>
                  </a:schemeClr>
                </a:solidFill>
                <a:latin typeface="Arial" charset="0"/>
                <a:cs typeface="Arial" charset="0"/>
              </a:rPr>
              <a:t>Kjøp av saks- og arkivsystem, poengsetting av pris, relativ til laveste pris</a:t>
            </a:r>
          </a:p>
        </p:txBody>
      </p:sp>
      <p:sp>
        <p:nvSpPr>
          <p:cNvPr id="7" name="TekstSylinder 6"/>
          <p:cNvSpPr txBox="1"/>
          <p:nvPr/>
        </p:nvSpPr>
        <p:spPr>
          <a:xfrm>
            <a:off x="922638" y="1274611"/>
            <a:ext cx="7496432" cy="2492990"/>
          </a:xfrm>
          <a:prstGeom prst="rect">
            <a:avLst/>
          </a:prstGeom>
          <a:noFill/>
        </p:spPr>
        <p:txBody>
          <a:bodyPr wrap="square" rtlCol="0">
            <a:spAutoFit/>
          </a:bodyPr>
          <a:lstStyle/>
          <a:p>
            <a:pPr>
              <a:lnSpc>
                <a:spcPct val="150000"/>
              </a:lnSpc>
            </a:pPr>
            <a:r>
              <a:rPr lang="nb-NO" sz="2000" dirty="0" smtClean="0"/>
              <a:t>Læring</a:t>
            </a:r>
          </a:p>
          <a:p>
            <a:pPr marL="285750" indent="-285750">
              <a:buFont typeface="Arial" pitchFamily="34" charset="0"/>
              <a:buChar char="•"/>
            </a:pPr>
            <a:endParaRPr lang="nb-NO" sz="1400" smtClean="0"/>
          </a:p>
          <a:p>
            <a:pPr marL="285750" indent="-285750">
              <a:buFont typeface="Arial" pitchFamily="34" charset="0"/>
              <a:buChar char="•"/>
            </a:pPr>
            <a:r>
              <a:rPr lang="nb-NO" sz="1400" smtClean="0"/>
              <a:t>Tydelig </a:t>
            </a:r>
            <a:r>
              <a:rPr lang="nb-NO" sz="1400" dirty="0" smtClean="0"/>
              <a:t>bruk av SSA-kontraktene var positivt. Man «jobbet i kontrakt» gjennom hele prosessen</a:t>
            </a:r>
            <a:endParaRPr lang="nb-NO" sz="1400" dirty="0"/>
          </a:p>
          <a:p>
            <a:pPr marL="285750" indent="-285750">
              <a:buFont typeface="Arial" pitchFamily="34" charset="0"/>
              <a:buChar char="•"/>
            </a:pPr>
            <a:r>
              <a:rPr lang="nb-NO" sz="1400" dirty="0" smtClean="0"/>
              <a:t>Fordel med forhandlinger, der tilbyderne fikk anledning til å revidere sine tilbud, basert på tilbakemeldinger og diskusjoner med oppdragsgiver</a:t>
            </a:r>
          </a:p>
          <a:p>
            <a:pPr marL="285750" indent="-285750">
              <a:buFont typeface="Arial" pitchFamily="34" charset="0"/>
              <a:buChar char="•"/>
            </a:pPr>
            <a:r>
              <a:rPr lang="nb-NO" sz="1400" dirty="0" smtClean="0"/>
              <a:t>Etter hvert som tilbudene fra tilbyderne ble revidert og ble mer og mer «like», var det til slutt pris som ble avgjørende for at vinneren ble tildelt kontrakt. I tillegg er det ikke så mange tilbydere for sak-arkivløsninger i Norge, så ofte blir pris en sentral faktor.</a:t>
            </a:r>
          </a:p>
          <a:p>
            <a:endParaRPr lang="nb-NO" sz="1400" dirty="0" smtClean="0"/>
          </a:p>
        </p:txBody>
      </p:sp>
    </p:spTree>
    <p:extLst>
      <p:ext uri="{BB962C8B-B14F-4D97-AF65-F5344CB8AC3E}">
        <p14:creationId xmlns:p14="http://schemas.microsoft.com/office/powerpoint/2010/main" val="41998627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r>
              <a:rPr lang="nn-NO" dirty="0" smtClean="0"/>
              <a:t>Oppdatert 21.3.2014</a:t>
            </a:r>
            <a:endParaRPr lang="nb-NO" dirty="0"/>
          </a:p>
        </p:txBody>
      </p:sp>
      <p:sp>
        <p:nvSpPr>
          <p:cNvPr id="5" name="Plassholder for bunntekst 4"/>
          <p:cNvSpPr>
            <a:spLocks noGrp="1"/>
          </p:cNvSpPr>
          <p:nvPr>
            <p:ph type="ftr" sz="quarter" idx="11"/>
          </p:nvPr>
        </p:nvSpPr>
        <p:spPr/>
        <p:txBody>
          <a:bodyPr/>
          <a:lstStyle/>
          <a:p>
            <a:r>
              <a:rPr lang="nb-NO" smtClean="0"/>
              <a:t>Direktoratet for forvaltning og IKT</a:t>
            </a:r>
            <a:endParaRPr lang="nb-NO"/>
          </a:p>
        </p:txBody>
      </p:sp>
      <p:sp>
        <p:nvSpPr>
          <p:cNvPr id="6" name="Rectangle 5"/>
          <p:cNvSpPr txBox="1">
            <a:spLocks/>
          </p:cNvSpPr>
          <p:nvPr/>
        </p:nvSpPr>
        <p:spPr>
          <a:xfrm>
            <a:off x="3410464" y="0"/>
            <a:ext cx="5733536" cy="790832"/>
          </a:xfrm>
          <a:prstGeom prst="rect">
            <a:avLst/>
          </a:prstGeom>
        </p:spPr>
        <p:txBody>
          <a:bodyPr/>
          <a:lstStyle>
            <a:lvl1pPr marL="269875" indent="-269875" algn="l" defTabSz="457200" rtl="0" eaLnBrk="0" fontAlgn="base" hangingPunct="0">
              <a:spcBef>
                <a:spcPct val="20000"/>
              </a:spcBef>
              <a:spcAft>
                <a:spcPct val="0"/>
              </a:spcAft>
              <a:buFont typeface="Arial" charset="0"/>
              <a:buBlip>
                <a:blip r:embed="rId2"/>
              </a:buBlip>
              <a:tabLst>
                <a:tab pos="630238" algn="l"/>
              </a:tabLst>
              <a:defRPr sz="2800">
                <a:solidFill>
                  <a:schemeClr val="tx1"/>
                </a:solidFill>
                <a:latin typeface="+mn-lt"/>
                <a:ea typeface="+mn-ea"/>
                <a:cs typeface="+mn-cs"/>
              </a:defRPr>
            </a:lvl1pPr>
            <a:lvl2pPr marL="630238" indent="-180975" algn="l" defTabSz="457200" rtl="0" eaLnBrk="0" fontAlgn="base" hangingPunct="0">
              <a:spcBef>
                <a:spcPct val="20000"/>
              </a:spcBef>
              <a:spcAft>
                <a:spcPct val="0"/>
              </a:spcAft>
              <a:buFont typeface="Arial" charset="0"/>
              <a:buBlip>
                <a:blip r:embed="rId2"/>
              </a:buBlip>
              <a:tabLst>
                <a:tab pos="630238" algn="l"/>
              </a:tabLst>
              <a:defRPr sz="2000">
                <a:solidFill>
                  <a:schemeClr val="tx1"/>
                </a:solidFill>
                <a:latin typeface="+mn-lt"/>
                <a:ea typeface="+mn-ea"/>
                <a:cs typeface="+mn-cs"/>
              </a:defRPr>
            </a:lvl2pPr>
            <a:lvl3pPr marL="989013" indent="-179388" algn="l" defTabSz="457200" rtl="0" eaLnBrk="0" fontAlgn="base" hangingPunct="0">
              <a:spcBef>
                <a:spcPct val="20000"/>
              </a:spcBef>
              <a:spcAft>
                <a:spcPct val="0"/>
              </a:spcAft>
              <a:buFont typeface="Arial" charset="0"/>
              <a:buBlip>
                <a:blip r:embed="rId2"/>
              </a:buBlip>
              <a:tabLst>
                <a:tab pos="630238" algn="l"/>
              </a:tabLst>
              <a:defRPr>
                <a:solidFill>
                  <a:schemeClr val="tx1"/>
                </a:solidFill>
                <a:latin typeface="+mn-lt"/>
                <a:ea typeface="+mn-ea"/>
                <a:cs typeface="+mn-cs"/>
              </a:defRPr>
            </a:lvl3pPr>
            <a:lvl4pPr marL="1349375" indent="-180975" algn="l" defTabSz="457200" rtl="0" eaLnBrk="0" fontAlgn="base" hangingPunct="0">
              <a:spcBef>
                <a:spcPct val="20000"/>
              </a:spcBef>
              <a:spcAft>
                <a:spcPct val="0"/>
              </a:spcAft>
              <a:buFont typeface="Arial" charset="0"/>
              <a:buBlip>
                <a:blip r:embed="rId2"/>
              </a:buBlip>
              <a:tabLst>
                <a:tab pos="630238" algn="l"/>
              </a:tabLst>
              <a:defRPr sz="1600">
                <a:solidFill>
                  <a:schemeClr val="tx1"/>
                </a:solidFill>
                <a:latin typeface="+mn-lt"/>
                <a:ea typeface="+mn-ea"/>
                <a:cs typeface="+mn-cs"/>
              </a:defRPr>
            </a:lvl4pPr>
            <a:lvl5pPr marL="1708150" indent="-179388" algn="l" defTabSz="457200" rtl="0" eaLnBrk="0" fontAlgn="base" hangingPunct="0">
              <a:spcBef>
                <a:spcPct val="20000"/>
              </a:spcBef>
              <a:spcAft>
                <a:spcPct val="0"/>
              </a:spcAft>
              <a:buFont typeface="Arial" charset="0"/>
              <a:buBlip>
                <a:blip r:embed="rId2"/>
              </a:buBlip>
              <a:tabLst>
                <a:tab pos="630238" algn="l"/>
              </a:tabLst>
              <a:defRPr sz="1600" i="1">
                <a:solidFill>
                  <a:schemeClr val="tx1"/>
                </a:solidFill>
                <a:latin typeface="+mn-lt"/>
                <a:ea typeface="+mn-ea"/>
                <a:cs typeface="+mn-cs"/>
              </a:defRPr>
            </a:lvl5pPr>
            <a:lvl6pPr marL="2165350" indent="-179388" algn="l" defTabSz="457200" rtl="0" fontAlgn="base">
              <a:spcBef>
                <a:spcPct val="20000"/>
              </a:spcBef>
              <a:spcAft>
                <a:spcPct val="0"/>
              </a:spcAft>
              <a:buFont typeface="Arial" pitchFamily="37" charset="0"/>
              <a:buBlip>
                <a:blip r:embed="rId2"/>
              </a:buBlip>
              <a:tabLst>
                <a:tab pos="630238" algn="l"/>
              </a:tabLst>
              <a:defRPr sz="1600" i="1">
                <a:solidFill>
                  <a:schemeClr val="tx1"/>
                </a:solidFill>
                <a:latin typeface="+mn-lt"/>
                <a:ea typeface="+mn-ea"/>
                <a:cs typeface="+mn-cs"/>
              </a:defRPr>
            </a:lvl6pPr>
            <a:lvl7pPr marL="2622550" indent="-179388" algn="l" defTabSz="457200" rtl="0" fontAlgn="base">
              <a:spcBef>
                <a:spcPct val="20000"/>
              </a:spcBef>
              <a:spcAft>
                <a:spcPct val="0"/>
              </a:spcAft>
              <a:buFont typeface="Arial" pitchFamily="37" charset="0"/>
              <a:buBlip>
                <a:blip r:embed="rId2"/>
              </a:buBlip>
              <a:tabLst>
                <a:tab pos="630238" algn="l"/>
              </a:tabLst>
              <a:defRPr sz="1600" i="1">
                <a:solidFill>
                  <a:schemeClr val="tx1"/>
                </a:solidFill>
                <a:latin typeface="+mn-lt"/>
                <a:ea typeface="+mn-ea"/>
                <a:cs typeface="+mn-cs"/>
              </a:defRPr>
            </a:lvl7pPr>
            <a:lvl8pPr marL="3079750" indent="-179388" algn="l" defTabSz="457200" rtl="0" fontAlgn="base">
              <a:spcBef>
                <a:spcPct val="20000"/>
              </a:spcBef>
              <a:spcAft>
                <a:spcPct val="0"/>
              </a:spcAft>
              <a:buFont typeface="Arial" pitchFamily="37" charset="0"/>
              <a:buBlip>
                <a:blip r:embed="rId2"/>
              </a:buBlip>
              <a:tabLst>
                <a:tab pos="630238" algn="l"/>
              </a:tabLst>
              <a:defRPr sz="1600" i="1">
                <a:solidFill>
                  <a:schemeClr val="tx1"/>
                </a:solidFill>
                <a:latin typeface="+mn-lt"/>
                <a:ea typeface="+mn-ea"/>
                <a:cs typeface="+mn-cs"/>
              </a:defRPr>
            </a:lvl8pPr>
            <a:lvl9pPr marL="3536950" indent="-179388" algn="l" defTabSz="457200" rtl="0" fontAlgn="base">
              <a:spcBef>
                <a:spcPct val="20000"/>
              </a:spcBef>
              <a:spcAft>
                <a:spcPct val="0"/>
              </a:spcAft>
              <a:buFont typeface="Arial" pitchFamily="37" charset="0"/>
              <a:buBlip>
                <a:blip r:embed="rId2"/>
              </a:buBlip>
              <a:tabLst>
                <a:tab pos="630238" algn="l"/>
              </a:tabLst>
              <a:defRPr sz="1600" i="1">
                <a:solidFill>
                  <a:schemeClr val="tx1"/>
                </a:solidFill>
                <a:latin typeface="+mn-lt"/>
                <a:ea typeface="+mn-ea"/>
                <a:cs typeface="+mn-cs"/>
              </a:defRPr>
            </a:lvl9pPr>
          </a:lstStyle>
          <a:p>
            <a:pPr eaLnBrk="1" hangingPunct="1">
              <a:buFont typeface="Arial" charset="0"/>
              <a:buNone/>
            </a:pPr>
            <a:endParaRPr lang="nb-NO" sz="1200" dirty="0" smtClean="0">
              <a:solidFill>
                <a:schemeClr val="accent6">
                  <a:lumMod val="60000"/>
                  <a:lumOff val="40000"/>
                </a:schemeClr>
              </a:solidFill>
              <a:latin typeface="Arial" charset="0"/>
              <a:cs typeface="Arial" charset="0"/>
            </a:endParaRPr>
          </a:p>
        </p:txBody>
      </p:sp>
      <p:sp>
        <p:nvSpPr>
          <p:cNvPr id="7" name="TekstSylinder 6"/>
          <p:cNvSpPr txBox="1"/>
          <p:nvPr/>
        </p:nvSpPr>
        <p:spPr>
          <a:xfrm>
            <a:off x="724930" y="796660"/>
            <a:ext cx="7245878" cy="4832092"/>
          </a:xfrm>
          <a:prstGeom prst="rect">
            <a:avLst/>
          </a:prstGeom>
          <a:noFill/>
        </p:spPr>
        <p:txBody>
          <a:bodyPr wrap="square" rtlCol="0">
            <a:spAutoFit/>
          </a:bodyPr>
          <a:lstStyle/>
          <a:p>
            <a:r>
              <a:rPr lang="nb-NO" sz="1400" b="1" dirty="0" smtClean="0"/>
              <a:t>Bakgrunn</a:t>
            </a:r>
            <a:r>
              <a:rPr lang="nb-NO" sz="1400" dirty="0" smtClean="0"/>
              <a:t>:</a:t>
            </a:r>
          </a:p>
          <a:p>
            <a:r>
              <a:rPr lang="nb-NO" sz="1400" dirty="0" smtClean="0"/>
              <a:t>Offentlig virksomhet skulle kjøpe nytt saks- og arkivsystem og ny NOARK 5-kjerne til eksisterende saksbehandlingssystem.</a:t>
            </a:r>
          </a:p>
          <a:p>
            <a:pPr marL="742950" lvl="1" indent="-285750">
              <a:buFont typeface="Arial" pitchFamily="34" charset="0"/>
              <a:buChar char="•"/>
            </a:pPr>
            <a:r>
              <a:rPr lang="nb-NO" sz="1400" dirty="0" err="1" smtClean="0"/>
              <a:t>Ca</a:t>
            </a:r>
            <a:r>
              <a:rPr lang="nb-NO" sz="1400" dirty="0" smtClean="0"/>
              <a:t> 100 fysiske lokasjoner i hele landet</a:t>
            </a:r>
            <a:endParaRPr lang="nb-NO" sz="1400" dirty="0"/>
          </a:p>
          <a:p>
            <a:pPr marL="742950" lvl="1" indent="-285750">
              <a:buFont typeface="Arial" pitchFamily="34" charset="0"/>
              <a:buChar char="•"/>
            </a:pPr>
            <a:r>
              <a:rPr lang="nb-NO" sz="1400" dirty="0" err="1"/>
              <a:t>Ca</a:t>
            </a:r>
            <a:r>
              <a:rPr lang="nb-NO" sz="1400" dirty="0"/>
              <a:t> 2000 brukere</a:t>
            </a:r>
          </a:p>
          <a:p>
            <a:pPr marL="742950" lvl="1" indent="-285750">
              <a:buFont typeface="Arial" pitchFamily="34" charset="0"/>
              <a:buChar char="•"/>
            </a:pPr>
            <a:r>
              <a:rPr lang="nb-NO" sz="1400" dirty="0" smtClean="0"/>
              <a:t>4-200 brukere per lokasjon</a:t>
            </a:r>
          </a:p>
          <a:p>
            <a:endParaRPr lang="nb-NO" sz="1400" dirty="0" smtClean="0"/>
          </a:p>
          <a:p>
            <a:r>
              <a:rPr lang="nb-NO" sz="1400" b="1" dirty="0" smtClean="0"/>
              <a:t>Systemtekniske krav</a:t>
            </a:r>
            <a:r>
              <a:rPr lang="nb-NO" sz="1400" dirty="0" smtClean="0"/>
              <a:t>:</a:t>
            </a:r>
          </a:p>
          <a:p>
            <a:pPr marL="742950" lvl="1" indent="-285750">
              <a:buFont typeface="Arial" pitchFamily="34" charset="0"/>
              <a:buChar char="•"/>
            </a:pPr>
            <a:r>
              <a:rPr lang="nb-NO" sz="1400" dirty="0" smtClean="0"/>
              <a:t>Tilpasset ny tjenesteorientert arkitektur</a:t>
            </a:r>
          </a:p>
          <a:p>
            <a:pPr marL="742950" lvl="1" indent="-285750">
              <a:buFont typeface="Arial" pitchFamily="34" charset="0"/>
              <a:buChar char="•"/>
            </a:pPr>
            <a:r>
              <a:rPr lang="nb-NO" sz="1400" dirty="0" smtClean="0"/>
              <a:t>Systemet må kunne brukes til både saks- og fagarkivering</a:t>
            </a:r>
          </a:p>
          <a:p>
            <a:pPr marL="742950" lvl="1" indent="-285750">
              <a:buFont typeface="Arial" pitchFamily="34" charset="0"/>
              <a:buChar char="•"/>
            </a:pPr>
            <a:r>
              <a:rPr lang="nb-NO" sz="1400" dirty="0" smtClean="0"/>
              <a:t>NOARK 5</a:t>
            </a:r>
          </a:p>
          <a:p>
            <a:pPr marL="742950" lvl="1" indent="-285750">
              <a:buFont typeface="Arial" pitchFamily="34" charset="0"/>
              <a:buChar char="•"/>
            </a:pPr>
            <a:endParaRPr lang="nb-NO" sz="1400" dirty="0"/>
          </a:p>
          <a:p>
            <a:r>
              <a:rPr lang="nb-NO" sz="1400" b="1" dirty="0" smtClean="0"/>
              <a:t>Anskaffelsen</a:t>
            </a:r>
            <a:r>
              <a:rPr lang="nb-NO" sz="1400" dirty="0" smtClean="0"/>
              <a:t>:</a:t>
            </a:r>
          </a:p>
          <a:p>
            <a:pPr marL="742950" lvl="1" indent="-285750">
              <a:buFont typeface="Arial" pitchFamily="34" charset="0"/>
              <a:buChar char="•"/>
            </a:pPr>
            <a:r>
              <a:rPr lang="nb-NO" sz="1400" dirty="0" smtClean="0"/>
              <a:t>LOA og FOA del I og III (over terskelverdi)</a:t>
            </a:r>
          </a:p>
          <a:p>
            <a:pPr marL="742950" lvl="1" indent="-285750">
              <a:buFont typeface="Arial" pitchFamily="34" charset="0"/>
              <a:buChar char="•"/>
            </a:pPr>
            <a:r>
              <a:rPr lang="nb-NO" sz="1400" dirty="0" smtClean="0"/>
              <a:t>Konkurranse med forhandling i 2 trinn</a:t>
            </a:r>
            <a:br>
              <a:rPr lang="nb-NO" sz="1400" dirty="0" smtClean="0"/>
            </a:br>
            <a:r>
              <a:rPr lang="nb-NO" sz="1400" dirty="0" smtClean="0"/>
              <a:t>Begrunnelse for forhandlet prosedyre:</a:t>
            </a:r>
            <a:br>
              <a:rPr lang="nb-NO" sz="1400" dirty="0" smtClean="0"/>
            </a:br>
            <a:r>
              <a:rPr lang="nb-NO" sz="1400" dirty="0" smtClean="0"/>
              <a:t>Komplekst system, stor anskaffelse og mange integrasjoner mot andre eksisterende systemer (ref. </a:t>
            </a:r>
            <a:r>
              <a:rPr lang="nb-NO" sz="1400" dirty="0" smtClean="0">
                <a:hlinkClick r:id="rId3"/>
              </a:rPr>
              <a:t>FOA 14-3 b</a:t>
            </a:r>
            <a:r>
              <a:rPr lang="nb-NO" sz="1400" dirty="0" smtClean="0"/>
              <a:t>)</a:t>
            </a:r>
          </a:p>
          <a:p>
            <a:pPr marL="742950" lvl="1" indent="-285750">
              <a:buFont typeface="Arial" pitchFamily="34" charset="0"/>
              <a:buChar char="•"/>
            </a:pPr>
            <a:r>
              <a:rPr lang="nb-NO" sz="1400" dirty="0" smtClean="0"/>
              <a:t>Tildeling basert på økonomisk mest fordelaktig</a:t>
            </a:r>
          </a:p>
          <a:p>
            <a:pPr marL="742950" lvl="1" indent="-285750">
              <a:buFont typeface="Arial" pitchFamily="34" charset="0"/>
              <a:buChar char="•"/>
            </a:pPr>
            <a:r>
              <a:rPr lang="nb-NO" sz="1400" dirty="0" smtClean="0"/>
              <a:t>Bruk av </a:t>
            </a:r>
            <a:r>
              <a:rPr lang="nb-NO" sz="1400" dirty="0" smtClean="0">
                <a:hlinkClick r:id="rId4"/>
              </a:rPr>
              <a:t>SSA-K og SSA-V </a:t>
            </a:r>
            <a:r>
              <a:rPr lang="nb-NO" sz="1400" dirty="0" smtClean="0"/>
              <a:t>(evt. </a:t>
            </a:r>
            <a:r>
              <a:rPr lang="nb-NO" sz="1400" dirty="0" smtClean="0"/>
              <a:t>SSA- T </a:t>
            </a:r>
            <a:r>
              <a:rPr lang="nb-NO" sz="1400" dirty="0" smtClean="0"/>
              <a:t>om </a:t>
            </a:r>
            <a:r>
              <a:rPr lang="nb-NO" sz="1400" dirty="0" smtClean="0"/>
              <a:t>mange tilpasninger)</a:t>
            </a:r>
            <a:endParaRPr lang="nb-NO" sz="1400" dirty="0" smtClean="0"/>
          </a:p>
          <a:p>
            <a:pPr marL="742950" lvl="1" indent="-285750">
              <a:buFont typeface="Arial" pitchFamily="34" charset="0"/>
              <a:buChar char="•"/>
            </a:pPr>
            <a:r>
              <a:rPr lang="nb-NO" sz="1400" dirty="0" smtClean="0"/>
              <a:t>Avtaleperiode maks 8 år (4 + 2 + 2</a:t>
            </a:r>
            <a:r>
              <a:rPr lang="nb-NO" sz="1400" dirty="0" smtClean="0"/>
              <a:t>). Merk: Vanligvis krever leverandøren at man har vedlikeholdsavtale så lenge man benytter systemet)</a:t>
            </a:r>
            <a:endParaRPr lang="nb-NO" sz="1400" dirty="0"/>
          </a:p>
        </p:txBody>
      </p:sp>
      <p:sp>
        <p:nvSpPr>
          <p:cNvPr id="8" name="Rectangle 5"/>
          <p:cNvSpPr txBox="1">
            <a:spLocks/>
          </p:cNvSpPr>
          <p:nvPr/>
        </p:nvSpPr>
        <p:spPr bwMode="auto">
          <a:xfrm>
            <a:off x="3262184" y="0"/>
            <a:ext cx="5881816" cy="7002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69875" indent="-269875" algn="l" defTabSz="457200" rtl="0" eaLnBrk="1" fontAlgn="base" hangingPunct="1">
              <a:spcBef>
                <a:spcPct val="20000"/>
              </a:spcBef>
              <a:spcAft>
                <a:spcPct val="0"/>
              </a:spcAft>
              <a:buFont typeface="Arial" charset="0"/>
              <a:buBlip>
                <a:blip r:embed="rId2"/>
              </a:buBlip>
              <a:tabLst>
                <a:tab pos="630238" algn="l"/>
              </a:tabLst>
              <a:defRPr sz="2800" kern="1200">
                <a:solidFill>
                  <a:schemeClr val="tx1"/>
                </a:solidFill>
                <a:latin typeface="Arial"/>
                <a:ea typeface="Arial" pitchFamily="37" charset="0"/>
                <a:cs typeface="Arial"/>
              </a:defRPr>
            </a:lvl1pPr>
            <a:lvl2pPr marL="630238" indent="-180975" algn="l" defTabSz="457200" rtl="0" eaLnBrk="1" fontAlgn="base" hangingPunct="1">
              <a:spcBef>
                <a:spcPct val="20000"/>
              </a:spcBef>
              <a:spcAft>
                <a:spcPct val="0"/>
              </a:spcAft>
              <a:buFont typeface="Arial" charset="0"/>
              <a:buBlip>
                <a:blip r:embed="rId2"/>
              </a:buBlip>
              <a:tabLst>
                <a:tab pos="630238" algn="l"/>
              </a:tabLst>
              <a:defRPr sz="2000" kern="1200">
                <a:solidFill>
                  <a:schemeClr val="tx1"/>
                </a:solidFill>
                <a:latin typeface="Arial"/>
                <a:ea typeface="Arial" pitchFamily="37" charset="0"/>
                <a:cs typeface="Arial"/>
              </a:defRPr>
            </a:lvl2pPr>
            <a:lvl3pPr marL="989013" indent="-179388" algn="l" defTabSz="457200" rtl="0" eaLnBrk="1" fontAlgn="base" hangingPunct="1">
              <a:spcBef>
                <a:spcPct val="20000"/>
              </a:spcBef>
              <a:spcAft>
                <a:spcPct val="0"/>
              </a:spcAft>
              <a:buFont typeface="Arial" charset="0"/>
              <a:buBlip>
                <a:blip r:embed="rId2"/>
              </a:buBlip>
              <a:tabLst>
                <a:tab pos="630238" algn="l"/>
              </a:tabLst>
              <a:defRPr kern="1200">
                <a:solidFill>
                  <a:schemeClr val="tx1"/>
                </a:solidFill>
                <a:latin typeface="Arial"/>
                <a:ea typeface="Arial" pitchFamily="37" charset="0"/>
                <a:cs typeface="Arial"/>
              </a:defRPr>
            </a:lvl3pPr>
            <a:lvl4pPr marL="1349375" indent="-180975" algn="l" defTabSz="457200" rtl="0" eaLnBrk="1" fontAlgn="base" hangingPunct="1">
              <a:spcBef>
                <a:spcPct val="20000"/>
              </a:spcBef>
              <a:spcAft>
                <a:spcPct val="0"/>
              </a:spcAft>
              <a:buFont typeface="Arial" charset="0"/>
              <a:buBlip>
                <a:blip r:embed="rId2"/>
              </a:buBlip>
              <a:tabLst>
                <a:tab pos="630238" algn="l"/>
              </a:tabLst>
              <a:defRPr sz="1600" kern="1200">
                <a:solidFill>
                  <a:schemeClr val="tx1"/>
                </a:solidFill>
                <a:latin typeface="Arial"/>
                <a:ea typeface="Arial" pitchFamily="37" charset="0"/>
                <a:cs typeface="Arial"/>
              </a:defRPr>
            </a:lvl4pPr>
            <a:lvl5pPr marL="1708150" indent="-179388" algn="l" defTabSz="457200" rtl="0" eaLnBrk="1" fontAlgn="base" hangingPunct="1">
              <a:spcBef>
                <a:spcPct val="20000"/>
              </a:spcBef>
              <a:spcAft>
                <a:spcPct val="0"/>
              </a:spcAft>
              <a:buFont typeface="Arial" charset="0"/>
              <a:buBlip>
                <a:blip r:embed="rId2"/>
              </a:buBlip>
              <a:tabLst>
                <a:tab pos="630238" algn="l"/>
              </a:tabLst>
              <a:defRPr sz="1600" i="1" kern="1200">
                <a:solidFill>
                  <a:schemeClr val="tx1"/>
                </a:solidFill>
                <a:latin typeface="Arial"/>
                <a:ea typeface="Arial" pitchFamily="37"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charset="0"/>
              <a:buNone/>
            </a:pPr>
            <a:r>
              <a:rPr lang="nb-NO" sz="1200" dirty="0" smtClean="0">
                <a:solidFill>
                  <a:schemeClr val="accent6">
                    <a:lumMod val="60000"/>
                    <a:lumOff val="40000"/>
                  </a:schemeClr>
                </a:solidFill>
                <a:latin typeface="Arial" charset="0"/>
                <a:cs typeface="Arial" charset="0"/>
              </a:rPr>
              <a:t>Evaluering – Læringseksempel 1:</a:t>
            </a:r>
          </a:p>
          <a:p>
            <a:pPr>
              <a:buFont typeface="Arial" charset="0"/>
              <a:buNone/>
            </a:pPr>
            <a:r>
              <a:rPr lang="nb-NO" sz="1200" dirty="0" smtClean="0">
                <a:solidFill>
                  <a:schemeClr val="accent6">
                    <a:lumMod val="60000"/>
                    <a:lumOff val="40000"/>
                  </a:schemeClr>
                </a:solidFill>
                <a:latin typeface="Arial" charset="0"/>
                <a:cs typeface="Arial" charset="0"/>
              </a:rPr>
              <a:t>Kjøp av saks- og arkivsystem, poengsetting av pris, relativ til laveste pris</a:t>
            </a:r>
          </a:p>
        </p:txBody>
      </p:sp>
    </p:spTree>
    <p:extLst>
      <p:ext uri="{BB962C8B-B14F-4D97-AF65-F5344CB8AC3E}">
        <p14:creationId xmlns:p14="http://schemas.microsoft.com/office/powerpoint/2010/main" val="3855239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r>
              <a:rPr lang="nn-NO" dirty="0" smtClean="0"/>
              <a:t>Dato</a:t>
            </a:r>
            <a:endParaRPr lang="nb-NO" dirty="0"/>
          </a:p>
        </p:txBody>
      </p:sp>
      <p:sp>
        <p:nvSpPr>
          <p:cNvPr id="5" name="Plassholder for bunntekst 4"/>
          <p:cNvSpPr>
            <a:spLocks noGrp="1"/>
          </p:cNvSpPr>
          <p:nvPr>
            <p:ph type="ftr" sz="quarter" idx="11"/>
          </p:nvPr>
        </p:nvSpPr>
        <p:spPr/>
        <p:txBody>
          <a:bodyPr/>
          <a:lstStyle/>
          <a:p>
            <a:r>
              <a:rPr lang="nb-NO" dirty="0" smtClean="0"/>
              <a:t>Direktoratet for forvaltning og IKT</a:t>
            </a:r>
            <a:endParaRPr lang="nb-NO" dirty="0"/>
          </a:p>
        </p:txBody>
      </p:sp>
      <p:sp>
        <p:nvSpPr>
          <p:cNvPr id="6" name="Rectangle 5"/>
          <p:cNvSpPr txBox="1">
            <a:spLocks/>
          </p:cNvSpPr>
          <p:nvPr/>
        </p:nvSpPr>
        <p:spPr bwMode="auto">
          <a:xfrm>
            <a:off x="3262184" y="0"/>
            <a:ext cx="5881816" cy="7002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69875" indent="-269875" algn="l" defTabSz="457200" rtl="0" eaLnBrk="1" fontAlgn="base" hangingPunct="1">
              <a:spcBef>
                <a:spcPct val="20000"/>
              </a:spcBef>
              <a:spcAft>
                <a:spcPct val="0"/>
              </a:spcAft>
              <a:buFont typeface="Arial" charset="0"/>
              <a:buBlip>
                <a:blip r:embed="rId2"/>
              </a:buBlip>
              <a:tabLst>
                <a:tab pos="630238" algn="l"/>
              </a:tabLst>
              <a:defRPr sz="2800" kern="1200">
                <a:solidFill>
                  <a:schemeClr val="tx1"/>
                </a:solidFill>
                <a:latin typeface="Arial"/>
                <a:ea typeface="Arial" pitchFamily="37" charset="0"/>
                <a:cs typeface="Arial"/>
              </a:defRPr>
            </a:lvl1pPr>
            <a:lvl2pPr marL="630238" indent="-180975" algn="l" defTabSz="457200" rtl="0" eaLnBrk="1" fontAlgn="base" hangingPunct="1">
              <a:spcBef>
                <a:spcPct val="20000"/>
              </a:spcBef>
              <a:spcAft>
                <a:spcPct val="0"/>
              </a:spcAft>
              <a:buFont typeface="Arial" charset="0"/>
              <a:buBlip>
                <a:blip r:embed="rId2"/>
              </a:buBlip>
              <a:tabLst>
                <a:tab pos="630238" algn="l"/>
              </a:tabLst>
              <a:defRPr sz="2000" kern="1200">
                <a:solidFill>
                  <a:schemeClr val="tx1"/>
                </a:solidFill>
                <a:latin typeface="Arial"/>
                <a:ea typeface="Arial" pitchFamily="37" charset="0"/>
                <a:cs typeface="Arial"/>
              </a:defRPr>
            </a:lvl2pPr>
            <a:lvl3pPr marL="989013" indent="-179388" algn="l" defTabSz="457200" rtl="0" eaLnBrk="1" fontAlgn="base" hangingPunct="1">
              <a:spcBef>
                <a:spcPct val="20000"/>
              </a:spcBef>
              <a:spcAft>
                <a:spcPct val="0"/>
              </a:spcAft>
              <a:buFont typeface="Arial" charset="0"/>
              <a:buBlip>
                <a:blip r:embed="rId2"/>
              </a:buBlip>
              <a:tabLst>
                <a:tab pos="630238" algn="l"/>
              </a:tabLst>
              <a:defRPr kern="1200">
                <a:solidFill>
                  <a:schemeClr val="tx1"/>
                </a:solidFill>
                <a:latin typeface="Arial"/>
                <a:ea typeface="Arial" pitchFamily="37" charset="0"/>
                <a:cs typeface="Arial"/>
              </a:defRPr>
            </a:lvl3pPr>
            <a:lvl4pPr marL="1349375" indent="-180975" algn="l" defTabSz="457200" rtl="0" eaLnBrk="1" fontAlgn="base" hangingPunct="1">
              <a:spcBef>
                <a:spcPct val="20000"/>
              </a:spcBef>
              <a:spcAft>
                <a:spcPct val="0"/>
              </a:spcAft>
              <a:buFont typeface="Arial" charset="0"/>
              <a:buBlip>
                <a:blip r:embed="rId2"/>
              </a:buBlip>
              <a:tabLst>
                <a:tab pos="630238" algn="l"/>
              </a:tabLst>
              <a:defRPr sz="1600" kern="1200">
                <a:solidFill>
                  <a:schemeClr val="tx1"/>
                </a:solidFill>
                <a:latin typeface="Arial"/>
                <a:ea typeface="Arial" pitchFamily="37" charset="0"/>
                <a:cs typeface="Arial"/>
              </a:defRPr>
            </a:lvl4pPr>
            <a:lvl5pPr marL="1708150" indent="-179388" algn="l" defTabSz="457200" rtl="0" eaLnBrk="1" fontAlgn="base" hangingPunct="1">
              <a:spcBef>
                <a:spcPct val="20000"/>
              </a:spcBef>
              <a:spcAft>
                <a:spcPct val="0"/>
              </a:spcAft>
              <a:buFont typeface="Arial" charset="0"/>
              <a:buBlip>
                <a:blip r:embed="rId2"/>
              </a:buBlip>
              <a:tabLst>
                <a:tab pos="630238" algn="l"/>
              </a:tabLst>
              <a:defRPr sz="1600" i="1" kern="1200">
                <a:solidFill>
                  <a:schemeClr val="tx1"/>
                </a:solidFill>
                <a:latin typeface="Arial"/>
                <a:ea typeface="Arial" pitchFamily="37"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charset="0"/>
              <a:buNone/>
            </a:pPr>
            <a:r>
              <a:rPr lang="nb-NO" sz="1200" dirty="0" smtClean="0">
                <a:solidFill>
                  <a:schemeClr val="accent6">
                    <a:lumMod val="60000"/>
                    <a:lumOff val="40000"/>
                  </a:schemeClr>
                </a:solidFill>
                <a:latin typeface="Arial" charset="0"/>
                <a:cs typeface="Arial" charset="0"/>
              </a:rPr>
              <a:t>Evaluering – Læringseksempel 1:</a:t>
            </a:r>
          </a:p>
          <a:p>
            <a:pPr>
              <a:buFont typeface="Arial" charset="0"/>
              <a:buNone/>
            </a:pPr>
            <a:r>
              <a:rPr lang="nb-NO" sz="1200" dirty="0" smtClean="0">
                <a:solidFill>
                  <a:schemeClr val="accent6">
                    <a:lumMod val="60000"/>
                    <a:lumOff val="40000"/>
                  </a:schemeClr>
                </a:solidFill>
                <a:latin typeface="Arial" charset="0"/>
                <a:cs typeface="Arial" charset="0"/>
              </a:rPr>
              <a:t>Kjøp av saks- og arkivsystem, poengsetting av pris, relativ til laveste pris</a:t>
            </a:r>
          </a:p>
        </p:txBody>
      </p:sp>
      <p:sp>
        <p:nvSpPr>
          <p:cNvPr id="7" name="TekstSylinder 6"/>
          <p:cNvSpPr txBox="1"/>
          <p:nvPr/>
        </p:nvSpPr>
        <p:spPr>
          <a:xfrm>
            <a:off x="350104" y="1506403"/>
            <a:ext cx="4003592" cy="3216265"/>
          </a:xfrm>
          <a:prstGeom prst="rect">
            <a:avLst/>
          </a:prstGeom>
          <a:noFill/>
        </p:spPr>
        <p:txBody>
          <a:bodyPr wrap="square" rtlCol="0">
            <a:spAutoFit/>
          </a:bodyPr>
          <a:lstStyle/>
          <a:p>
            <a:pPr>
              <a:lnSpc>
                <a:spcPct val="150000"/>
              </a:lnSpc>
            </a:pPr>
            <a:r>
              <a:rPr lang="nb-NO" sz="1400" b="1" dirty="0" smtClean="0"/>
              <a:t>Tildelingskriterier			Vekting</a:t>
            </a:r>
          </a:p>
          <a:p>
            <a:pPr marL="342900" indent="-342900">
              <a:buFont typeface="+mj-lt"/>
              <a:buAutoNum type="arabicParenR"/>
            </a:pPr>
            <a:r>
              <a:rPr lang="nb-NO" sz="1400" dirty="0" smtClean="0"/>
              <a:t>Teknisk og funksjonell løsning	40-50%</a:t>
            </a:r>
          </a:p>
          <a:p>
            <a:pPr marL="342900" indent="-342900">
              <a:buFont typeface="+mj-lt"/>
              <a:buAutoNum type="arabicParenR"/>
            </a:pPr>
            <a:r>
              <a:rPr lang="nb-NO" sz="1400" dirty="0" smtClean="0"/>
              <a:t>Gjennomføringsplan		30-40%</a:t>
            </a:r>
          </a:p>
          <a:p>
            <a:pPr marL="342900" indent="-342900">
              <a:buFont typeface="+mj-lt"/>
              <a:buAutoNum type="arabicParenR"/>
            </a:pPr>
            <a:r>
              <a:rPr lang="nb-NO" sz="1400" dirty="0" smtClean="0"/>
              <a:t>Totale kostnader			20-30%</a:t>
            </a:r>
          </a:p>
          <a:p>
            <a:pPr marL="342900" indent="-342900">
              <a:buFont typeface="+mj-lt"/>
              <a:buAutoNum type="arabicParenR"/>
            </a:pPr>
            <a:endParaRPr lang="nb-NO" sz="1400" dirty="0"/>
          </a:p>
          <a:p>
            <a:endParaRPr lang="nb-NO" sz="1400" dirty="0" smtClean="0"/>
          </a:p>
          <a:p>
            <a:endParaRPr lang="nb-NO" sz="1400" dirty="0" smtClean="0"/>
          </a:p>
          <a:p>
            <a:r>
              <a:rPr lang="nb-NO" sz="1400" dirty="0" smtClean="0"/>
              <a:t>Tildelingskriteriene og underkriterier ble ytterligere beskrevet i konkurransegrunnlaget, og alle deler var </a:t>
            </a:r>
            <a:r>
              <a:rPr lang="nb-NO" sz="1400" dirty="0"/>
              <a:t>gjenstand </a:t>
            </a:r>
            <a:r>
              <a:rPr lang="nb-NO" sz="1400" dirty="0" smtClean="0"/>
              <a:t>for forhandlinger.</a:t>
            </a:r>
          </a:p>
          <a:p>
            <a:endParaRPr lang="nb-NO" sz="1400" dirty="0"/>
          </a:p>
          <a:p>
            <a:r>
              <a:rPr lang="nb-NO" sz="1400" dirty="0" smtClean="0"/>
              <a:t>Alle krav ble vurdert i egen matrise.</a:t>
            </a:r>
            <a:endParaRPr lang="nb-NO" sz="1400" dirty="0"/>
          </a:p>
          <a:p>
            <a:endParaRPr lang="nb-NO" sz="1400" dirty="0" smtClean="0"/>
          </a:p>
          <a:p>
            <a:endParaRPr lang="nb-NO" sz="1400" dirty="0"/>
          </a:p>
        </p:txBody>
      </p:sp>
      <p:graphicFrame>
        <p:nvGraphicFramePr>
          <p:cNvPr id="2" name="Diagram 1"/>
          <p:cNvGraphicFramePr/>
          <p:nvPr>
            <p:extLst>
              <p:ext uri="{D42A27DB-BD31-4B8C-83A1-F6EECF244321}">
                <p14:modId xmlns:p14="http://schemas.microsoft.com/office/powerpoint/2010/main" val="1531140077"/>
              </p:ext>
            </p:extLst>
          </p:nvPr>
        </p:nvGraphicFramePr>
        <p:xfrm>
          <a:off x="4353697" y="1086715"/>
          <a:ext cx="4374291" cy="3657599"/>
        </p:xfrm>
        <a:graphic>
          <a:graphicData uri="http://schemas.openxmlformats.org/drawingml/2006/chart">
            <c:chart xmlns:c="http://schemas.openxmlformats.org/drawingml/2006/chart" xmlns:r="http://schemas.openxmlformats.org/officeDocument/2006/relationships" r:id="rId3"/>
          </a:graphicData>
        </a:graphic>
      </p:graphicFrame>
      <p:sp>
        <p:nvSpPr>
          <p:cNvPr id="8" name="TekstSylinder 7"/>
          <p:cNvSpPr txBox="1"/>
          <p:nvPr/>
        </p:nvSpPr>
        <p:spPr>
          <a:xfrm>
            <a:off x="350104" y="4790305"/>
            <a:ext cx="5905915" cy="2031325"/>
          </a:xfrm>
          <a:prstGeom prst="rect">
            <a:avLst/>
          </a:prstGeom>
          <a:noFill/>
        </p:spPr>
        <p:txBody>
          <a:bodyPr wrap="square" rtlCol="0">
            <a:spAutoFit/>
          </a:bodyPr>
          <a:lstStyle/>
          <a:p>
            <a:pPr marL="342900" indent="-342900">
              <a:buAutoNum type="arabicParenR"/>
            </a:pPr>
            <a:r>
              <a:rPr lang="nb-NO" sz="1400" b="1" dirty="0" smtClean="0"/>
              <a:t>Teknisk og funksjonell løsning</a:t>
            </a:r>
            <a:r>
              <a:rPr lang="nb-NO" sz="1400" dirty="0" smtClean="0"/>
              <a:t> (endelig vekt: 50 %) evaluert ut fra:</a:t>
            </a:r>
          </a:p>
          <a:p>
            <a:pPr marL="342900" indent="-342900">
              <a:buAutoNum type="arabicParenR"/>
            </a:pPr>
            <a:endParaRPr lang="nb-NO" sz="1400" dirty="0" smtClean="0"/>
          </a:p>
          <a:p>
            <a:pPr marL="285750" indent="-285750">
              <a:buFont typeface="Arial" pitchFamily="34" charset="0"/>
              <a:buChar char="•"/>
            </a:pPr>
            <a:r>
              <a:rPr lang="nb-NO" sz="1400" dirty="0" smtClean="0"/>
              <a:t>Egnethet av løsningen sett opp mot noe detaljerte tekniske og funksjonelle krav i kravspesifikasjonen (bilag 1, jf. SSA-K)</a:t>
            </a:r>
          </a:p>
          <a:p>
            <a:pPr marL="285750" indent="-285750">
              <a:buFont typeface="Arial" pitchFamily="34" charset="0"/>
              <a:buChar char="•"/>
            </a:pPr>
            <a:r>
              <a:rPr lang="nb-NO" sz="1400" dirty="0" smtClean="0"/>
              <a:t>Merverdi ved overoppfyllelse av enkelte krav som ble spesifisert i konkurransegrunnlaget</a:t>
            </a:r>
          </a:p>
          <a:p>
            <a:endParaRPr lang="nb-NO" sz="1400" dirty="0"/>
          </a:p>
          <a:p>
            <a:pPr marL="285750" indent="-285750">
              <a:buFont typeface="Arial" pitchFamily="34" charset="0"/>
              <a:buChar char="•"/>
            </a:pPr>
            <a:endParaRPr lang="nb-NO" sz="1400" dirty="0" smtClean="0"/>
          </a:p>
          <a:p>
            <a:endParaRPr lang="nb-NO" sz="1400" dirty="0" smtClean="0"/>
          </a:p>
        </p:txBody>
      </p:sp>
      <p:sp>
        <p:nvSpPr>
          <p:cNvPr id="3" name="TekstSylinder 2"/>
          <p:cNvSpPr txBox="1"/>
          <p:nvPr/>
        </p:nvSpPr>
        <p:spPr>
          <a:xfrm>
            <a:off x="1186249" y="748272"/>
            <a:ext cx="2980036" cy="369332"/>
          </a:xfrm>
          <a:prstGeom prst="rect">
            <a:avLst/>
          </a:prstGeom>
          <a:noFill/>
        </p:spPr>
        <p:txBody>
          <a:bodyPr wrap="square" rtlCol="0">
            <a:spAutoFit/>
          </a:bodyPr>
          <a:lstStyle/>
          <a:p>
            <a:r>
              <a:rPr lang="nb-NO" dirty="0" smtClean="0"/>
              <a:t>Tildelingskriterier</a:t>
            </a:r>
            <a:endParaRPr lang="nb-NO" dirty="0"/>
          </a:p>
        </p:txBody>
      </p:sp>
    </p:spTree>
    <p:extLst>
      <p:ext uri="{BB962C8B-B14F-4D97-AF65-F5344CB8AC3E}">
        <p14:creationId xmlns:p14="http://schemas.microsoft.com/office/powerpoint/2010/main" val="264566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r>
              <a:rPr lang="nn-NO" smtClean="0"/>
              <a:t>Dato</a:t>
            </a:r>
            <a:endParaRPr lang="nb-NO" dirty="0"/>
          </a:p>
        </p:txBody>
      </p:sp>
      <p:sp>
        <p:nvSpPr>
          <p:cNvPr id="5" name="Plassholder for bunntekst 4"/>
          <p:cNvSpPr>
            <a:spLocks noGrp="1"/>
          </p:cNvSpPr>
          <p:nvPr>
            <p:ph type="ftr" sz="quarter" idx="11"/>
          </p:nvPr>
        </p:nvSpPr>
        <p:spPr/>
        <p:txBody>
          <a:bodyPr/>
          <a:lstStyle/>
          <a:p>
            <a:r>
              <a:rPr lang="nb-NO" smtClean="0"/>
              <a:t>Direktoratet for forvaltning og IKT</a:t>
            </a:r>
            <a:endParaRPr lang="nb-NO"/>
          </a:p>
        </p:txBody>
      </p:sp>
      <p:sp>
        <p:nvSpPr>
          <p:cNvPr id="6" name="Rectangle 5"/>
          <p:cNvSpPr txBox="1">
            <a:spLocks/>
          </p:cNvSpPr>
          <p:nvPr/>
        </p:nvSpPr>
        <p:spPr bwMode="auto">
          <a:xfrm>
            <a:off x="3262184" y="0"/>
            <a:ext cx="5881816" cy="7002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69875" indent="-269875" algn="l" defTabSz="457200" rtl="0" eaLnBrk="1" fontAlgn="base" hangingPunct="1">
              <a:spcBef>
                <a:spcPct val="20000"/>
              </a:spcBef>
              <a:spcAft>
                <a:spcPct val="0"/>
              </a:spcAft>
              <a:buFont typeface="Arial" charset="0"/>
              <a:buBlip>
                <a:blip r:embed="rId2"/>
              </a:buBlip>
              <a:tabLst>
                <a:tab pos="630238" algn="l"/>
              </a:tabLst>
              <a:defRPr sz="2800" kern="1200">
                <a:solidFill>
                  <a:schemeClr val="tx1"/>
                </a:solidFill>
                <a:latin typeface="Arial"/>
                <a:ea typeface="Arial" pitchFamily="37" charset="0"/>
                <a:cs typeface="Arial"/>
              </a:defRPr>
            </a:lvl1pPr>
            <a:lvl2pPr marL="630238" indent="-180975" algn="l" defTabSz="457200" rtl="0" eaLnBrk="1" fontAlgn="base" hangingPunct="1">
              <a:spcBef>
                <a:spcPct val="20000"/>
              </a:spcBef>
              <a:spcAft>
                <a:spcPct val="0"/>
              </a:spcAft>
              <a:buFont typeface="Arial" charset="0"/>
              <a:buBlip>
                <a:blip r:embed="rId2"/>
              </a:buBlip>
              <a:tabLst>
                <a:tab pos="630238" algn="l"/>
              </a:tabLst>
              <a:defRPr sz="2000" kern="1200">
                <a:solidFill>
                  <a:schemeClr val="tx1"/>
                </a:solidFill>
                <a:latin typeface="Arial"/>
                <a:ea typeface="Arial" pitchFamily="37" charset="0"/>
                <a:cs typeface="Arial"/>
              </a:defRPr>
            </a:lvl2pPr>
            <a:lvl3pPr marL="989013" indent="-179388" algn="l" defTabSz="457200" rtl="0" eaLnBrk="1" fontAlgn="base" hangingPunct="1">
              <a:spcBef>
                <a:spcPct val="20000"/>
              </a:spcBef>
              <a:spcAft>
                <a:spcPct val="0"/>
              </a:spcAft>
              <a:buFont typeface="Arial" charset="0"/>
              <a:buBlip>
                <a:blip r:embed="rId2"/>
              </a:buBlip>
              <a:tabLst>
                <a:tab pos="630238" algn="l"/>
              </a:tabLst>
              <a:defRPr kern="1200">
                <a:solidFill>
                  <a:schemeClr val="tx1"/>
                </a:solidFill>
                <a:latin typeface="Arial"/>
                <a:ea typeface="Arial" pitchFamily="37" charset="0"/>
                <a:cs typeface="Arial"/>
              </a:defRPr>
            </a:lvl3pPr>
            <a:lvl4pPr marL="1349375" indent="-180975" algn="l" defTabSz="457200" rtl="0" eaLnBrk="1" fontAlgn="base" hangingPunct="1">
              <a:spcBef>
                <a:spcPct val="20000"/>
              </a:spcBef>
              <a:spcAft>
                <a:spcPct val="0"/>
              </a:spcAft>
              <a:buFont typeface="Arial" charset="0"/>
              <a:buBlip>
                <a:blip r:embed="rId2"/>
              </a:buBlip>
              <a:tabLst>
                <a:tab pos="630238" algn="l"/>
              </a:tabLst>
              <a:defRPr sz="1600" kern="1200">
                <a:solidFill>
                  <a:schemeClr val="tx1"/>
                </a:solidFill>
                <a:latin typeface="Arial"/>
                <a:ea typeface="Arial" pitchFamily="37" charset="0"/>
                <a:cs typeface="Arial"/>
              </a:defRPr>
            </a:lvl4pPr>
            <a:lvl5pPr marL="1708150" indent="-179388" algn="l" defTabSz="457200" rtl="0" eaLnBrk="1" fontAlgn="base" hangingPunct="1">
              <a:spcBef>
                <a:spcPct val="20000"/>
              </a:spcBef>
              <a:spcAft>
                <a:spcPct val="0"/>
              </a:spcAft>
              <a:buFont typeface="Arial" charset="0"/>
              <a:buBlip>
                <a:blip r:embed="rId2"/>
              </a:buBlip>
              <a:tabLst>
                <a:tab pos="630238" algn="l"/>
              </a:tabLst>
              <a:defRPr sz="1600" i="1" kern="1200">
                <a:solidFill>
                  <a:schemeClr val="tx1"/>
                </a:solidFill>
                <a:latin typeface="Arial"/>
                <a:ea typeface="Arial" pitchFamily="37"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charset="0"/>
              <a:buNone/>
            </a:pPr>
            <a:r>
              <a:rPr lang="nb-NO" sz="1200" dirty="0" smtClean="0">
                <a:solidFill>
                  <a:schemeClr val="accent6">
                    <a:lumMod val="60000"/>
                    <a:lumOff val="40000"/>
                  </a:schemeClr>
                </a:solidFill>
                <a:latin typeface="Arial" charset="0"/>
                <a:cs typeface="Arial" charset="0"/>
              </a:rPr>
              <a:t>Evaluering – Læringseksempel 1:</a:t>
            </a:r>
          </a:p>
          <a:p>
            <a:pPr>
              <a:buFont typeface="Arial" charset="0"/>
              <a:buNone/>
            </a:pPr>
            <a:r>
              <a:rPr lang="nb-NO" sz="1200" dirty="0" smtClean="0">
                <a:solidFill>
                  <a:schemeClr val="accent6">
                    <a:lumMod val="60000"/>
                    <a:lumOff val="40000"/>
                  </a:schemeClr>
                </a:solidFill>
                <a:latin typeface="Arial" charset="0"/>
                <a:cs typeface="Arial" charset="0"/>
              </a:rPr>
              <a:t>Kjøp av saks- og arkivsystem, poengsetting av pris, relativ til laveste pris</a:t>
            </a:r>
          </a:p>
        </p:txBody>
      </p:sp>
      <p:sp>
        <p:nvSpPr>
          <p:cNvPr id="7" name="TekstSylinder 6"/>
          <p:cNvSpPr txBox="1"/>
          <p:nvPr/>
        </p:nvSpPr>
        <p:spPr>
          <a:xfrm>
            <a:off x="922638" y="1196973"/>
            <a:ext cx="7496432" cy="3970318"/>
          </a:xfrm>
          <a:prstGeom prst="rect">
            <a:avLst/>
          </a:prstGeom>
          <a:noFill/>
        </p:spPr>
        <p:txBody>
          <a:bodyPr wrap="square" rtlCol="0">
            <a:spAutoFit/>
          </a:bodyPr>
          <a:lstStyle/>
          <a:p>
            <a:endParaRPr lang="nb-NO" sz="1400" dirty="0"/>
          </a:p>
          <a:p>
            <a:r>
              <a:rPr lang="nb-NO" sz="1400" b="1" dirty="0" smtClean="0"/>
              <a:t>2) Gjennomføringsplan</a:t>
            </a:r>
            <a:r>
              <a:rPr lang="nb-NO" sz="1400" dirty="0" smtClean="0"/>
              <a:t> (endelig vekt: 30 %) evaluert ut fra:</a:t>
            </a:r>
          </a:p>
          <a:p>
            <a:endParaRPr lang="nb-NO" sz="1400" dirty="0" smtClean="0"/>
          </a:p>
          <a:p>
            <a:pPr marL="285750" indent="-285750">
              <a:buFont typeface="Arial" pitchFamily="34" charset="0"/>
              <a:buChar char="•"/>
            </a:pPr>
            <a:r>
              <a:rPr lang="nb-NO" sz="1400" dirty="0" smtClean="0"/>
              <a:t>Detaljert fremdriftsplan – herunder realistisk fremdriftsplan, samt sikkerhet på at leveransen ble levert på tid ut fra reelle frister og milepæler</a:t>
            </a:r>
          </a:p>
          <a:p>
            <a:pPr marL="285750" indent="-285750">
              <a:buFont typeface="Arial" pitchFamily="34" charset="0"/>
              <a:buChar char="•"/>
            </a:pPr>
            <a:r>
              <a:rPr lang="nb-NO" sz="1400" dirty="0" smtClean="0"/>
              <a:t>Metodikk for gjennomføring av vedlikehold av løsningen med tanke på at oppdragsgiver hadde implementert ITIL-rammeverket og det var viktig at leverandøren hadde en metodikk som var kompatibel med ITIL</a:t>
            </a:r>
          </a:p>
          <a:p>
            <a:pPr marL="285750" indent="-285750">
              <a:buFont typeface="Arial" pitchFamily="34" charset="0"/>
              <a:buChar char="•"/>
            </a:pPr>
            <a:r>
              <a:rPr lang="nb-NO" sz="1400" dirty="0" smtClean="0"/>
              <a:t>Kompetanseoverføring og inkludering av kunden – oppdragsgiver skulle etter hvert implementere løsningen i stor grad på egenhånd, så de var viktig med kompetanseoverføring fra utrulling til første lokasjon.</a:t>
            </a:r>
          </a:p>
          <a:p>
            <a:pPr marL="285750" indent="-285750">
              <a:buFont typeface="Arial" pitchFamily="34" charset="0"/>
              <a:buChar char="•"/>
            </a:pPr>
            <a:r>
              <a:rPr lang="nb-NO" sz="1400" dirty="0" smtClean="0"/>
              <a:t>Samme tilbudt personell for både implementering og vedlikehold – oppdragsgiver mente det var viktig å ha samme personell i driftsfasen som ved implementeringsprosjektet</a:t>
            </a:r>
          </a:p>
          <a:p>
            <a:pPr marL="285750" indent="-285750">
              <a:buFont typeface="Arial" pitchFamily="34" charset="0"/>
              <a:buChar char="•"/>
            </a:pPr>
            <a:r>
              <a:rPr lang="nb-NO" sz="1400" dirty="0" smtClean="0"/>
              <a:t>Godt kvalifisert personell (basert på CV, erfaring fra prosjektledelse og tilsvarende prosjekter siden leverandøren skulle være prosjektleder)</a:t>
            </a:r>
          </a:p>
          <a:p>
            <a:pPr marL="285750" indent="-285750">
              <a:buFont typeface="Arial" pitchFamily="34" charset="0"/>
              <a:buChar char="•"/>
            </a:pPr>
            <a:r>
              <a:rPr lang="nb-NO" sz="1400" dirty="0" smtClean="0"/>
              <a:t>Gode vilkår på vedlikehold </a:t>
            </a:r>
            <a:r>
              <a:rPr lang="nb-NO" sz="1400" dirty="0"/>
              <a:t>og </a:t>
            </a:r>
            <a:r>
              <a:rPr lang="nb-NO" sz="1400" dirty="0" smtClean="0"/>
              <a:t>support</a:t>
            </a:r>
          </a:p>
          <a:p>
            <a:pPr marL="285750" indent="-285750">
              <a:buFont typeface="Arial" pitchFamily="34" charset="0"/>
              <a:buChar char="•"/>
            </a:pPr>
            <a:r>
              <a:rPr lang="nb-NO" sz="1400" dirty="0" smtClean="0"/>
              <a:t>Tilbyders forslag til SLA – rutiner, responstid, rapportering. </a:t>
            </a:r>
          </a:p>
          <a:p>
            <a:endParaRPr lang="nb-NO" sz="1400" dirty="0"/>
          </a:p>
        </p:txBody>
      </p:sp>
    </p:spTree>
    <p:extLst>
      <p:ext uri="{BB962C8B-B14F-4D97-AF65-F5344CB8AC3E}">
        <p14:creationId xmlns:p14="http://schemas.microsoft.com/office/powerpoint/2010/main" val="20665334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bunntekst 4"/>
          <p:cNvSpPr>
            <a:spLocks noGrp="1"/>
          </p:cNvSpPr>
          <p:nvPr>
            <p:ph type="ftr" sz="quarter" idx="11"/>
          </p:nvPr>
        </p:nvSpPr>
        <p:spPr/>
        <p:txBody>
          <a:bodyPr/>
          <a:lstStyle/>
          <a:p>
            <a:r>
              <a:rPr lang="nb-NO" smtClean="0"/>
              <a:t>Direktoratet for forvaltning og IKT</a:t>
            </a:r>
            <a:endParaRPr lang="nb-NO"/>
          </a:p>
        </p:txBody>
      </p:sp>
      <p:sp>
        <p:nvSpPr>
          <p:cNvPr id="6" name="TekstSylinder 5"/>
          <p:cNvSpPr txBox="1"/>
          <p:nvPr/>
        </p:nvSpPr>
        <p:spPr>
          <a:xfrm>
            <a:off x="922638" y="1233890"/>
            <a:ext cx="7496432" cy="4401205"/>
          </a:xfrm>
          <a:prstGeom prst="rect">
            <a:avLst/>
          </a:prstGeom>
          <a:noFill/>
        </p:spPr>
        <p:txBody>
          <a:bodyPr wrap="square" rtlCol="0">
            <a:spAutoFit/>
          </a:bodyPr>
          <a:lstStyle/>
          <a:p>
            <a:r>
              <a:rPr lang="nb-NO" sz="1400" dirty="0" smtClean="0"/>
              <a:t>3) </a:t>
            </a:r>
            <a:r>
              <a:rPr lang="nb-NO" sz="1400" b="1" dirty="0" smtClean="0"/>
              <a:t>Totale kostnader </a:t>
            </a:r>
            <a:r>
              <a:rPr lang="nb-NO" sz="1400" dirty="0" smtClean="0"/>
              <a:t>(endelig vekt: 20 %) ble lagt inn i en matrise der:</a:t>
            </a:r>
          </a:p>
          <a:p>
            <a:pPr marL="285750" indent="-285750">
              <a:buFont typeface="Arial" pitchFamily="34" charset="0"/>
              <a:buChar char="•"/>
            </a:pPr>
            <a:r>
              <a:rPr lang="nb-NO" sz="1400" dirty="0" smtClean="0"/>
              <a:t>Leveranse- og implementeringskostnader ble vektet </a:t>
            </a:r>
            <a:r>
              <a:rPr lang="nb-NO" sz="1400" u="sng" dirty="0" smtClean="0"/>
              <a:t>60%</a:t>
            </a:r>
          </a:p>
          <a:p>
            <a:pPr marL="742950" lvl="1" indent="-285750">
              <a:buFont typeface="Arial" pitchFamily="34" charset="0"/>
              <a:buChar char="•"/>
            </a:pPr>
            <a:r>
              <a:rPr lang="nb-NO" sz="1400" dirty="0" smtClean="0"/>
              <a:t>Anskaffelseskostnad (40%)</a:t>
            </a:r>
          </a:p>
          <a:p>
            <a:pPr marL="742950" lvl="1" indent="-285750">
              <a:buFont typeface="Arial" pitchFamily="34" charset="0"/>
              <a:buChar char="•"/>
            </a:pPr>
            <a:r>
              <a:rPr lang="nb-NO" sz="1400" dirty="0" smtClean="0"/>
              <a:t>Implementeringskostnad (10%)</a:t>
            </a:r>
          </a:p>
          <a:p>
            <a:pPr marL="742950" lvl="1" indent="-285750">
              <a:buFont typeface="Arial" pitchFamily="34" charset="0"/>
              <a:buChar char="•"/>
            </a:pPr>
            <a:r>
              <a:rPr lang="nb-NO" sz="1400" dirty="0" smtClean="0"/>
              <a:t>Timepriser for personell (15%)</a:t>
            </a:r>
          </a:p>
          <a:p>
            <a:pPr marL="742950" lvl="1" indent="-285750">
              <a:buFont typeface="Arial" pitchFamily="34" charset="0"/>
              <a:buChar char="•"/>
            </a:pPr>
            <a:r>
              <a:rPr lang="nb-NO" sz="1400" dirty="0" smtClean="0"/>
              <a:t>Opplæring (10%)</a:t>
            </a:r>
          </a:p>
          <a:p>
            <a:pPr marL="742950" lvl="1" indent="-285750">
              <a:buFont typeface="Arial" pitchFamily="34" charset="0"/>
              <a:buChar char="•"/>
            </a:pPr>
            <a:r>
              <a:rPr lang="nb-NO" sz="1400" dirty="0" smtClean="0"/>
              <a:t>Estimerte kostnader for ressursbehov fra kunden (10%)</a:t>
            </a:r>
          </a:p>
          <a:p>
            <a:pPr marL="742950" lvl="1" indent="-285750">
              <a:buFont typeface="Arial" pitchFamily="34" charset="0"/>
              <a:buChar char="•"/>
            </a:pPr>
            <a:r>
              <a:rPr lang="nb-NO" sz="1400" dirty="0" smtClean="0"/>
              <a:t>Evt. kostnader for dokumentasjon, reise, annet (15%)</a:t>
            </a:r>
          </a:p>
          <a:p>
            <a:pPr marL="285750" indent="-285750">
              <a:buFont typeface="Arial" pitchFamily="34" charset="0"/>
              <a:buChar char="•"/>
            </a:pPr>
            <a:endParaRPr lang="nb-NO" sz="1400" dirty="0" smtClean="0"/>
          </a:p>
          <a:p>
            <a:pPr marL="285750" indent="-285750">
              <a:buFont typeface="Arial" pitchFamily="34" charset="0"/>
              <a:buChar char="•"/>
            </a:pPr>
            <a:r>
              <a:rPr lang="nb-NO" sz="1400" dirty="0" smtClean="0"/>
              <a:t>Vedlikeholdsutgifter regnet over hele avtaleperioden ble vektet </a:t>
            </a:r>
            <a:r>
              <a:rPr lang="nb-NO" sz="1400" u="sng" dirty="0" smtClean="0"/>
              <a:t>40%</a:t>
            </a:r>
          </a:p>
          <a:p>
            <a:pPr marL="742950" lvl="1" indent="-285750">
              <a:buFont typeface="Arial" pitchFamily="34" charset="0"/>
              <a:buChar char="•"/>
            </a:pPr>
            <a:r>
              <a:rPr lang="nb-NO" sz="1400" dirty="0" smtClean="0"/>
              <a:t>Vedlikehold og support basert på SLA (40%)</a:t>
            </a:r>
          </a:p>
          <a:p>
            <a:pPr marL="742950" lvl="1" indent="-285750">
              <a:buFont typeface="Arial" pitchFamily="34" charset="0"/>
              <a:buChar char="•"/>
            </a:pPr>
            <a:r>
              <a:rPr lang="nb-NO" sz="1400" dirty="0" smtClean="0"/>
              <a:t>Estimert ressursbehov fra kunden (10%)</a:t>
            </a:r>
          </a:p>
          <a:p>
            <a:pPr marL="742950" lvl="1" indent="-285750">
              <a:buFont typeface="Arial" pitchFamily="34" charset="0"/>
              <a:buChar char="•"/>
            </a:pPr>
            <a:r>
              <a:rPr lang="nb-NO" sz="1400" dirty="0" smtClean="0"/>
              <a:t>Evt. opplæringskostnader, reisekostnader, andre kostnader (15%)</a:t>
            </a:r>
          </a:p>
          <a:p>
            <a:pPr marL="742950" lvl="1" indent="-285750">
              <a:buFont typeface="Arial" pitchFamily="34" charset="0"/>
              <a:buChar char="•"/>
            </a:pPr>
            <a:r>
              <a:rPr lang="nb-NO" sz="1400" dirty="0" smtClean="0"/>
              <a:t>Opsjoner (30%)</a:t>
            </a:r>
          </a:p>
          <a:p>
            <a:pPr marL="742950" lvl="1" indent="-285750">
              <a:buFont typeface="Arial" pitchFamily="34" charset="0"/>
              <a:buChar char="•"/>
            </a:pPr>
            <a:r>
              <a:rPr lang="nb-NO" sz="1400" dirty="0" smtClean="0"/>
              <a:t>Prisreguleringsmekanismer (3%)</a:t>
            </a:r>
          </a:p>
          <a:p>
            <a:pPr marL="742950" lvl="1" indent="-285750">
              <a:buFont typeface="Arial" pitchFamily="34" charset="0"/>
              <a:buChar char="•"/>
            </a:pPr>
            <a:r>
              <a:rPr lang="nb-NO" sz="1400" dirty="0" smtClean="0"/>
              <a:t>LCC-elementer som kunden ikke har oversikt over men som tilbyder kan se for seg, for eks byttekostnader (2%)</a:t>
            </a:r>
          </a:p>
          <a:p>
            <a:endParaRPr lang="nb-NO" sz="1400" dirty="0" smtClean="0"/>
          </a:p>
          <a:p>
            <a:r>
              <a:rPr lang="nb-NO" sz="1400" dirty="0" smtClean="0"/>
              <a:t>Kostnadselementene skulle fylles ut i tabeller i bilag 7 i kontraktene (SSA-K og SSA-V).</a:t>
            </a:r>
          </a:p>
          <a:p>
            <a:endParaRPr lang="nb-NO" sz="1400" dirty="0" smtClean="0"/>
          </a:p>
        </p:txBody>
      </p:sp>
      <p:sp>
        <p:nvSpPr>
          <p:cNvPr id="7" name="Rectangle 5"/>
          <p:cNvSpPr txBox="1">
            <a:spLocks/>
          </p:cNvSpPr>
          <p:nvPr/>
        </p:nvSpPr>
        <p:spPr bwMode="auto">
          <a:xfrm>
            <a:off x="3410464" y="0"/>
            <a:ext cx="5733536" cy="72493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69875" indent="-269875" algn="l" defTabSz="457200" rtl="0" eaLnBrk="1" fontAlgn="base" hangingPunct="1">
              <a:spcBef>
                <a:spcPct val="20000"/>
              </a:spcBef>
              <a:spcAft>
                <a:spcPct val="0"/>
              </a:spcAft>
              <a:buFont typeface="Arial" charset="0"/>
              <a:buBlip>
                <a:blip r:embed="rId3"/>
              </a:buBlip>
              <a:tabLst>
                <a:tab pos="630238" algn="l"/>
              </a:tabLst>
              <a:defRPr sz="2800" kern="1200">
                <a:solidFill>
                  <a:schemeClr val="tx1"/>
                </a:solidFill>
                <a:latin typeface="Arial"/>
                <a:ea typeface="Arial" pitchFamily="37" charset="0"/>
                <a:cs typeface="Arial"/>
              </a:defRPr>
            </a:lvl1pPr>
            <a:lvl2pPr marL="630238" indent="-180975" algn="l" defTabSz="457200" rtl="0" eaLnBrk="1" fontAlgn="base" hangingPunct="1">
              <a:spcBef>
                <a:spcPct val="20000"/>
              </a:spcBef>
              <a:spcAft>
                <a:spcPct val="0"/>
              </a:spcAft>
              <a:buFont typeface="Arial" charset="0"/>
              <a:buBlip>
                <a:blip r:embed="rId3"/>
              </a:buBlip>
              <a:tabLst>
                <a:tab pos="630238" algn="l"/>
              </a:tabLst>
              <a:defRPr sz="2000" kern="1200">
                <a:solidFill>
                  <a:schemeClr val="tx1"/>
                </a:solidFill>
                <a:latin typeface="Arial"/>
                <a:ea typeface="Arial" pitchFamily="37" charset="0"/>
                <a:cs typeface="Arial"/>
              </a:defRPr>
            </a:lvl2pPr>
            <a:lvl3pPr marL="989013" indent="-179388" algn="l" defTabSz="457200" rtl="0" eaLnBrk="1" fontAlgn="base" hangingPunct="1">
              <a:spcBef>
                <a:spcPct val="20000"/>
              </a:spcBef>
              <a:spcAft>
                <a:spcPct val="0"/>
              </a:spcAft>
              <a:buFont typeface="Arial" charset="0"/>
              <a:buBlip>
                <a:blip r:embed="rId3"/>
              </a:buBlip>
              <a:tabLst>
                <a:tab pos="630238" algn="l"/>
              </a:tabLst>
              <a:defRPr kern="1200">
                <a:solidFill>
                  <a:schemeClr val="tx1"/>
                </a:solidFill>
                <a:latin typeface="Arial"/>
                <a:ea typeface="Arial" pitchFamily="37" charset="0"/>
                <a:cs typeface="Arial"/>
              </a:defRPr>
            </a:lvl3pPr>
            <a:lvl4pPr marL="1349375" indent="-180975" algn="l" defTabSz="457200" rtl="0" eaLnBrk="1" fontAlgn="base" hangingPunct="1">
              <a:spcBef>
                <a:spcPct val="20000"/>
              </a:spcBef>
              <a:spcAft>
                <a:spcPct val="0"/>
              </a:spcAft>
              <a:buFont typeface="Arial" charset="0"/>
              <a:buBlip>
                <a:blip r:embed="rId3"/>
              </a:buBlip>
              <a:tabLst>
                <a:tab pos="630238" algn="l"/>
              </a:tabLst>
              <a:defRPr sz="1600" kern="1200">
                <a:solidFill>
                  <a:schemeClr val="tx1"/>
                </a:solidFill>
                <a:latin typeface="Arial"/>
                <a:ea typeface="Arial" pitchFamily="37" charset="0"/>
                <a:cs typeface="Arial"/>
              </a:defRPr>
            </a:lvl4pPr>
            <a:lvl5pPr marL="1708150" indent="-179388" algn="l" defTabSz="457200" rtl="0" eaLnBrk="1" fontAlgn="base" hangingPunct="1">
              <a:spcBef>
                <a:spcPct val="20000"/>
              </a:spcBef>
              <a:spcAft>
                <a:spcPct val="0"/>
              </a:spcAft>
              <a:buFont typeface="Arial" charset="0"/>
              <a:buBlip>
                <a:blip r:embed="rId3"/>
              </a:buBlip>
              <a:tabLst>
                <a:tab pos="630238" algn="l"/>
              </a:tabLst>
              <a:defRPr sz="1600" i="1" kern="1200">
                <a:solidFill>
                  <a:schemeClr val="tx1"/>
                </a:solidFill>
                <a:latin typeface="Arial"/>
                <a:ea typeface="Arial" pitchFamily="37"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charset="0"/>
              <a:buNone/>
            </a:pPr>
            <a:r>
              <a:rPr lang="nb-NO" sz="1200" dirty="0" smtClean="0">
                <a:solidFill>
                  <a:schemeClr val="accent6">
                    <a:lumMod val="60000"/>
                    <a:lumOff val="40000"/>
                  </a:schemeClr>
                </a:solidFill>
                <a:latin typeface="Arial" charset="0"/>
                <a:cs typeface="Arial" charset="0"/>
              </a:rPr>
              <a:t>Evaluering – Læringseksempel 1:</a:t>
            </a:r>
          </a:p>
          <a:p>
            <a:pPr>
              <a:buFont typeface="Arial" charset="0"/>
              <a:buNone/>
            </a:pPr>
            <a:r>
              <a:rPr lang="nb-NO" sz="1200" dirty="0" smtClean="0">
                <a:solidFill>
                  <a:schemeClr val="accent6">
                    <a:lumMod val="60000"/>
                    <a:lumOff val="40000"/>
                  </a:schemeClr>
                </a:solidFill>
                <a:latin typeface="Arial" charset="0"/>
                <a:cs typeface="Arial" charset="0"/>
              </a:rPr>
              <a:t>Kjøp av saks- og arkivsystem, poengsetting av pris, relativ til laveste pris</a:t>
            </a:r>
          </a:p>
        </p:txBody>
      </p:sp>
    </p:spTree>
    <p:extLst>
      <p:ext uri="{BB962C8B-B14F-4D97-AF65-F5344CB8AC3E}">
        <p14:creationId xmlns:p14="http://schemas.microsoft.com/office/powerpoint/2010/main" val="28239506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77795" y="307589"/>
            <a:ext cx="6120713" cy="1480022"/>
          </a:xfrm>
        </p:spPr>
        <p:txBody>
          <a:bodyPr/>
          <a:lstStyle/>
          <a:p>
            <a:r>
              <a:rPr lang="nb-NO" sz="2000" dirty="0" smtClean="0">
                <a:latin typeface="Arial" charset="0"/>
                <a:ea typeface="+mn-ea"/>
                <a:cs typeface="Arial" charset="0"/>
              </a:rPr>
              <a:t>Aggregeringsmatrise: </a:t>
            </a:r>
            <a:br>
              <a:rPr lang="nb-NO" sz="2000" dirty="0" smtClean="0">
                <a:latin typeface="Arial" charset="0"/>
                <a:ea typeface="+mn-ea"/>
                <a:cs typeface="Arial" charset="0"/>
              </a:rPr>
            </a:br>
            <a:r>
              <a:rPr lang="nb-NO" sz="2000" dirty="0" smtClean="0">
                <a:latin typeface="Arial" charset="0"/>
                <a:ea typeface="+mn-ea"/>
                <a:cs typeface="Arial" charset="0"/>
              </a:rPr>
              <a:t>Samler opp poengene per tildelingskriterium</a:t>
            </a:r>
            <a:br>
              <a:rPr lang="nb-NO" sz="2000" dirty="0" smtClean="0">
                <a:latin typeface="Arial" charset="0"/>
                <a:ea typeface="+mn-ea"/>
                <a:cs typeface="Arial" charset="0"/>
              </a:rPr>
            </a:br>
            <a:r>
              <a:rPr lang="nb-NO" sz="2000" dirty="0" smtClean="0">
                <a:latin typeface="Arial" charset="0"/>
                <a:ea typeface="+mn-ea"/>
                <a:cs typeface="Arial" charset="0"/>
              </a:rPr>
              <a:t>Evalueringsmatrise: </a:t>
            </a:r>
            <a:br>
              <a:rPr lang="nb-NO" sz="2000" dirty="0" smtClean="0">
                <a:latin typeface="Arial" charset="0"/>
                <a:ea typeface="+mn-ea"/>
                <a:cs typeface="Arial" charset="0"/>
              </a:rPr>
            </a:br>
            <a:r>
              <a:rPr lang="nb-NO" sz="2000" dirty="0" smtClean="0">
                <a:latin typeface="Arial" charset="0"/>
                <a:ea typeface="+mn-ea"/>
                <a:cs typeface="Arial" charset="0"/>
              </a:rPr>
              <a:t>Evaluerer sum av score per tildelingskriterium</a:t>
            </a:r>
            <a:endParaRPr lang="nb-NO" sz="2000" dirty="0">
              <a:latin typeface="Arial" charset="0"/>
              <a:ea typeface="+mn-ea"/>
              <a:cs typeface="Arial" charset="0"/>
            </a:endParaRPr>
          </a:p>
        </p:txBody>
      </p:sp>
      <p:sp>
        <p:nvSpPr>
          <p:cNvPr id="4" name="Plassholder for dato 3"/>
          <p:cNvSpPr>
            <a:spLocks noGrp="1"/>
          </p:cNvSpPr>
          <p:nvPr>
            <p:ph type="dt" sz="half" idx="10"/>
          </p:nvPr>
        </p:nvSpPr>
        <p:spPr/>
        <p:txBody>
          <a:bodyPr/>
          <a:lstStyle/>
          <a:p>
            <a:r>
              <a:rPr lang="nn-NO" smtClean="0"/>
              <a:t>Dato</a:t>
            </a:r>
            <a:endParaRPr lang="nb-NO" dirty="0"/>
          </a:p>
        </p:txBody>
      </p:sp>
      <p:sp>
        <p:nvSpPr>
          <p:cNvPr id="5" name="Plassholder for bunntekst 4"/>
          <p:cNvSpPr>
            <a:spLocks noGrp="1"/>
          </p:cNvSpPr>
          <p:nvPr>
            <p:ph type="ftr" sz="quarter" idx="11"/>
          </p:nvPr>
        </p:nvSpPr>
        <p:spPr/>
        <p:txBody>
          <a:bodyPr/>
          <a:lstStyle/>
          <a:p>
            <a:r>
              <a:rPr lang="nb-NO" smtClean="0"/>
              <a:t>Direktoratet for forvaltning og IKT</a:t>
            </a:r>
            <a:endParaRPr lang="nb-NO"/>
          </a:p>
        </p:txBody>
      </p:sp>
      <p:grpSp>
        <p:nvGrpSpPr>
          <p:cNvPr id="6" name="Group 50"/>
          <p:cNvGrpSpPr/>
          <p:nvPr/>
        </p:nvGrpSpPr>
        <p:grpSpPr>
          <a:xfrm>
            <a:off x="755576" y="1988840"/>
            <a:ext cx="7330527" cy="4320480"/>
            <a:chOff x="755576" y="332656"/>
            <a:chExt cx="7330527" cy="5448099"/>
          </a:xfrm>
        </p:grpSpPr>
        <p:grpSp>
          <p:nvGrpSpPr>
            <p:cNvPr id="7" name="Group 62"/>
            <p:cNvGrpSpPr/>
            <p:nvPr/>
          </p:nvGrpSpPr>
          <p:grpSpPr>
            <a:xfrm>
              <a:off x="755576" y="332656"/>
              <a:ext cx="7330527" cy="5448099"/>
              <a:chOff x="996027" y="357166"/>
              <a:chExt cx="7896995" cy="5719835"/>
            </a:xfrm>
          </p:grpSpPr>
          <p:sp>
            <p:nvSpPr>
              <p:cNvPr id="13" name="Rounded Rectangle 3"/>
              <p:cNvSpPr/>
              <p:nvPr/>
            </p:nvSpPr>
            <p:spPr>
              <a:xfrm>
                <a:off x="1000100" y="1357298"/>
                <a:ext cx="4786346" cy="1428760"/>
              </a:xfrm>
              <a:prstGeom prst="roundRect">
                <a:avLst/>
              </a:prstGeom>
              <a:solidFill>
                <a:srgbClr val="B5121B"/>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dirty="0" smtClean="0">
                    <a:solidFill>
                      <a:schemeClr val="bg1"/>
                    </a:solidFill>
                  </a:rPr>
                  <a:t>Evalueringsmatrise tildelingskriterier</a:t>
                </a:r>
                <a:endParaRPr lang="en-US" b="1" dirty="0">
                  <a:solidFill>
                    <a:schemeClr val="bg1"/>
                  </a:solidFill>
                </a:endParaRPr>
              </a:p>
            </p:txBody>
          </p:sp>
          <p:sp>
            <p:nvSpPr>
              <p:cNvPr id="14" name="Rounded Rectangle 4"/>
              <p:cNvSpPr/>
              <p:nvPr/>
            </p:nvSpPr>
            <p:spPr>
              <a:xfrm>
                <a:off x="1151099" y="5127217"/>
                <a:ext cx="1801240" cy="949784"/>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00" dirty="0" smtClean="0">
                    <a:solidFill>
                      <a:schemeClr val="bg1"/>
                    </a:solidFill>
                  </a:rPr>
                  <a:t>Tekniske og funksjonelle krav:</a:t>
                </a:r>
              </a:p>
              <a:p>
                <a:pPr algn="ctr"/>
                <a:r>
                  <a:rPr lang="nb-NO" sz="900" dirty="0" smtClean="0">
                    <a:solidFill>
                      <a:schemeClr val="bg1"/>
                    </a:solidFill>
                  </a:rPr>
                  <a:t>Evaluering  og scoregivning i aggregeringsmatrise</a:t>
                </a:r>
                <a:endParaRPr lang="en-US" sz="900" dirty="0">
                  <a:solidFill>
                    <a:schemeClr val="bg1"/>
                  </a:solidFill>
                </a:endParaRPr>
              </a:p>
            </p:txBody>
          </p:sp>
          <p:sp>
            <p:nvSpPr>
              <p:cNvPr id="15" name="Rounded Rectangle 5"/>
              <p:cNvSpPr/>
              <p:nvPr/>
            </p:nvSpPr>
            <p:spPr>
              <a:xfrm>
                <a:off x="5757291" y="5127217"/>
                <a:ext cx="1815969" cy="949784"/>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00" dirty="0" smtClean="0">
                    <a:solidFill>
                      <a:schemeClr val="bg1"/>
                    </a:solidFill>
                  </a:rPr>
                  <a:t>Vedlikehold/support:</a:t>
                </a:r>
              </a:p>
              <a:p>
                <a:pPr algn="ctr"/>
                <a:r>
                  <a:rPr lang="nb-NO" sz="900" dirty="0" smtClean="0">
                    <a:solidFill>
                      <a:schemeClr val="bg1"/>
                    </a:solidFill>
                  </a:rPr>
                  <a:t>Evaluering  og scoregivning i aggregeringsmatrise</a:t>
                </a:r>
                <a:endParaRPr lang="en-US" sz="900" dirty="0">
                  <a:solidFill>
                    <a:schemeClr val="bg1"/>
                  </a:solidFill>
                </a:endParaRPr>
              </a:p>
            </p:txBody>
          </p:sp>
          <p:sp>
            <p:nvSpPr>
              <p:cNvPr id="16" name="Rounded Rectangle 6"/>
              <p:cNvSpPr/>
              <p:nvPr/>
            </p:nvSpPr>
            <p:spPr>
              <a:xfrm>
                <a:off x="996027" y="3288903"/>
                <a:ext cx="2340000" cy="792000"/>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dirty="0" smtClean="0">
                    <a:solidFill>
                      <a:schemeClr val="tx1"/>
                    </a:solidFill>
                  </a:rPr>
                  <a:t>Tildelingskriterium 1: Teknisk og funksjonell løsning</a:t>
                </a:r>
                <a:endParaRPr lang="en-US" sz="1400" dirty="0">
                  <a:solidFill>
                    <a:schemeClr val="tx1"/>
                  </a:solidFill>
                </a:endParaRPr>
              </a:p>
            </p:txBody>
          </p:sp>
          <p:sp>
            <p:nvSpPr>
              <p:cNvPr id="17" name="Rounded Rectangle 8"/>
              <p:cNvSpPr/>
              <p:nvPr/>
            </p:nvSpPr>
            <p:spPr>
              <a:xfrm>
                <a:off x="6372198" y="1655332"/>
                <a:ext cx="2520824" cy="831503"/>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dirty="0" smtClean="0">
                    <a:solidFill>
                      <a:schemeClr val="tx1"/>
                    </a:solidFill>
                  </a:rPr>
                  <a:t>Tildelingskriterium </a:t>
                </a:r>
                <a:r>
                  <a:rPr lang="nb-NO" sz="1400" dirty="0">
                    <a:solidFill>
                      <a:schemeClr val="tx1"/>
                    </a:solidFill>
                  </a:rPr>
                  <a:t>3: </a:t>
                </a:r>
                <a:endParaRPr lang="nb-NO" sz="1400" dirty="0" smtClean="0">
                  <a:solidFill>
                    <a:schemeClr val="tx1"/>
                  </a:solidFill>
                </a:endParaRPr>
              </a:p>
              <a:p>
                <a:pPr algn="ctr"/>
                <a:r>
                  <a:rPr lang="nb-NO" sz="1400" dirty="0" smtClean="0">
                    <a:solidFill>
                      <a:schemeClr val="tx1"/>
                    </a:solidFill>
                  </a:rPr>
                  <a:t>Totale kostnader</a:t>
                </a:r>
                <a:endParaRPr lang="en-US" sz="1400" dirty="0">
                  <a:solidFill>
                    <a:schemeClr val="tx1"/>
                  </a:solidFill>
                </a:endParaRPr>
              </a:p>
            </p:txBody>
          </p:sp>
          <p:sp>
            <p:nvSpPr>
              <p:cNvPr id="18" name="Rounded Rectangle 9"/>
              <p:cNvSpPr/>
              <p:nvPr/>
            </p:nvSpPr>
            <p:spPr>
              <a:xfrm>
                <a:off x="2357422" y="357166"/>
                <a:ext cx="2071702" cy="500066"/>
              </a:xfrm>
              <a:prstGeom prst="roundRect">
                <a:avLst/>
              </a:prstGeom>
              <a:solidFill>
                <a:srgbClr val="B5121B"/>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b="1" dirty="0" smtClean="0"/>
                  <a:t>Vinner av konkurransen</a:t>
                </a:r>
                <a:endParaRPr lang="en-US" sz="1400" b="1" dirty="0"/>
              </a:p>
            </p:txBody>
          </p:sp>
          <p:cxnSp>
            <p:nvCxnSpPr>
              <p:cNvPr id="19" name="Straight Arrow Connector 11"/>
              <p:cNvCxnSpPr>
                <a:stCxn id="14" idx="0"/>
                <a:endCxn id="8" idx="2"/>
              </p:cNvCxnSpPr>
              <p:nvPr/>
            </p:nvCxnSpPr>
            <p:spPr>
              <a:xfrm flipV="1">
                <a:off x="2051719" y="4847842"/>
                <a:ext cx="910641" cy="279375"/>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3"/>
              <p:cNvCxnSpPr>
                <a:stCxn id="15" idx="0"/>
                <a:endCxn id="9" idx="2"/>
              </p:cNvCxnSpPr>
              <p:nvPr/>
            </p:nvCxnSpPr>
            <p:spPr>
              <a:xfrm flipH="1" flipV="1">
                <a:off x="6663976" y="4831662"/>
                <a:ext cx="1299" cy="295555"/>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18"/>
              <p:cNvCxnSpPr>
                <a:stCxn id="16" idx="0"/>
                <a:endCxn id="13" idx="2"/>
              </p:cNvCxnSpPr>
              <p:nvPr/>
            </p:nvCxnSpPr>
            <p:spPr>
              <a:xfrm flipV="1">
                <a:off x="2166027" y="2786058"/>
                <a:ext cx="1227246" cy="502845"/>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2"/>
              <p:cNvCxnSpPr>
                <a:stCxn id="17" idx="1"/>
                <a:endCxn id="13" idx="3"/>
              </p:cNvCxnSpPr>
              <p:nvPr/>
            </p:nvCxnSpPr>
            <p:spPr>
              <a:xfrm flipH="1">
                <a:off x="5786446" y="2071083"/>
                <a:ext cx="585752" cy="595"/>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3" name="Rounded Rectangle 27"/>
              <p:cNvSpPr/>
              <p:nvPr/>
            </p:nvSpPr>
            <p:spPr>
              <a:xfrm>
                <a:off x="3918696" y="3288903"/>
                <a:ext cx="2340000" cy="792000"/>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dirty="0" smtClean="0">
                    <a:solidFill>
                      <a:schemeClr val="tx1"/>
                    </a:solidFill>
                  </a:rPr>
                  <a:t>Tildelingskriterium </a:t>
                </a:r>
                <a:r>
                  <a:rPr lang="nb-NO" sz="1400" dirty="0">
                    <a:solidFill>
                      <a:schemeClr val="tx1"/>
                    </a:solidFill>
                  </a:rPr>
                  <a:t>2: </a:t>
                </a:r>
                <a:r>
                  <a:rPr lang="nb-NO" sz="1400" dirty="0" smtClean="0">
                    <a:solidFill>
                      <a:schemeClr val="tx1"/>
                    </a:solidFill>
                  </a:rPr>
                  <a:t>Gjennomføringsplan</a:t>
                </a:r>
                <a:endParaRPr lang="en-US" sz="1400" dirty="0">
                  <a:solidFill>
                    <a:schemeClr val="tx1"/>
                  </a:solidFill>
                </a:endParaRPr>
              </a:p>
            </p:txBody>
          </p:sp>
          <p:cxnSp>
            <p:nvCxnSpPr>
              <p:cNvPr id="24" name="Straight Arrow Connector 34"/>
              <p:cNvCxnSpPr>
                <a:stCxn id="23" idx="0"/>
                <a:endCxn id="13" idx="2"/>
              </p:cNvCxnSpPr>
              <p:nvPr/>
            </p:nvCxnSpPr>
            <p:spPr>
              <a:xfrm flipH="1" flipV="1">
                <a:off x="3393273" y="2786058"/>
                <a:ext cx="1695423" cy="502845"/>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39"/>
              <p:cNvCxnSpPr>
                <a:stCxn id="13" idx="0"/>
                <a:endCxn id="18" idx="2"/>
              </p:cNvCxnSpPr>
              <p:nvPr/>
            </p:nvCxnSpPr>
            <p:spPr>
              <a:xfrm rot="5400000" flipH="1" flipV="1">
                <a:off x="3143240" y="1107265"/>
                <a:ext cx="500066" cy="1588"/>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6" name="Rounded Rectangle 38"/>
              <p:cNvSpPr/>
              <p:nvPr/>
            </p:nvSpPr>
            <p:spPr>
              <a:xfrm>
                <a:off x="3518566" y="5127217"/>
                <a:ext cx="1788257" cy="949784"/>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00" dirty="0" smtClean="0">
                    <a:solidFill>
                      <a:schemeClr val="bg1"/>
                    </a:solidFill>
                  </a:rPr>
                  <a:t>Gjennomføringsplan:</a:t>
                </a:r>
              </a:p>
              <a:p>
                <a:pPr algn="ctr"/>
                <a:r>
                  <a:rPr lang="nb-NO" sz="900" dirty="0" smtClean="0">
                    <a:solidFill>
                      <a:schemeClr val="bg1"/>
                    </a:solidFill>
                  </a:rPr>
                  <a:t>Evaluering  og scoregivning av i aggregeringsmatrise</a:t>
                </a:r>
                <a:endParaRPr lang="en-US" sz="900" dirty="0">
                  <a:solidFill>
                    <a:schemeClr val="bg1"/>
                  </a:solidFill>
                </a:endParaRPr>
              </a:p>
            </p:txBody>
          </p:sp>
          <p:cxnSp>
            <p:nvCxnSpPr>
              <p:cNvPr id="27" name="Straight Arrow Connector 40"/>
              <p:cNvCxnSpPr>
                <a:stCxn id="26" idx="0"/>
                <a:endCxn id="8" idx="2"/>
              </p:cNvCxnSpPr>
              <p:nvPr/>
            </p:nvCxnSpPr>
            <p:spPr>
              <a:xfrm flipH="1" flipV="1">
                <a:off x="2962360" y="4847842"/>
                <a:ext cx="1450334" cy="279375"/>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8" name="Rounded Rectangle 42"/>
              <p:cNvSpPr/>
              <p:nvPr/>
            </p:nvSpPr>
            <p:spPr>
              <a:xfrm>
                <a:off x="6845869" y="2725886"/>
                <a:ext cx="1568523" cy="949784"/>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00" dirty="0" smtClean="0">
                    <a:solidFill>
                      <a:schemeClr val="bg1"/>
                    </a:solidFill>
                  </a:rPr>
                  <a:t>Beregninger av kostnader iht. underkriterier</a:t>
                </a:r>
                <a:endParaRPr lang="en-US" sz="1000" dirty="0">
                  <a:solidFill>
                    <a:schemeClr val="bg1"/>
                  </a:solidFill>
                </a:endParaRPr>
              </a:p>
            </p:txBody>
          </p:sp>
          <p:cxnSp>
            <p:nvCxnSpPr>
              <p:cNvPr id="29" name="Straight Arrow Connector 43"/>
              <p:cNvCxnSpPr>
                <a:stCxn id="28" idx="0"/>
                <a:endCxn id="17" idx="2"/>
              </p:cNvCxnSpPr>
              <p:nvPr/>
            </p:nvCxnSpPr>
            <p:spPr>
              <a:xfrm flipV="1">
                <a:off x="7630131" y="2486835"/>
                <a:ext cx="2479" cy="239052"/>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sp>
          <p:nvSpPr>
            <p:cNvPr id="8" name="Rounded Rectangle 33"/>
            <p:cNvSpPr/>
            <p:nvPr/>
          </p:nvSpPr>
          <p:spPr>
            <a:xfrm>
              <a:off x="1525823" y="4184284"/>
              <a:ext cx="2110073" cy="425706"/>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00" dirty="0" smtClean="0">
                  <a:solidFill>
                    <a:schemeClr val="bg1"/>
                  </a:solidFill>
                </a:rPr>
                <a:t>Aggregeringsmatrise SSA-K</a:t>
              </a:r>
              <a:endParaRPr lang="en-US" sz="1000" dirty="0">
                <a:solidFill>
                  <a:schemeClr val="bg1"/>
                </a:solidFill>
              </a:endParaRPr>
            </a:p>
          </p:txBody>
        </p:sp>
        <p:sp>
          <p:nvSpPr>
            <p:cNvPr id="9" name="Rounded Rectangle 35"/>
            <p:cNvSpPr/>
            <p:nvPr/>
          </p:nvSpPr>
          <p:spPr>
            <a:xfrm>
              <a:off x="4961915" y="4168873"/>
              <a:ext cx="2110073" cy="425706"/>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00" dirty="0" smtClean="0">
                  <a:solidFill>
                    <a:schemeClr val="bg1"/>
                  </a:solidFill>
                </a:rPr>
                <a:t>Aggregeringsmatrise SSA-V</a:t>
              </a:r>
              <a:endParaRPr lang="en-US" sz="1000" dirty="0">
                <a:solidFill>
                  <a:schemeClr val="bg1"/>
                </a:solidFill>
              </a:endParaRPr>
            </a:p>
          </p:txBody>
        </p:sp>
        <p:cxnSp>
          <p:nvCxnSpPr>
            <p:cNvPr id="10" name="Straight Arrow Connector 41"/>
            <p:cNvCxnSpPr>
              <a:stCxn id="8" idx="0"/>
              <a:endCxn id="16" idx="2"/>
            </p:cNvCxnSpPr>
            <p:nvPr/>
          </p:nvCxnSpPr>
          <p:spPr>
            <a:xfrm flipH="1" flipV="1">
              <a:off x="1841650" y="3879487"/>
              <a:ext cx="739210" cy="304797"/>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44"/>
            <p:cNvCxnSpPr>
              <a:stCxn id="8" idx="0"/>
              <a:endCxn id="23" idx="2"/>
            </p:cNvCxnSpPr>
            <p:nvPr/>
          </p:nvCxnSpPr>
          <p:spPr>
            <a:xfrm flipV="1">
              <a:off x="2580860" y="3879487"/>
              <a:ext cx="1973810" cy="304797"/>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46"/>
            <p:cNvCxnSpPr>
              <a:stCxn id="9" idx="0"/>
              <a:endCxn id="23" idx="2"/>
            </p:cNvCxnSpPr>
            <p:nvPr/>
          </p:nvCxnSpPr>
          <p:spPr>
            <a:xfrm flipH="1" flipV="1">
              <a:off x="4554670" y="3879487"/>
              <a:ext cx="1462282" cy="289386"/>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396443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r>
              <a:rPr lang="nn-NO" smtClean="0"/>
              <a:t>Dato</a:t>
            </a:r>
            <a:endParaRPr lang="nb-NO" dirty="0"/>
          </a:p>
        </p:txBody>
      </p:sp>
      <p:sp>
        <p:nvSpPr>
          <p:cNvPr id="5" name="Plassholder for bunntekst 4"/>
          <p:cNvSpPr>
            <a:spLocks noGrp="1"/>
          </p:cNvSpPr>
          <p:nvPr>
            <p:ph type="ftr" sz="quarter" idx="11"/>
          </p:nvPr>
        </p:nvSpPr>
        <p:spPr/>
        <p:txBody>
          <a:bodyPr/>
          <a:lstStyle/>
          <a:p>
            <a:r>
              <a:rPr lang="nb-NO" smtClean="0"/>
              <a:t>Direktoratet for forvaltning og IKT</a:t>
            </a:r>
            <a:endParaRPr lang="nb-NO"/>
          </a:p>
        </p:txBody>
      </p:sp>
      <p:sp>
        <p:nvSpPr>
          <p:cNvPr id="6" name="Rectangle 5"/>
          <p:cNvSpPr txBox="1">
            <a:spLocks/>
          </p:cNvSpPr>
          <p:nvPr/>
        </p:nvSpPr>
        <p:spPr bwMode="auto">
          <a:xfrm>
            <a:off x="3262184" y="0"/>
            <a:ext cx="5881816" cy="7002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69875" indent="-269875" algn="l" defTabSz="457200" rtl="0" eaLnBrk="1" fontAlgn="base" hangingPunct="1">
              <a:spcBef>
                <a:spcPct val="20000"/>
              </a:spcBef>
              <a:spcAft>
                <a:spcPct val="0"/>
              </a:spcAft>
              <a:buFont typeface="Arial" charset="0"/>
              <a:buBlip>
                <a:blip r:embed="rId2"/>
              </a:buBlip>
              <a:tabLst>
                <a:tab pos="630238" algn="l"/>
              </a:tabLst>
              <a:defRPr sz="2800" kern="1200">
                <a:solidFill>
                  <a:schemeClr val="tx1"/>
                </a:solidFill>
                <a:latin typeface="Arial"/>
                <a:ea typeface="Arial" pitchFamily="37" charset="0"/>
                <a:cs typeface="Arial"/>
              </a:defRPr>
            </a:lvl1pPr>
            <a:lvl2pPr marL="630238" indent="-180975" algn="l" defTabSz="457200" rtl="0" eaLnBrk="1" fontAlgn="base" hangingPunct="1">
              <a:spcBef>
                <a:spcPct val="20000"/>
              </a:spcBef>
              <a:spcAft>
                <a:spcPct val="0"/>
              </a:spcAft>
              <a:buFont typeface="Arial" charset="0"/>
              <a:buBlip>
                <a:blip r:embed="rId2"/>
              </a:buBlip>
              <a:tabLst>
                <a:tab pos="630238" algn="l"/>
              </a:tabLst>
              <a:defRPr sz="2000" kern="1200">
                <a:solidFill>
                  <a:schemeClr val="tx1"/>
                </a:solidFill>
                <a:latin typeface="Arial"/>
                <a:ea typeface="Arial" pitchFamily="37" charset="0"/>
                <a:cs typeface="Arial"/>
              </a:defRPr>
            </a:lvl2pPr>
            <a:lvl3pPr marL="989013" indent="-179388" algn="l" defTabSz="457200" rtl="0" eaLnBrk="1" fontAlgn="base" hangingPunct="1">
              <a:spcBef>
                <a:spcPct val="20000"/>
              </a:spcBef>
              <a:spcAft>
                <a:spcPct val="0"/>
              </a:spcAft>
              <a:buFont typeface="Arial" charset="0"/>
              <a:buBlip>
                <a:blip r:embed="rId2"/>
              </a:buBlip>
              <a:tabLst>
                <a:tab pos="630238" algn="l"/>
              </a:tabLst>
              <a:defRPr kern="1200">
                <a:solidFill>
                  <a:schemeClr val="tx1"/>
                </a:solidFill>
                <a:latin typeface="Arial"/>
                <a:ea typeface="Arial" pitchFamily="37" charset="0"/>
                <a:cs typeface="Arial"/>
              </a:defRPr>
            </a:lvl3pPr>
            <a:lvl4pPr marL="1349375" indent="-180975" algn="l" defTabSz="457200" rtl="0" eaLnBrk="1" fontAlgn="base" hangingPunct="1">
              <a:spcBef>
                <a:spcPct val="20000"/>
              </a:spcBef>
              <a:spcAft>
                <a:spcPct val="0"/>
              </a:spcAft>
              <a:buFont typeface="Arial" charset="0"/>
              <a:buBlip>
                <a:blip r:embed="rId2"/>
              </a:buBlip>
              <a:tabLst>
                <a:tab pos="630238" algn="l"/>
              </a:tabLst>
              <a:defRPr sz="1600" kern="1200">
                <a:solidFill>
                  <a:schemeClr val="tx1"/>
                </a:solidFill>
                <a:latin typeface="Arial"/>
                <a:ea typeface="Arial" pitchFamily="37" charset="0"/>
                <a:cs typeface="Arial"/>
              </a:defRPr>
            </a:lvl4pPr>
            <a:lvl5pPr marL="1708150" indent="-179388" algn="l" defTabSz="457200" rtl="0" eaLnBrk="1" fontAlgn="base" hangingPunct="1">
              <a:spcBef>
                <a:spcPct val="20000"/>
              </a:spcBef>
              <a:spcAft>
                <a:spcPct val="0"/>
              </a:spcAft>
              <a:buFont typeface="Arial" charset="0"/>
              <a:buBlip>
                <a:blip r:embed="rId2"/>
              </a:buBlip>
              <a:tabLst>
                <a:tab pos="630238" algn="l"/>
              </a:tabLst>
              <a:defRPr sz="1600" i="1" kern="1200">
                <a:solidFill>
                  <a:schemeClr val="tx1"/>
                </a:solidFill>
                <a:latin typeface="Arial"/>
                <a:ea typeface="Arial" pitchFamily="37"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charset="0"/>
              <a:buNone/>
            </a:pPr>
            <a:r>
              <a:rPr lang="nb-NO" sz="1200" dirty="0" smtClean="0">
                <a:solidFill>
                  <a:schemeClr val="accent6">
                    <a:lumMod val="60000"/>
                    <a:lumOff val="40000"/>
                  </a:schemeClr>
                </a:solidFill>
                <a:latin typeface="Arial" charset="0"/>
                <a:cs typeface="Arial" charset="0"/>
              </a:rPr>
              <a:t>Evaluering – Læringseksempel 1:</a:t>
            </a:r>
          </a:p>
          <a:p>
            <a:pPr>
              <a:buFont typeface="Arial" charset="0"/>
              <a:buNone/>
            </a:pPr>
            <a:r>
              <a:rPr lang="nb-NO" sz="1200" dirty="0" smtClean="0">
                <a:solidFill>
                  <a:schemeClr val="accent6">
                    <a:lumMod val="60000"/>
                    <a:lumOff val="40000"/>
                  </a:schemeClr>
                </a:solidFill>
                <a:latin typeface="Arial" charset="0"/>
                <a:cs typeface="Arial" charset="0"/>
              </a:rPr>
              <a:t>Kjøp av saks- og arkivsystem, poengsetting av pris, relativ til laveste pris</a:t>
            </a:r>
          </a:p>
        </p:txBody>
      </p:sp>
      <p:sp>
        <p:nvSpPr>
          <p:cNvPr id="7" name="TekstSylinder 6"/>
          <p:cNvSpPr txBox="1"/>
          <p:nvPr/>
        </p:nvSpPr>
        <p:spPr>
          <a:xfrm>
            <a:off x="864973" y="379303"/>
            <a:ext cx="7496432" cy="6255559"/>
          </a:xfrm>
          <a:prstGeom prst="rect">
            <a:avLst/>
          </a:prstGeom>
          <a:noFill/>
        </p:spPr>
        <p:txBody>
          <a:bodyPr wrap="square" rtlCol="0">
            <a:spAutoFit/>
          </a:bodyPr>
          <a:lstStyle/>
          <a:p>
            <a:pPr>
              <a:lnSpc>
                <a:spcPct val="150000"/>
              </a:lnSpc>
            </a:pPr>
            <a:r>
              <a:rPr lang="nb-NO" sz="2000" dirty="0" smtClean="0"/>
              <a:t>Evaluering – gjennomføring I</a:t>
            </a:r>
          </a:p>
          <a:p>
            <a:pPr marL="285750" indent="-285750">
              <a:lnSpc>
                <a:spcPct val="150000"/>
              </a:lnSpc>
              <a:buFont typeface="Arial" pitchFamily="34" charset="0"/>
              <a:buChar char="•"/>
            </a:pPr>
            <a:r>
              <a:rPr lang="nb-NO" sz="1300" dirty="0" smtClean="0"/>
              <a:t>Poengskala fra 1 til 6 (1=lavest, 6=høyest)</a:t>
            </a:r>
          </a:p>
          <a:p>
            <a:pPr marL="285750" indent="-285750">
              <a:buFont typeface="Arial" pitchFamily="34" charset="0"/>
              <a:buChar char="•"/>
            </a:pPr>
            <a:r>
              <a:rPr lang="nb-NO" sz="1300" dirty="0" smtClean="0"/>
              <a:t>Kravspesifikasjon på 100 krav (både for kjøp (SSA-K) og vedlikehold (SSA-V)</a:t>
            </a:r>
          </a:p>
          <a:p>
            <a:pPr marL="285750" indent="-285750">
              <a:buFont typeface="Arial" pitchFamily="34" charset="0"/>
              <a:buChar char="•"/>
            </a:pPr>
            <a:r>
              <a:rPr lang="nb-NO" sz="1300" dirty="0" smtClean="0"/>
              <a:t>Vekting basert på </a:t>
            </a:r>
            <a:r>
              <a:rPr lang="nb-NO" sz="1300" dirty="0" smtClean="0"/>
              <a:t>kravtype (ikke opplyst</a:t>
            </a:r>
            <a:r>
              <a:rPr lang="nb-NO" sz="1300" dirty="0"/>
              <a:t>)</a:t>
            </a:r>
            <a:endParaRPr lang="nb-NO" sz="1300" dirty="0" smtClean="0"/>
          </a:p>
          <a:p>
            <a:endParaRPr lang="nb-NO" sz="1300" dirty="0" smtClean="0"/>
          </a:p>
          <a:p>
            <a:r>
              <a:rPr lang="nb-NO" sz="1300" dirty="0" smtClean="0"/>
              <a:t>Kravtyper:	28 A1-krav</a:t>
            </a:r>
          </a:p>
          <a:p>
            <a:r>
              <a:rPr lang="nb-NO" sz="1300" dirty="0"/>
              <a:t>	</a:t>
            </a:r>
            <a:r>
              <a:rPr lang="nb-NO" sz="1300" dirty="0" smtClean="0"/>
              <a:t>	48 A2-krav</a:t>
            </a:r>
          </a:p>
          <a:p>
            <a:r>
              <a:rPr lang="nb-NO" sz="1300" dirty="0"/>
              <a:t>	</a:t>
            </a:r>
            <a:r>
              <a:rPr lang="nb-NO" sz="1300" dirty="0" smtClean="0"/>
              <a:t>	33 B-krav</a:t>
            </a:r>
          </a:p>
          <a:p>
            <a:r>
              <a:rPr lang="nb-NO" sz="1300" dirty="0"/>
              <a:t>	</a:t>
            </a:r>
            <a:r>
              <a:rPr lang="nb-NO" sz="1300" dirty="0" smtClean="0"/>
              <a:t>	5 C-krav</a:t>
            </a:r>
          </a:p>
          <a:p>
            <a:endParaRPr lang="nb-NO" sz="1300" dirty="0"/>
          </a:p>
          <a:p>
            <a:r>
              <a:rPr lang="nb-NO" sz="1300" dirty="0" smtClean="0"/>
              <a:t>A1-krav: Absolutte krav som MÅ oppfylles, hvis ikke oppfylt avvises tilbudet. Kravet vurderes som oppfylt/ikke oppfylt og </a:t>
            </a:r>
            <a:r>
              <a:rPr lang="nb-NO" sz="1300" dirty="0" err="1" smtClean="0"/>
              <a:t>poengsettes</a:t>
            </a:r>
            <a:r>
              <a:rPr lang="nb-NO" sz="1300" dirty="0" smtClean="0"/>
              <a:t> ikke.</a:t>
            </a:r>
          </a:p>
          <a:p>
            <a:endParaRPr lang="nb-NO" sz="1300" dirty="0"/>
          </a:p>
          <a:p>
            <a:r>
              <a:rPr lang="nb-NO" sz="1300" dirty="0" smtClean="0"/>
              <a:t>A2-krav: Absolutte krav som MÅ oppfylles, hvis ikke oppfylt avvises tilbudet. Kravet </a:t>
            </a:r>
            <a:r>
              <a:rPr lang="nb-NO" sz="1300" dirty="0" err="1" smtClean="0"/>
              <a:t>poengsettes</a:t>
            </a:r>
            <a:r>
              <a:rPr lang="nb-NO" sz="1300" dirty="0" smtClean="0"/>
              <a:t>:</a:t>
            </a:r>
          </a:p>
          <a:p>
            <a:pPr marL="742950" lvl="1" indent="-285750">
              <a:buFont typeface="Arial" pitchFamily="34" charset="0"/>
              <a:buChar char="•"/>
            </a:pPr>
            <a:r>
              <a:rPr lang="nb-NO" sz="1300" dirty="0" smtClean="0"/>
              <a:t>Oppfylt, men ikke gir noen merverdi = 3 poeng</a:t>
            </a:r>
          </a:p>
          <a:p>
            <a:pPr marL="742950" lvl="1" indent="-285750">
              <a:buFont typeface="Arial" pitchFamily="34" charset="0"/>
              <a:buChar char="•"/>
            </a:pPr>
            <a:r>
              <a:rPr lang="nb-NO" sz="1300" dirty="0" smtClean="0"/>
              <a:t>Oppfylt og gir merverdi kan gis score 3 </a:t>
            </a:r>
            <a:r>
              <a:rPr lang="nb-NO" sz="1300" dirty="0" err="1" smtClean="0"/>
              <a:t>t.o.m</a:t>
            </a:r>
            <a:r>
              <a:rPr lang="nb-NO" sz="1300" dirty="0" smtClean="0"/>
              <a:t> 6</a:t>
            </a:r>
          </a:p>
          <a:p>
            <a:endParaRPr lang="nb-NO" sz="1300" dirty="0"/>
          </a:p>
          <a:p>
            <a:r>
              <a:rPr lang="nb-NO" sz="1300" dirty="0" smtClean="0"/>
              <a:t>B-krav: Viktige krav som BØR oppfylles. Svar vil ha stor betydning for evaluering av tilbudet. Tillegges høyere vekt enn C-kravene. </a:t>
            </a:r>
            <a:r>
              <a:rPr lang="nb-NO" sz="1300" dirty="0" err="1" smtClean="0"/>
              <a:t>Poengsettes</a:t>
            </a:r>
            <a:r>
              <a:rPr lang="nb-NO" sz="1300" dirty="0" smtClean="0"/>
              <a:t>:</a:t>
            </a:r>
          </a:p>
          <a:p>
            <a:pPr marL="742950" lvl="1" indent="-285750">
              <a:buFont typeface="Arial" pitchFamily="34" charset="0"/>
              <a:buChar char="•"/>
            </a:pPr>
            <a:r>
              <a:rPr lang="nb-NO" sz="1300" dirty="0" smtClean="0"/>
              <a:t>Besvart og </a:t>
            </a:r>
            <a:r>
              <a:rPr lang="nb-NO" sz="1300" dirty="0" err="1" smtClean="0"/>
              <a:t>poengsettes</a:t>
            </a:r>
            <a:r>
              <a:rPr lang="nb-NO" sz="1300" dirty="0" smtClean="0"/>
              <a:t> fra 1 </a:t>
            </a:r>
            <a:r>
              <a:rPr lang="nb-NO" sz="1300" dirty="0" err="1" smtClean="0"/>
              <a:t>t.o.m</a:t>
            </a:r>
            <a:r>
              <a:rPr lang="nb-NO" sz="1300" dirty="0" smtClean="0"/>
              <a:t> 6. Toppscore er å anse som beste tilbudte løsning for det enkelte krav</a:t>
            </a:r>
          </a:p>
          <a:p>
            <a:pPr marL="742950" lvl="1" indent="-285750">
              <a:buFont typeface="Arial" pitchFamily="34" charset="0"/>
              <a:buChar char="•"/>
            </a:pPr>
            <a:r>
              <a:rPr lang="nb-NO" sz="1300" dirty="0" smtClean="0"/>
              <a:t>Ikke besvart = 0 poeng</a:t>
            </a:r>
          </a:p>
          <a:p>
            <a:pPr marL="742950" lvl="1" indent="-285750">
              <a:buFont typeface="Arial" pitchFamily="34" charset="0"/>
              <a:buChar char="•"/>
            </a:pPr>
            <a:endParaRPr lang="nb-NO" sz="1300" dirty="0"/>
          </a:p>
          <a:p>
            <a:r>
              <a:rPr lang="nb-NO" sz="1300" dirty="0" smtClean="0"/>
              <a:t>Ønskede krav: Kravet BØR kunne imøtekommes. Svar vil ha betydning for evaluering av tilbudet.</a:t>
            </a:r>
          </a:p>
          <a:p>
            <a:pPr marL="742950" lvl="1" indent="-285750">
              <a:buFont typeface="Arial" pitchFamily="34" charset="0"/>
              <a:buChar char="•"/>
            </a:pPr>
            <a:r>
              <a:rPr lang="nb-NO" sz="1300" dirty="0" smtClean="0"/>
              <a:t>Besvart og </a:t>
            </a:r>
            <a:r>
              <a:rPr lang="nb-NO" sz="1300" dirty="0" err="1" smtClean="0"/>
              <a:t>poengsettes</a:t>
            </a:r>
            <a:r>
              <a:rPr lang="nb-NO" sz="1300" dirty="0" smtClean="0"/>
              <a:t> fra 1 </a:t>
            </a:r>
            <a:r>
              <a:rPr lang="nb-NO" sz="1300" dirty="0" err="1" smtClean="0"/>
              <a:t>t.o.m</a:t>
            </a:r>
            <a:r>
              <a:rPr lang="nb-NO" sz="1300" dirty="0" smtClean="0"/>
              <a:t> 6. Toppscore er å anse som beste tilbudte løsning for det enkelte krav</a:t>
            </a:r>
          </a:p>
          <a:p>
            <a:pPr marL="742950" lvl="1" indent="-285750">
              <a:buFont typeface="Arial" pitchFamily="34" charset="0"/>
              <a:buChar char="•"/>
            </a:pPr>
            <a:r>
              <a:rPr lang="nb-NO" sz="1300" dirty="0" smtClean="0"/>
              <a:t>Ikke besvart = 0 poeng</a:t>
            </a:r>
            <a:endParaRPr lang="nb-NO" sz="1300" dirty="0"/>
          </a:p>
          <a:p>
            <a:pPr marL="285750" indent="-285750">
              <a:buFont typeface="Arial" pitchFamily="34" charset="0"/>
              <a:buChar char="•"/>
            </a:pPr>
            <a:endParaRPr lang="nb-NO" sz="1300" dirty="0" smtClean="0"/>
          </a:p>
          <a:p>
            <a:endParaRPr lang="nb-NO" sz="1300" dirty="0" smtClean="0"/>
          </a:p>
        </p:txBody>
      </p:sp>
    </p:spTree>
    <p:extLst>
      <p:ext uri="{BB962C8B-B14F-4D97-AF65-F5344CB8AC3E}">
        <p14:creationId xmlns:p14="http://schemas.microsoft.com/office/powerpoint/2010/main" val="5935066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r>
              <a:rPr lang="nn-NO" smtClean="0"/>
              <a:t>Dato</a:t>
            </a:r>
            <a:endParaRPr lang="nb-NO" dirty="0"/>
          </a:p>
        </p:txBody>
      </p:sp>
      <p:sp>
        <p:nvSpPr>
          <p:cNvPr id="5" name="Plassholder for bunntekst 4"/>
          <p:cNvSpPr>
            <a:spLocks noGrp="1"/>
          </p:cNvSpPr>
          <p:nvPr>
            <p:ph type="ftr" sz="quarter" idx="11"/>
          </p:nvPr>
        </p:nvSpPr>
        <p:spPr/>
        <p:txBody>
          <a:bodyPr/>
          <a:lstStyle/>
          <a:p>
            <a:r>
              <a:rPr lang="nb-NO" smtClean="0"/>
              <a:t>Direktoratet for forvaltning og IKT</a:t>
            </a:r>
            <a:endParaRPr lang="nb-NO"/>
          </a:p>
        </p:txBody>
      </p:sp>
      <p:sp>
        <p:nvSpPr>
          <p:cNvPr id="6" name="Rectangle 5"/>
          <p:cNvSpPr txBox="1">
            <a:spLocks/>
          </p:cNvSpPr>
          <p:nvPr/>
        </p:nvSpPr>
        <p:spPr bwMode="auto">
          <a:xfrm>
            <a:off x="3262184" y="0"/>
            <a:ext cx="5881816" cy="7002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69875" indent="-269875" algn="l" defTabSz="457200" rtl="0" eaLnBrk="1" fontAlgn="base" hangingPunct="1">
              <a:spcBef>
                <a:spcPct val="20000"/>
              </a:spcBef>
              <a:spcAft>
                <a:spcPct val="0"/>
              </a:spcAft>
              <a:buFont typeface="Arial" charset="0"/>
              <a:buBlip>
                <a:blip r:embed="rId2"/>
              </a:buBlip>
              <a:tabLst>
                <a:tab pos="630238" algn="l"/>
              </a:tabLst>
              <a:defRPr sz="2800" kern="1200">
                <a:solidFill>
                  <a:schemeClr val="tx1"/>
                </a:solidFill>
                <a:latin typeface="Arial"/>
                <a:ea typeface="Arial" pitchFamily="37" charset="0"/>
                <a:cs typeface="Arial"/>
              </a:defRPr>
            </a:lvl1pPr>
            <a:lvl2pPr marL="630238" indent="-180975" algn="l" defTabSz="457200" rtl="0" eaLnBrk="1" fontAlgn="base" hangingPunct="1">
              <a:spcBef>
                <a:spcPct val="20000"/>
              </a:spcBef>
              <a:spcAft>
                <a:spcPct val="0"/>
              </a:spcAft>
              <a:buFont typeface="Arial" charset="0"/>
              <a:buBlip>
                <a:blip r:embed="rId2"/>
              </a:buBlip>
              <a:tabLst>
                <a:tab pos="630238" algn="l"/>
              </a:tabLst>
              <a:defRPr sz="2000" kern="1200">
                <a:solidFill>
                  <a:schemeClr val="tx1"/>
                </a:solidFill>
                <a:latin typeface="Arial"/>
                <a:ea typeface="Arial" pitchFamily="37" charset="0"/>
                <a:cs typeface="Arial"/>
              </a:defRPr>
            </a:lvl2pPr>
            <a:lvl3pPr marL="989013" indent="-179388" algn="l" defTabSz="457200" rtl="0" eaLnBrk="1" fontAlgn="base" hangingPunct="1">
              <a:spcBef>
                <a:spcPct val="20000"/>
              </a:spcBef>
              <a:spcAft>
                <a:spcPct val="0"/>
              </a:spcAft>
              <a:buFont typeface="Arial" charset="0"/>
              <a:buBlip>
                <a:blip r:embed="rId2"/>
              </a:buBlip>
              <a:tabLst>
                <a:tab pos="630238" algn="l"/>
              </a:tabLst>
              <a:defRPr kern="1200">
                <a:solidFill>
                  <a:schemeClr val="tx1"/>
                </a:solidFill>
                <a:latin typeface="Arial"/>
                <a:ea typeface="Arial" pitchFamily="37" charset="0"/>
                <a:cs typeface="Arial"/>
              </a:defRPr>
            </a:lvl3pPr>
            <a:lvl4pPr marL="1349375" indent="-180975" algn="l" defTabSz="457200" rtl="0" eaLnBrk="1" fontAlgn="base" hangingPunct="1">
              <a:spcBef>
                <a:spcPct val="20000"/>
              </a:spcBef>
              <a:spcAft>
                <a:spcPct val="0"/>
              </a:spcAft>
              <a:buFont typeface="Arial" charset="0"/>
              <a:buBlip>
                <a:blip r:embed="rId2"/>
              </a:buBlip>
              <a:tabLst>
                <a:tab pos="630238" algn="l"/>
              </a:tabLst>
              <a:defRPr sz="1600" kern="1200">
                <a:solidFill>
                  <a:schemeClr val="tx1"/>
                </a:solidFill>
                <a:latin typeface="Arial"/>
                <a:ea typeface="Arial" pitchFamily="37" charset="0"/>
                <a:cs typeface="Arial"/>
              </a:defRPr>
            </a:lvl4pPr>
            <a:lvl5pPr marL="1708150" indent="-179388" algn="l" defTabSz="457200" rtl="0" eaLnBrk="1" fontAlgn="base" hangingPunct="1">
              <a:spcBef>
                <a:spcPct val="20000"/>
              </a:spcBef>
              <a:spcAft>
                <a:spcPct val="0"/>
              </a:spcAft>
              <a:buFont typeface="Arial" charset="0"/>
              <a:buBlip>
                <a:blip r:embed="rId2"/>
              </a:buBlip>
              <a:tabLst>
                <a:tab pos="630238" algn="l"/>
              </a:tabLst>
              <a:defRPr sz="1600" i="1" kern="1200">
                <a:solidFill>
                  <a:schemeClr val="tx1"/>
                </a:solidFill>
                <a:latin typeface="Arial"/>
                <a:ea typeface="Arial" pitchFamily="37"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charset="0"/>
              <a:buNone/>
            </a:pPr>
            <a:r>
              <a:rPr lang="nb-NO" sz="1200" dirty="0" smtClean="0">
                <a:solidFill>
                  <a:schemeClr val="accent6">
                    <a:lumMod val="60000"/>
                    <a:lumOff val="40000"/>
                  </a:schemeClr>
                </a:solidFill>
                <a:latin typeface="Arial" charset="0"/>
                <a:cs typeface="Arial" charset="0"/>
              </a:rPr>
              <a:t>Evaluering – Læringseksempel 1:</a:t>
            </a:r>
          </a:p>
          <a:p>
            <a:pPr>
              <a:buFont typeface="Arial" charset="0"/>
              <a:buNone/>
            </a:pPr>
            <a:r>
              <a:rPr lang="nb-NO" sz="1200" dirty="0" smtClean="0">
                <a:solidFill>
                  <a:schemeClr val="accent6">
                    <a:lumMod val="60000"/>
                    <a:lumOff val="40000"/>
                  </a:schemeClr>
                </a:solidFill>
                <a:latin typeface="Arial" charset="0"/>
                <a:cs typeface="Arial" charset="0"/>
              </a:rPr>
              <a:t>Kjøp av saks- og arkivsystem, poengsetting av pris, relativ til laveste pris</a:t>
            </a:r>
          </a:p>
        </p:txBody>
      </p:sp>
      <p:sp>
        <p:nvSpPr>
          <p:cNvPr id="7" name="TekstSylinder 6"/>
          <p:cNvSpPr txBox="1"/>
          <p:nvPr/>
        </p:nvSpPr>
        <p:spPr>
          <a:xfrm>
            <a:off x="922638" y="1265986"/>
            <a:ext cx="7496432" cy="4001095"/>
          </a:xfrm>
          <a:prstGeom prst="rect">
            <a:avLst/>
          </a:prstGeom>
          <a:noFill/>
        </p:spPr>
        <p:txBody>
          <a:bodyPr wrap="square" rtlCol="0">
            <a:spAutoFit/>
          </a:bodyPr>
          <a:lstStyle/>
          <a:p>
            <a:pPr>
              <a:lnSpc>
                <a:spcPct val="150000"/>
              </a:lnSpc>
            </a:pPr>
            <a:r>
              <a:rPr lang="nb-NO" sz="2000" dirty="0" smtClean="0"/>
              <a:t>Evaluering – gjennomføring II</a:t>
            </a:r>
          </a:p>
          <a:p>
            <a:pPr marL="285750" indent="-285750">
              <a:buFont typeface="Arial" pitchFamily="34" charset="0"/>
              <a:buChar char="•"/>
            </a:pPr>
            <a:r>
              <a:rPr lang="nb-NO" sz="1400" dirty="0" smtClean="0"/>
              <a:t>Hver enkel deltager i evalueringsteamet evaluerte individuelt, for så å gjennomgå evalueringen i fellesskap. De kravene det var uenighet om ble diskutert, slik at man endte opp med én score alle var enige om.</a:t>
            </a:r>
          </a:p>
          <a:p>
            <a:pPr marL="285750" indent="-285750">
              <a:buFont typeface="Arial" pitchFamily="34" charset="0"/>
              <a:buChar char="•"/>
            </a:pPr>
            <a:endParaRPr lang="nb-NO" sz="1400" dirty="0"/>
          </a:p>
          <a:p>
            <a:pPr marL="285750" indent="-285750">
              <a:buFont typeface="Arial" pitchFamily="34" charset="0"/>
              <a:buChar char="•"/>
            </a:pPr>
            <a:endParaRPr lang="nb-NO" sz="1400" dirty="0" smtClean="0"/>
          </a:p>
          <a:p>
            <a:r>
              <a:rPr lang="nb-NO" sz="1400" dirty="0" smtClean="0"/>
              <a:t>Hvordan score ble gitt:</a:t>
            </a:r>
          </a:p>
          <a:p>
            <a:pPr marL="285750" indent="-285750">
              <a:buFont typeface="Arial" pitchFamily="34" charset="0"/>
              <a:buChar char="•"/>
            </a:pPr>
            <a:r>
              <a:rPr lang="nb-NO" sz="1400" dirty="0" smtClean="0"/>
              <a:t>Blank/mangelfull/umulig å evaluere = 0 (kommentere og til å sjekke ved forhandling)</a:t>
            </a:r>
            <a:br>
              <a:rPr lang="nb-NO" sz="1400" dirty="0" smtClean="0"/>
            </a:br>
            <a:r>
              <a:rPr lang="nb-NO" sz="1400" dirty="0" smtClean="0"/>
              <a:t>Delvis oppfylt = 1-2</a:t>
            </a:r>
            <a:br>
              <a:rPr lang="nb-NO" sz="1400" dirty="0" smtClean="0"/>
            </a:br>
            <a:r>
              <a:rPr lang="nb-NO" sz="1400" dirty="0" smtClean="0"/>
              <a:t>Oppfylt og «tilfredsstillende» = 3</a:t>
            </a:r>
            <a:br>
              <a:rPr lang="nb-NO" sz="1400" dirty="0" smtClean="0"/>
            </a:br>
            <a:r>
              <a:rPr lang="nb-NO" sz="1400" dirty="0" smtClean="0"/>
              <a:t>Bedre enn minimum = 4-6</a:t>
            </a:r>
          </a:p>
          <a:p>
            <a:pPr marL="285750" indent="-285750">
              <a:buFont typeface="Arial" pitchFamily="34" charset="0"/>
              <a:buChar char="•"/>
            </a:pPr>
            <a:endParaRPr lang="nb-NO" sz="1400" dirty="0" smtClean="0"/>
          </a:p>
          <a:p>
            <a:pPr marL="285750" indent="-285750">
              <a:buFont typeface="Arial" pitchFamily="34" charset="0"/>
              <a:buChar char="•"/>
            </a:pPr>
            <a:r>
              <a:rPr lang="nb-NO" sz="1400" dirty="0" smtClean="0"/>
              <a:t>Det var viktig å kun evaluere på de kriterier som var oppgitt, og ikke la seg påvirke av egenskaper </a:t>
            </a:r>
            <a:r>
              <a:rPr lang="nb-NO" sz="1400" smtClean="0"/>
              <a:t>som lå utenfor </a:t>
            </a:r>
            <a:r>
              <a:rPr lang="nb-NO" sz="1400" dirty="0" smtClean="0"/>
              <a:t>tildelingskriteriene, selv om disse kunne være svært positive</a:t>
            </a:r>
          </a:p>
          <a:p>
            <a:pPr marL="285750" indent="-285750">
              <a:buFont typeface="Arial" pitchFamily="34" charset="0"/>
              <a:buChar char="•"/>
            </a:pPr>
            <a:endParaRPr lang="nb-NO" sz="1400" dirty="0" smtClean="0"/>
          </a:p>
          <a:p>
            <a:pPr marL="285750" indent="-285750">
              <a:buFont typeface="Arial" pitchFamily="34" charset="0"/>
              <a:buChar char="•"/>
            </a:pPr>
            <a:endParaRPr lang="nb-NO" sz="1400" dirty="0" smtClean="0"/>
          </a:p>
          <a:p>
            <a:endParaRPr lang="nb-NO" sz="1400" dirty="0" smtClean="0"/>
          </a:p>
        </p:txBody>
      </p:sp>
    </p:spTree>
    <p:extLst>
      <p:ext uri="{BB962C8B-B14F-4D97-AF65-F5344CB8AC3E}">
        <p14:creationId xmlns:p14="http://schemas.microsoft.com/office/powerpoint/2010/main" val="10363714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r>
              <a:rPr lang="nn-NO" smtClean="0"/>
              <a:t>Dato</a:t>
            </a:r>
            <a:endParaRPr lang="nb-NO" dirty="0"/>
          </a:p>
        </p:txBody>
      </p:sp>
      <p:sp>
        <p:nvSpPr>
          <p:cNvPr id="5" name="Plassholder for bunntekst 4"/>
          <p:cNvSpPr>
            <a:spLocks noGrp="1"/>
          </p:cNvSpPr>
          <p:nvPr>
            <p:ph type="ftr" sz="quarter" idx="11"/>
          </p:nvPr>
        </p:nvSpPr>
        <p:spPr/>
        <p:txBody>
          <a:bodyPr/>
          <a:lstStyle/>
          <a:p>
            <a:r>
              <a:rPr lang="nb-NO" smtClean="0"/>
              <a:t>Direktoratet for forvaltning og IKT</a:t>
            </a:r>
            <a:endParaRPr lang="nb-NO"/>
          </a:p>
        </p:txBody>
      </p:sp>
      <p:sp>
        <p:nvSpPr>
          <p:cNvPr id="6" name="TekstSylinder 5"/>
          <p:cNvSpPr txBox="1"/>
          <p:nvPr/>
        </p:nvSpPr>
        <p:spPr>
          <a:xfrm>
            <a:off x="864973" y="379303"/>
            <a:ext cx="7496432" cy="6571030"/>
          </a:xfrm>
          <a:prstGeom prst="rect">
            <a:avLst/>
          </a:prstGeom>
          <a:noFill/>
        </p:spPr>
        <p:txBody>
          <a:bodyPr wrap="square" rtlCol="0">
            <a:spAutoFit/>
          </a:bodyPr>
          <a:lstStyle/>
          <a:p>
            <a:pPr>
              <a:lnSpc>
                <a:spcPct val="150000"/>
              </a:lnSpc>
            </a:pPr>
            <a:r>
              <a:rPr lang="nb-NO" sz="2000" dirty="0" smtClean="0"/>
              <a:t>Evaluering – gjennomføring III</a:t>
            </a:r>
          </a:p>
          <a:p>
            <a:pPr marL="285750" indent="-285750">
              <a:lnSpc>
                <a:spcPct val="150000"/>
              </a:lnSpc>
              <a:buFont typeface="Arial" pitchFamily="34" charset="0"/>
              <a:buChar char="•"/>
            </a:pPr>
            <a:r>
              <a:rPr lang="nb-NO" sz="1400" dirty="0"/>
              <a:t>Evalueringsmodellen som ble brukt var Poengsetting av </a:t>
            </a:r>
            <a:r>
              <a:rPr lang="nb-NO" sz="1400" dirty="0" smtClean="0"/>
              <a:t>pris (totalkost) </a:t>
            </a:r>
            <a:r>
              <a:rPr lang="nb-NO" sz="1400" dirty="0"/>
              <a:t>&gt; Forholdsmessig modell:</a:t>
            </a:r>
          </a:p>
          <a:p>
            <a:pPr marL="0" lvl="2">
              <a:lnSpc>
                <a:spcPct val="150000"/>
              </a:lnSpc>
            </a:pPr>
            <a:r>
              <a:rPr lang="nb-NO" sz="1400" dirty="0" smtClean="0"/>
              <a:t>      Poengscore </a:t>
            </a:r>
            <a:r>
              <a:rPr lang="nb-NO" sz="1400" dirty="0"/>
              <a:t>= 6 x</a:t>
            </a:r>
          </a:p>
          <a:p>
            <a:pPr marL="0" lvl="2">
              <a:lnSpc>
                <a:spcPct val="150000"/>
              </a:lnSpc>
            </a:pPr>
            <a:r>
              <a:rPr lang="nb-NO" sz="1400" dirty="0"/>
              <a:t> </a:t>
            </a:r>
            <a:r>
              <a:rPr lang="nb-NO" sz="1400" dirty="0" smtClean="0"/>
              <a:t>     Tallet </a:t>
            </a:r>
            <a:r>
              <a:rPr lang="nb-NO" sz="1400" dirty="0"/>
              <a:t>6 representerer høyeste score (poengskala fra 1 til 6)</a:t>
            </a:r>
          </a:p>
          <a:p>
            <a:pPr marL="285750" indent="-285750">
              <a:lnSpc>
                <a:spcPct val="150000"/>
              </a:lnSpc>
              <a:buFont typeface="Arial" pitchFamily="34" charset="0"/>
              <a:buChar char="•"/>
            </a:pPr>
            <a:endParaRPr lang="nb-NO" sz="1400" dirty="0"/>
          </a:p>
          <a:p>
            <a:pPr marL="285750" indent="-285750">
              <a:lnSpc>
                <a:spcPct val="150000"/>
              </a:lnSpc>
              <a:buFont typeface="Arial" pitchFamily="34" charset="0"/>
              <a:buChar char="•"/>
            </a:pPr>
            <a:r>
              <a:rPr lang="nb-NO" sz="1400" dirty="0"/>
              <a:t>Modellen har en enkel formel, og skiller bra mellom tilbudene desto nærmere de ligger laveste pris. Ingen tilbud vil få 0 poeng eller minuspoeng</a:t>
            </a:r>
            <a:r>
              <a:rPr lang="nb-NO" sz="1400" dirty="0" smtClean="0"/>
              <a:t>.</a:t>
            </a:r>
          </a:p>
          <a:p>
            <a:pPr marL="285750" indent="-285750">
              <a:lnSpc>
                <a:spcPct val="150000"/>
              </a:lnSpc>
              <a:buFont typeface="Arial" pitchFamily="34" charset="0"/>
              <a:buChar char="•"/>
            </a:pPr>
            <a:endParaRPr lang="nb-NO" sz="1400" dirty="0"/>
          </a:p>
          <a:p>
            <a:pPr marL="285750" indent="-285750">
              <a:lnSpc>
                <a:spcPct val="150000"/>
              </a:lnSpc>
              <a:buFont typeface="Arial" pitchFamily="34" charset="0"/>
              <a:buChar char="•"/>
            </a:pPr>
            <a:r>
              <a:rPr lang="nb-NO" sz="1400" dirty="0" smtClean="0"/>
              <a:t>Ulempen med </a:t>
            </a:r>
            <a:r>
              <a:rPr lang="nb-NO" sz="1400" dirty="0"/>
              <a:t>formelen er at den skiller dårligere mellom tilbudene som ligger langt over billigste pris. Hvilket tilbud som får høyest score kan også påvirkes av et irrelevant tilbud med lavest pris men dårlig kvalitet. KOFA har </a:t>
            </a:r>
            <a:r>
              <a:rPr lang="nb-NO" sz="1400" dirty="0" smtClean="0"/>
              <a:t>flere </a:t>
            </a:r>
            <a:r>
              <a:rPr lang="nb-NO" sz="1400" dirty="0"/>
              <a:t>ganger behandlet hvorvidt dette avviket er så stort at poengscoren ikke kan sies å reflektere de relevante forskjellene i </a:t>
            </a:r>
            <a:r>
              <a:rPr lang="nb-NO" sz="1400" dirty="0" smtClean="0"/>
              <a:t>tilbudet (krav om proporsjonalitet mellom de målbare forskjellene i tilbudet, og forskjellene i de tildelte poeng).</a:t>
            </a:r>
            <a:endParaRPr lang="nb-NO" sz="1400" dirty="0"/>
          </a:p>
          <a:p>
            <a:pPr marL="285750" indent="-285750">
              <a:lnSpc>
                <a:spcPct val="150000"/>
              </a:lnSpc>
              <a:buFont typeface="Arial" pitchFamily="34" charset="0"/>
              <a:buChar char="•"/>
            </a:pPr>
            <a:endParaRPr lang="nb-NO" sz="1400" dirty="0" smtClean="0"/>
          </a:p>
          <a:p>
            <a:pPr marL="285750" indent="-285750">
              <a:lnSpc>
                <a:spcPct val="150000"/>
              </a:lnSpc>
              <a:buFont typeface="Arial" pitchFamily="34" charset="0"/>
              <a:buChar char="•"/>
            </a:pPr>
            <a:r>
              <a:rPr lang="nb-NO" sz="1400" dirty="0" smtClean="0"/>
              <a:t>Dette </a:t>
            </a:r>
            <a:r>
              <a:rPr lang="nb-NO" sz="1400" dirty="0"/>
              <a:t>er trolig en av de mest brukte modellene for evaluering av tilbud i Norge, og vil i de fleste tilfeller fungere bra. Men det er viktig å ikke låse seg til modellen før innkomne tilbud har blitt vurdert </a:t>
            </a:r>
            <a:r>
              <a:rPr lang="nb-NO" sz="1400" dirty="0" err="1"/>
              <a:t>ift</a:t>
            </a:r>
            <a:r>
              <a:rPr lang="nb-NO" sz="1400" dirty="0"/>
              <a:t> pris og kvalitet.</a:t>
            </a:r>
          </a:p>
          <a:p>
            <a:endParaRPr lang="nb-NO" sz="1300" dirty="0" smtClean="0"/>
          </a:p>
        </p:txBody>
      </p:sp>
      <p:graphicFrame>
        <p:nvGraphicFramePr>
          <p:cNvPr id="7" name="Objekt 6"/>
          <p:cNvGraphicFramePr>
            <a:graphicFrameLocks noChangeAspect="1"/>
          </p:cNvGraphicFramePr>
          <p:nvPr>
            <p:extLst>
              <p:ext uri="{D42A27DB-BD31-4B8C-83A1-F6EECF244321}">
                <p14:modId xmlns:p14="http://schemas.microsoft.com/office/powerpoint/2010/main" val="635489794"/>
              </p:ext>
            </p:extLst>
          </p:nvPr>
        </p:nvGraphicFramePr>
        <p:xfrm>
          <a:off x="2644775" y="1173163"/>
          <a:ext cx="1193800" cy="393700"/>
        </p:xfrm>
        <a:graphic>
          <a:graphicData uri="http://schemas.openxmlformats.org/presentationml/2006/ole">
            <mc:AlternateContent xmlns:mc="http://schemas.openxmlformats.org/markup-compatibility/2006">
              <mc:Choice xmlns:v="urn:schemas-microsoft-com:vml" Requires="v">
                <p:oleObj spid="_x0000_s1037" name="Formel" r:id="rId3" imgW="1193760" imgH="393480" progId="Equation.3">
                  <p:embed/>
                </p:oleObj>
              </mc:Choice>
              <mc:Fallback>
                <p:oleObj name="Formel" r:id="rId3" imgW="1193760" imgH="393480" progId="Equation.3">
                  <p:embed/>
                  <p:pic>
                    <p:nvPicPr>
                      <p:cNvPr id="0" name=""/>
                      <p:cNvPicPr/>
                      <p:nvPr/>
                    </p:nvPicPr>
                    <p:blipFill>
                      <a:blip r:embed="rId4"/>
                      <a:stretch>
                        <a:fillRect/>
                      </a:stretch>
                    </p:blipFill>
                    <p:spPr>
                      <a:xfrm>
                        <a:off x="2644775" y="1173163"/>
                        <a:ext cx="1193800" cy="393700"/>
                      </a:xfrm>
                      <a:prstGeom prst="rect">
                        <a:avLst/>
                      </a:prstGeom>
                    </p:spPr>
                  </p:pic>
                </p:oleObj>
              </mc:Fallback>
            </mc:AlternateContent>
          </a:graphicData>
        </a:graphic>
      </p:graphicFrame>
    </p:spTree>
    <p:extLst>
      <p:ext uri="{BB962C8B-B14F-4D97-AF65-F5344CB8AC3E}">
        <p14:creationId xmlns:p14="http://schemas.microsoft.com/office/powerpoint/2010/main" val="3667541911"/>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sjon Difi">
  <a:themeElements>
    <a:clrScheme name="Difi_ppt_mal 2">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ifi_ppt_mal 1">
        <a:dk1>
          <a:srgbClr val="000000"/>
        </a:dk1>
        <a:lt1>
          <a:srgbClr val="FFFFFF"/>
        </a:lt1>
        <a:dk2>
          <a:srgbClr val="131313"/>
        </a:dk2>
        <a:lt2>
          <a:srgbClr val="EEECE1"/>
        </a:lt2>
        <a:accent1>
          <a:srgbClr val="42A437"/>
        </a:accent1>
        <a:accent2>
          <a:srgbClr val="003959"/>
        </a:accent2>
        <a:accent3>
          <a:srgbClr val="FFFFFF"/>
        </a:accent3>
        <a:accent4>
          <a:srgbClr val="000000"/>
        </a:accent4>
        <a:accent5>
          <a:srgbClr val="B0CFAE"/>
        </a:accent5>
        <a:accent6>
          <a:srgbClr val="003350"/>
        </a:accent6>
        <a:hlink>
          <a:srgbClr val="A53059"/>
        </a:hlink>
        <a:folHlink>
          <a:srgbClr val="DE6225"/>
        </a:folHlink>
      </a:clrScheme>
      <a:clrMap bg1="lt1" tx1="dk1" bg2="lt2" tx2="dk2" accent1="accent1" accent2="accent2" accent3="accent3" accent4="accent4" accent5="accent5" accent6="accent6" hlink="hlink" folHlink="folHlink"/>
    </a:extraClrScheme>
    <a:extraClrScheme>
      <a:clrScheme name="Difi_ppt_mal 2">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fi_ppt_mal">
  <a:themeElements>
    <a:clrScheme name="">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fontScheme name="1_Difi_ppt_m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Difi_ppt_mal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Presentasjon Difi</Template>
  <TotalTime>0</TotalTime>
  <Words>1222</Words>
  <Application>Microsoft Office PowerPoint</Application>
  <PresentationFormat>Skjermfremvisning (4:3)</PresentationFormat>
  <Paragraphs>179</Paragraphs>
  <Slides>12</Slides>
  <Notes>3</Notes>
  <HiddenSlides>0</HiddenSlides>
  <MMClips>0</MMClips>
  <ScaleCrop>false</ScaleCrop>
  <HeadingPairs>
    <vt:vector size="6" baseType="variant">
      <vt:variant>
        <vt:lpstr>Tema</vt:lpstr>
      </vt:variant>
      <vt:variant>
        <vt:i4>2</vt:i4>
      </vt:variant>
      <vt:variant>
        <vt:lpstr>Innebygde OLE-servere</vt:lpstr>
      </vt:variant>
      <vt:variant>
        <vt:i4>1</vt:i4>
      </vt:variant>
      <vt:variant>
        <vt:lpstr>Lysbildetitler</vt:lpstr>
      </vt:variant>
      <vt:variant>
        <vt:i4>12</vt:i4>
      </vt:variant>
    </vt:vector>
  </HeadingPairs>
  <TitlesOfParts>
    <vt:vector size="15" baseType="lpstr">
      <vt:lpstr>Presentasjon Difi</vt:lpstr>
      <vt:lpstr>1_Difi_ppt_mal</vt:lpstr>
      <vt:lpstr>Formel</vt:lpstr>
      <vt:lpstr>   Evaluering   Læringseksempel 1: Kjøp av saks- og arkivsystem, poengsetting av pris, relativ til laveste pris  </vt:lpstr>
      <vt:lpstr>PowerPoint-presentasjon</vt:lpstr>
      <vt:lpstr>PowerPoint-presentasjon</vt:lpstr>
      <vt:lpstr>PowerPoint-presentasjon</vt:lpstr>
      <vt:lpstr>PowerPoint-presentasjon</vt:lpstr>
      <vt:lpstr>Aggregeringsmatrise:  Samler opp poengene per tildelingskriterium Evalueringsmatrise:  Evaluerer sum av score per tildelingskriterium</vt:lpstr>
      <vt:lpstr>PowerPoint-presentasjon</vt:lpstr>
      <vt:lpstr>PowerPoint-presentasjon</vt:lpstr>
      <vt:lpstr>PowerPoint-presentasjon</vt:lpstr>
      <vt:lpstr>PowerPoint-presentasjon</vt:lpstr>
      <vt:lpstr>PowerPoint-presentasjon</vt:lpstr>
      <vt:lpstr>PowerPoint-presentasjon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2014-10-24T12:58:13Z</dcterms:created>
  <dcterms:modified xsi:type="dcterms:W3CDTF">2014-11-10T10:29:26Z</dcterms:modified>
</cp:coreProperties>
</file>