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 id="2147483651" r:id="rId2"/>
  </p:sldMasterIdLst>
  <p:notesMasterIdLst>
    <p:notesMasterId r:id="rId24"/>
  </p:notesMasterIdLst>
  <p:handoutMasterIdLst>
    <p:handoutMasterId r:id="rId25"/>
  </p:handoutMasterIdLst>
  <p:sldIdLst>
    <p:sldId id="263"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65" r:id="rId23"/>
  </p:sldIdLst>
  <p:sldSz cx="9144000" cy="6858000" type="screen4x3"/>
  <p:notesSz cx="6858000" cy="9144000"/>
  <p:defaultTextStyle>
    <a:defPPr>
      <a:defRPr lang="nb-NO"/>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8989"/>
    <a:srgbClr val="01C0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90955" autoAdjust="0"/>
  </p:normalViewPr>
  <p:slideViewPr>
    <p:cSldViewPr snapToGrid="0">
      <p:cViewPr varScale="1">
        <p:scale>
          <a:sx n="59" d="100"/>
          <a:sy n="59" d="100"/>
        </p:scale>
        <p:origin x="810" y="33"/>
      </p:cViewPr>
      <p:guideLst>
        <p:guide orient="horz" pos="2160"/>
        <p:guide pos="2880"/>
      </p:guideLst>
    </p:cSldViewPr>
  </p:slideViewPr>
  <p:outlineViewPr>
    <p:cViewPr>
      <p:scale>
        <a:sx n="33" d="100"/>
        <a:sy n="33" d="100"/>
      </p:scale>
      <p:origin x="42" y="2574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CD94593C-6694-4C4B-B1B6-F770E8042A5E}" type="datetime1">
              <a:rPr lang="nb-NO"/>
              <a:pPr/>
              <a:t>07.11.2014</a:t>
            </a:fld>
            <a:endParaRPr lang="nb-NO"/>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54725FF5-C1AC-440A-8276-6E39B05C02B6}" type="slidenum">
              <a:rPr lang="nb-NO"/>
              <a:pPr/>
              <a:t>‹#›</a:t>
            </a:fld>
            <a:endParaRPr lang="nb-NO"/>
          </a:p>
        </p:txBody>
      </p:sp>
    </p:spTree>
    <p:extLst>
      <p:ext uri="{BB962C8B-B14F-4D97-AF65-F5344CB8AC3E}">
        <p14:creationId xmlns:p14="http://schemas.microsoft.com/office/powerpoint/2010/main" val="31553730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FDBB6389-89B6-40F8-AD6C-D6B18A062565}" type="datetime1">
              <a:rPr lang="nb-NO"/>
              <a:pPr/>
              <a:t>07.11.2014</a:t>
            </a:fld>
            <a:endParaRPr lang="nb-N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nb-NO"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BB2D9F30-BE86-4E31-A4D2-52D65D10ADE3}" type="slidenum">
              <a:rPr lang="nb-NO"/>
              <a:pPr/>
              <a:t>‹#›</a:t>
            </a:fld>
            <a:endParaRPr lang="nb-NO"/>
          </a:p>
        </p:txBody>
      </p:sp>
    </p:spTree>
    <p:extLst>
      <p:ext uri="{BB962C8B-B14F-4D97-AF65-F5344CB8AC3E}">
        <p14:creationId xmlns:p14="http://schemas.microsoft.com/office/powerpoint/2010/main" val="289634418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Rot="1" noChangeAspect="1" noTextEdit="1"/>
          </p:cNvSpPr>
          <p:nvPr>
            <p:ph type="sldImg"/>
          </p:nvPr>
        </p:nvSpPr>
        <p:spPr bwMode="auto">
          <a:noFill/>
          <a:ln>
            <a:solidFill>
              <a:srgbClr val="000000"/>
            </a:solidFill>
            <a:miter lim="800000"/>
            <a:headEnd/>
            <a:tailEnd/>
          </a:ln>
        </p:spPr>
      </p:sp>
      <p:sp>
        <p:nvSpPr>
          <p:cNvPr id="19459" name="Rectangle 1027"/>
          <p:cNvSpPr>
            <a:spLocks noGrp="1"/>
          </p:cNvSpPr>
          <p:nvPr>
            <p:ph type="body" idx="1"/>
          </p:nvPr>
        </p:nvSpPr>
        <p:spPr bwMode="auto">
          <a:noFill/>
        </p:spPr>
        <p:txBody>
          <a:bodyPr/>
          <a:lstStyle/>
          <a:p>
            <a:pPr eaLnBrk="1" hangingPunct="1"/>
            <a:endParaRPr lang="en-US" smtClean="0"/>
          </a:p>
        </p:txBody>
      </p:sp>
    </p:spTree>
    <p:extLst>
      <p:ext uri="{BB962C8B-B14F-4D97-AF65-F5344CB8AC3E}">
        <p14:creationId xmlns:p14="http://schemas.microsoft.com/office/powerpoint/2010/main" val="333511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A0440D-DF0E-4FE0-9856-64CC28B23A03}" type="slidenum">
              <a:rPr lang="en-US" smtClean="0"/>
              <a:pPr/>
              <a:t>15</a:t>
            </a:fld>
            <a:endParaRPr lang="en-US"/>
          </a:p>
        </p:txBody>
      </p:sp>
    </p:spTree>
    <p:extLst>
      <p:ext uri="{BB962C8B-B14F-4D97-AF65-F5344CB8AC3E}">
        <p14:creationId xmlns:p14="http://schemas.microsoft.com/office/powerpoint/2010/main" val="1631010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4A0440D-DF0E-4FE0-9856-64CC28B23A03}" type="slidenum">
              <a:rPr lang="en-US" smtClean="0"/>
              <a:pPr/>
              <a:t>17</a:t>
            </a:fld>
            <a:endParaRPr lang="en-US"/>
          </a:p>
        </p:txBody>
      </p:sp>
    </p:spTree>
    <p:extLst>
      <p:ext uri="{BB962C8B-B14F-4D97-AF65-F5344CB8AC3E}">
        <p14:creationId xmlns:p14="http://schemas.microsoft.com/office/powerpoint/2010/main" val="1953882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TextEdit="1"/>
          </p:cNvSpPr>
          <p:nvPr>
            <p:ph type="sldImg"/>
          </p:nvPr>
        </p:nvSpPr>
        <p:spPr bwMode="auto">
          <a:noFill/>
          <a:ln>
            <a:solidFill>
              <a:srgbClr val="000000"/>
            </a:solidFill>
            <a:miter lim="800000"/>
            <a:headEnd/>
            <a:tailEnd/>
          </a:ln>
        </p:spPr>
      </p:sp>
      <p:sp>
        <p:nvSpPr>
          <p:cNvPr id="23555" name="Rectangle 3"/>
          <p:cNvSpPr>
            <a:spLocks noGrp="1"/>
          </p:cNvSpPr>
          <p:nvPr>
            <p:ph type="body" idx="1"/>
          </p:nvPr>
        </p:nvSpPr>
        <p:spPr bwMode="auto">
          <a:noFill/>
        </p:spPr>
        <p:txBody>
          <a:bodyPr/>
          <a:lstStyle/>
          <a:p>
            <a:pPr eaLnBrk="1" hangingPunct="1"/>
            <a:endParaRPr lang="en-US" smtClean="0"/>
          </a:p>
        </p:txBody>
      </p:sp>
    </p:spTree>
    <p:extLst>
      <p:ext uri="{BB962C8B-B14F-4D97-AF65-F5344CB8AC3E}">
        <p14:creationId xmlns:p14="http://schemas.microsoft.com/office/powerpoint/2010/main" val="18460656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bg>
      <p:bgPr>
        <a:solidFill>
          <a:schemeClr val="bg1"/>
        </a:solidFill>
        <a:effectLst/>
      </p:bgPr>
    </p:bg>
    <p:spTree>
      <p:nvGrpSpPr>
        <p:cNvPr id="1" name=""/>
        <p:cNvGrpSpPr/>
        <p:nvPr/>
      </p:nvGrpSpPr>
      <p:grpSpPr>
        <a:xfrm>
          <a:off x="0" y="0"/>
          <a:ext cx="0" cy="0"/>
          <a:chOff x="0" y="0"/>
          <a:chExt cx="0" cy="0"/>
        </a:xfrm>
      </p:grpSpPr>
      <p:pic>
        <p:nvPicPr>
          <p:cNvPr id="4" name="Picture 1035" descr="PPT-logo-RGB"/>
          <p:cNvPicPr>
            <a:picLocks noChangeAspect="1" noChangeArrowheads="1"/>
          </p:cNvPicPr>
          <p:nvPr/>
        </p:nvPicPr>
        <p:blipFill>
          <a:blip r:embed="rId2"/>
          <a:srcRect/>
          <a:stretch>
            <a:fillRect/>
          </a:stretch>
        </p:blipFill>
        <p:spPr bwMode="auto">
          <a:xfrm>
            <a:off x="280988" y="387350"/>
            <a:ext cx="2397125" cy="657225"/>
          </a:xfrm>
          <a:prstGeom prst="rect">
            <a:avLst/>
          </a:prstGeom>
          <a:noFill/>
          <a:ln w="9525">
            <a:noFill/>
            <a:miter lim="800000"/>
            <a:headEnd/>
            <a:tailEnd/>
          </a:ln>
        </p:spPr>
      </p:pic>
      <p:pic>
        <p:nvPicPr>
          <p:cNvPr id="5" name="Picture 1036" descr="PPT-sirkler-RGB"/>
          <p:cNvPicPr>
            <a:picLocks noChangeAspect="1" noChangeArrowheads="1"/>
          </p:cNvPicPr>
          <p:nvPr/>
        </p:nvPicPr>
        <p:blipFill>
          <a:blip r:embed="rId3"/>
          <a:srcRect/>
          <a:stretch>
            <a:fillRect/>
          </a:stretch>
        </p:blipFill>
        <p:spPr bwMode="auto">
          <a:xfrm>
            <a:off x="8909050" y="3714750"/>
            <a:ext cx="234950" cy="2200275"/>
          </a:xfrm>
          <a:prstGeom prst="rect">
            <a:avLst/>
          </a:prstGeom>
          <a:noFill/>
          <a:ln w="9525">
            <a:noFill/>
            <a:miter lim="800000"/>
            <a:headEnd/>
            <a:tailEnd/>
          </a:ln>
        </p:spPr>
      </p:pic>
      <p:sp>
        <p:nvSpPr>
          <p:cNvPr id="50178" name="Title Placeholder 1"/>
          <p:cNvSpPr>
            <a:spLocks noGrp="1"/>
          </p:cNvSpPr>
          <p:nvPr>
            <p:ph type="ctrTitle"/>
          </p:nvPr>
        </p:nvSpPr>
        <p:spPr>
          <a:xfrm>
            <a:off x="685800" y="2130425"/>
            <a:ext cx="7772400" cy="1470025"/>
          </a:xfrm>
        </p:spPr>
        <p:txBody>
          <a:bodyPr/>
          <a:lstStyle>
            <a:lvl1pPr algn="ctr">
              <a:defRPr>
                <a:latin typeface="Arial" pitchFamily="37" charset="0"/>
                <a:cs typeface="Arial" pitchFamily="37" charset="0"/>
              </a:defRPr>
            </a:lvl1pPr>
          </a:lstStyle>
          <a:p>
            <a:r>
              <a:rPr lang="nb-NO" smtClean="0"/>
              <a:t>Klikk for å redigere tittelstil</a:t>
            </a:r>
            <a:endParaRPr lang="en-US"/>
          </a:p>
        </p:txBody>
      </p:sp>
      <p:sp>
        <p:nvSpPr>
          <p:cNvPr id="50179" name="Text Placeholder 2"/>
          <p:cNvSpPr>
            <a:spLocks noGrp="1"/>
          </p:cNvSpPr>
          <p:nvPr>
            <p:ph type="subTitle" idx="1"/>
          </p:nvPr>
        </p:nvSpPr>
        <p:spPr>
          <a:xfrm>
            <a:off x="1371600" y="3886200"/>
            <a:ext cx="6400800" cy="1752600"/>
          </a:xfrm>
        </p:spPr>
        <p:txBody>
          <a:bodyPr/>
          <a:lstStyle>
            <a:lvl1pPr marL="0" indent="0" algn="ctr">
              <a:buFont typeface="Arial" pitchFamily="37" charset="0"/>
              <a:buNone/>
              <a:defRPr>
                <a:solidFill>
                  <a:srgbClr val="898989"/>
                </a:solidFill>
                <a:latin typeface="Arial" pitchFamily="37" charset="0"/>
                <a:cs typeface="Arial" pitchFamily="37" charset="0"/>
              </a:defRPr>
            </a:lvl1pPr>
          </a:lstStyle>
          <a:p>
            <a:r>
              <a:rPr lang="nb-NO" smtClean="0"/>
              <a:t>Klikk for å redigere undertittelstil i malen</a:t>
            </a:r>
            <a:endParaRPr lang="en-US"/>
          </a:p>
        </p:txBody>
      </p:sp>
      <p:sp>
        <p:nvSpPr>
          <p:cNvPr id="6" name="Date Placeholder 3"/>
          <p:cNvSpPr>
            <a:spLocks noGrp="1"/>
          </p:cNvSpPr>
          <p:nvPr>
            <p:ph type="dt" sz="half" idx="10"/>
          </p:nvPr>
        </p:nvSpPr>
        <p:spPr>
          <a:xfrm>
            <a:off x="457200" y="6245225"/>
            <a:ext cx="2133600" cy="476250"/>
          </a:xfrm>
        </p:spPr>
        <p:txBody>
          <a:bodyPr/>
          <a:lstStyle>
            <a:lvl1pPr>
              <a:defRPr/>
            </a:lvl1pPr>
          </a:lstStyle>
          <a:p>
            <a:r>
              <a:rPr lang="nn-NO" dirty="0" smtClean="0"/>
              <a:t>Dato</a:t>
            </a:r>
            <a:endParaRPr lang="nb-NO" dirty="0"/>
          </a:p>
        </p:txBody>
      </p:sp>
      <p:sp>
        <p:nvSpPr>
          <p:cNvPr id="7" name="Footer Placeholder 4"/>
          <p:cNvSpPr>
            <a:spLocks noGrp="1"/>
          </p:cNvSpPr>
          <p:nvPr>
            <p:ph type="ftr" sz="quarter" idx="11"/>
          </p:nvPr>
        </p:nvSpPr>
        <p:spPr>
          <a:xfrm>
            <a:off x="3124200" y="6245225"/>
            <a:ext cx="2895600" cy="476250"/>
          </a:xfrm>
        </p:spPr>
        <p:txBody>
          <a:bodyPr/>
          <a:lstStyle>
            <a:lvl1pPr>
              <a:defRPr/>
            </a:lvl1pPr>
          </a:lstStyle>
          <a:p>
            <a:r>
              <a:rPr lang="nb-NO"/>
              <a:t>Direktoratet for forvaltning og IKT</a:t>
            </a:r>
          </a:p>
        </p:txBody>
      </p:sp>
    </p:spTree>
  </p:cSld>
  <p:clrMapOvr>
    <a:masterClrMapping/>
  </p:clrMapOvr>
  <p:hf sldNum="0" hdr="0"/>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b-NO" smtClean="0"/>
              <a:t>Click to edit Master title style</a:t>
            </a:r>
            <a:endParaRPr lang="nb-N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7" name="Date Placeholder 6"/>
          <p:cNvSpPr>
            <a:spLocks noGrp="1"/>
          </p:cNvSpPr>
          <p:nvPr>
            <p:ph type="dt" sz="half" idx="10"/>
          </p:nvPr>
        </p:nvSpPr>
        <p:spPr/>
        <p:txBody>
          <a:bodyPr/>
          <a:lstStyle>
            <a:lvl1pPr>
              <a:defRPr/>
            </a:lvl1pPr>
          </a:lstStyle>
          <a:p>
            <a:endParaRPr lang="nb-NO" dirty="0"/>
          </a:p>
        </p:txBody>
      </p:sp>
      <p:sp>
        <p:nvSpPr>
          <p:cNvPr id="8" name="Footer Placeholder 7"/>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Click to edit Master title style</a:t>
            </a:r>
            <a:endParaRPr lang="nb-NO"/>
          </a:p>
        </p:txBody>
      </p:sp>
      <p:sp>
        <p:nvSpPr>
          <p:cNvPr id="3" name="Date Placeholder 2"/>
          <p:cNvSpPr>
            <a:spLocks noGrp="1"/>
          </p:cNvSpPr>
          <p:nvPr>
            <p:ph type="dt" sz="half" idx="10"/>
          </p:nvPr>
        </p:nvSpPr>
        <p:spPr/>
        <p:txBody>
          <a:bodyPr/>
          <a:lstStyle>
            <a:lvl1pPr>
              <a:defRPr/>
            </a:lvl1pPr>
          </a:lstStyle>
          <a:p>
            <a:endParaRPr lang="nb-NO" dirty="0"/>
          </a:p>
        </p:txBody>
      </p:sp>
      <p:sp>
        <p:nvSpPr>
          <p:cNvPr id="4" name="Footer Placeholder 3"/>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nb-NO" dirty="0"/>
          </a:p>
        </p:txBody>
      </p:sp>
      <p:sp>
        <p:nvSpPr>
          <p:cNvPr id="3" name="Footer Placeholder 2"/>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b-NO" smtClean="0"/>
              <a:t>Click to edit Master title style</a:t>
            </a:r>
            <a:endParaRPr lang="nb-N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Click to edit Master text styles</a:t>
            </a:r>
          </a:p>
        </p:txBody>
      </p:sp>
      <p:sp>
        <p:nvSpPr>
          <p:cNvPr id="5" name="Date Placeholder 4"/>
          <p:cNvSpPr>
            <a:spLocks noGrp="1"/>
          </p:cNvSpPr>
          <p:nvPr>
            <p:ph type="dt" sz="half" idx="10"/>
          </p:nvPr>
        </p:nvSpPr>
        <p:spPr/>
        <p:txBody>
          <a:bodyPr/>
          <a:lstStyle>
            <a:lvl1pPr>
              <a:defRPr/>
            </a:lvl1pPr>
          </a:lstStyle>
          <a:p>
            <a:endParaRPr lang="nb-NO" dirty="0"/>
          </a:p>
        </p:txBody>
      </p:sp>
      <p:sp>
        <p:nvSpPr>
          <p:cNvPr id="6" name="Footer Placeholder 5"/>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b-NO" smtClean="0"/>
              <a:t>Click to edit Master title style</a:t>
            </a:r>
            <a:endParaRPr lang="nb-N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b-NO"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Click to edit Master text styles</a:t>
            </a:r>
          </a:p>
        </p:txBody>
      </p:sp>
      <p:sp>
        <p:nvSpPr>
          <p:cNvPr id="5" name="Date Placeholder 4"/>
          <p:cNvSpPr>
            <a:spLocks noGrp="1"/>
          </p:cNvSpPr>
          <p:nvPr>
            <p:ph type="dt" sz="half" idx="10"/>
          </p:nvPr>
        </p:nvSpPr>
        <p:spPr/>
        <p:txBody>
          <a:bodyPr/>
          <a:lstStyle>
            <a:lvl1pPr>
              <a:defRPr/>
            </a:lvl1pPr>
          </a:lstStyle>
          <a:p>
            <a:endParaRPr lang="nb-NO" dirty="0"/>
          </a:p>
        </p:txBody>
      </p:sp>
      <p:sp>
        <p:nvSpPr>
          <p:cNvPr id="6" name="Footer Placeholder 5"/>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Click to edit Master title style</a:t>
            </a:r>
            <a:endParaRPr lang="nb-NO"/>
          </a:p>
        </p:txBody>
      </p:sp>
      <p:sp>
        <p:nvSpPr>
          <p:cNvPr id="3" name="Vertical Text Placeholder 2"/>
          <p:cNvSpPr>
            <a:spLocks noGrp="1"/>
          </p:cNvSpPr>
          <p:nvPr>
            <p:ph type="body" orient="vert" idx="1"/>
          </p:nvPr>
        </p:nvSpPr>
        <p:spPr/>
        <p:txBody>
          <a:bodyPr vert="eaVert"/>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4" name="Date Placeholder 3"/>
          <p:cNvSpPr>
            <a:spLocks noGrp="1"/>
          </p:cNvSpPr>
          <p:nvPr>
            <p:ph type="dt" sz="half" idx="10"/>
          </p:nvPr>
        </p:nvSpPr>
        <p:spPr/>
        <p:txBody>
          <a:bodyPr/>
          <a:lstStyle>
            <a:lvl1pPr>
              <a:defRPr/>
            </a:lvl1pPr>
          </a:lstStyle>
          <a:p>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b-NO" smtClean="0"/>
              <a:t>Click to edit Master title style</a:t>
            </a:r>
            <a:endParaRPr lang="nb-N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4" name="Date Placeholder 3"/>
          <p:cNvSpPr>
            <a:spLocks noGrp="1"/>
          </p:cNvSpPr>
          <p:nvPr>
            <p:ph type="dt" sz="half" idx="10"/>
          </p:nvPr>
        </p:nvSpPr>
        <p:spPr/>
        <p:txBody>
          <a:bodyPr/>
          <a:lstStyle>
            <a:lvl1pPr>
              <a:defRPr/>
            </a:lvl1pPr>
          </a:lstStyle>
          <a:p>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nb-NO" smtClean="0"/>
              <a:t>Klikk for å redigere tittelstil</a:t>
            </a:r>
            <a:endParaRPr lang="nb-NO"/>
          </a:p>
        </p:txBody>
      </p:sp>
      <p:sp>
        <p:nvSpPr>
          <p:cNvPr id="3" name="Content Placeholder 2"/>
          <p:cNvSpPr>
            <a:spLocks noGrp="1"/>
          </p:cNvSpPr>
          <p:nvPr>
            <p:ph idx="1"/>
          </p:nvPr>
        </p:nvSpPr>
        <p:spPr>
          <a:xfrm>
            <a:off x="457200" y="1600200"/>
            <a:ext cx="8229600" cy="452596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Date Placeholder 3"/>
          <p:cNvSpPr>
            <a:spLocks noGrp="1"/>
          </p:cNvSpPr>
          <p:nvPr>
            <p:ph type="dt" sz="half" idx="10"/>
          </p:nvPr>
        </p:nvSpPr>
        <p:spPr/>
        <p:txBody>
          <a:bodyPr/>
          <a:lstStyle>
            <a:lvl1pPr>
              <a:defRPr/>
            </a:lvl1pPr>
          </a:lstStyle>
          <a:p>
            <a:r>
              <a:rPr lang="nn-NO" dirty="0" smtClean="0"/>
              <a:t>Dato</a:t>
            </a:r>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Tree>
    <p:extLst>
      <p:ext uri="{BB962C8B-B14F-4D97-AF65-F5344CB8AC3E}">
        <p14:creationId xmlns:p14="http://schemas.microsoft.com/office/powerpoint/2010/main" val="3586196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52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74657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Difi_logo_farge_liten.jpg"/>
          <p:cNvPicPr>
            <a:picLocks noChangeAspect="1"/>
          </p:cNvPicPr>
          <p:nvPr/>
        </p:nvPicPr>
        <p:blipFill>
          <a:blip r:embed="rId2"/>
          <a:srcRect/>
          <a:stretch>
            <a:fillRect/>
          </a:stretch>
        </p:blipFill>
        <p:spPr bwMode="auto">
          <a:xfrm>
            <a:off x="2209800" y="2425700"/>
            <a:ext cx="5046663" cy="1704975"/>
          </a:xfrm>
          <a:prstGeom prst="rect">
            <a:avLst/>
          </a:prstGeom>
          <a:noFill/>
          <a:ln w="9525">
            <a:noFill/>
            <a:miter lim="800000"/>
            <a:headEnd/>
            <a:tailEnd/>
          </a:ln>
        </p:spPr>
      </p:pic>
      <p:pic>
        <p:nvPicPr>
          <p:cNvPr id="5" name="Picture 13" descr="PPT-sirkler-RGB"/>
          <p:cNvPicPr>
            <a:picLocks noChangeAspect="1" noChangeArrowheads="1"/>
          </p:cNvPicPr>
          <p:nvPr/>
        </p:nvPicPr>
        <p:blipFill>
          <a:blip r:embed="rId3"/>
          <a:srcRect/>
          <a:stretch>
            <a:fillRect/>
          </a:stretch>
        </p:blipFill>
        <p:spPr bwMode="auto">
          <a:xfrm>
            <a:off x="8909050" y="3714750"/>
            <a:ext cx="234950" cy="2200275"/>
          </a:xfrm>
          <a:prstGeom prst="rect">
            <a:avLst/>
          </a:prstGeom>
          <a:noFill/>
          <a:ln w="9525">
            <a:noFill/>
            <a:miter lim="800000"/>
            <a:headEnd/>
            <a:tailEnd/>
          </a:ln>
        </p:spPr>
      </p:pic>
      <p:sp>
        <p:nvSpPr>
          <p:cNvPr id="56331" name="Rectangle 11"/>
          <p:cNvSpPr>
            <a:spLocks noGrp="1" noChangeArrowheads="1"/>
          </p:cNvSpPr>
          <p:nvPr>
            <p:ph type="ctrTitle" sz="quarter"/>
          </p:nvPr>
        </p:nvSpPr>
        <p:spPr>
          <a:xfrm>
            <a:off x="685800" y="836613"/>
            <a:ext cx="7772400" cy="1470025"/>
          </a:xfrm>
        </p:spPr>
        <p:txBody>
          <a:bodyPr/>
          <a:lstStyle>
            <a:lvl1pPr>
              <a:defRPr/>
            </a:lvl1pPr>
          </a:lstStyle>
          <a:p>
            <a:r>
              <a:rPr lang="en-US"/>
              <a:t>Click to edit Master title style</a:t>
            </a:r>
          </a:p>
        </p:txBody>
      </p:sp>
      <p:sp>
        <p:nvSpPr>
          <p:cNvPr id="56332" name="Rectangle 12"/>
          <p:cNvSpPr>
            <a:spLocks noGrp="1" noChangeArrowheads="1"/>
          </p:cNvSpPr>
          <p:nvPr>
            <p:ph type="subTitle" sz="quarter" idx="1"/>
          </p:nvPr>
        </p:nvSpPr>
        <p:spPr>
          <a:xfrm>
            <a:off x="1371600" y="4714875"/>
            <a:ext cx="6400800" cy="1752600"/>
          </a:xfrm>
        </p:spPr>
        <p:txBody>
          <a:bodyPr/>
          <a:lstStyle>
            <a:lvl1pPr marL="0" indent="0" algn="ctr">
              <a:buFont typeface="Arial" pitchFamily="37" charset="0"/>
              <a:buNone/>
              <a:defRPr>
                <a:solidFill>
                  <a:srgbClr val="898989"/>
                </a:solidFill>
              </a:defRPr>
            </a:lvl1pPr>
          </a:lstStyle>
          <a:p>
            <a:r>
              <a:rPr lang="en-US"/>
              <a:t>Click to edit Master subtitle style</a:t>
            </a:r>
          </a:p>
        </p:txBody>
      </p:sp>
    </p:spTree>
  </p:cSld>
  <p:clrMapOvr>
    <a:masterClrMapping/>
  </p:clrMapOvr>
  <p:hf sldNum="0" hdr="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Click to edit Master title style</a:t>
            </a:r>
            <a:endParaRPr lang="nb-NO"/>
          </a:p>
        </p:txBody>
      </p:sp>
      <p:sp>
        <p:nvSpPr>
          <p:cNvPr id="3" name="Content Placeholder 2"/>
          <p:cNvSpPr>
            <a:spLocks noGrp="1"/>
          </p:cNvSpPr>
          <p:nvPr>
            <p:ph idx="1"/>
          </p:nvPr>
        </p:nvSpPr>
        <p:spPr/>
        <p:txBody>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4" name="Date Placeholder 3"/>
          <p:cNvSpPr>
            <a:spLocks noGrp="1"/>
          </p:cNvSpPr>
          <p:nvPr>
            <p:ph type="dt" sz="half" idx="10"/>
          </p:nvPr>
        </p:nvSpPr>
        <p:spPr/>
        <p:txBody>
          <a:bodyPr/>
          <a:lstStyle>
            <a:lvl1pPr>
              <a:defRPr/>
            </a:lvl1pPr>
          </a:lstStyle>
          <a:p>
            <a:r>
              <a:rPr lang="nn-NO" dirty="0" smtClean="0"/>
              <a:t>Dato</a:t>
            </a:r>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b-NO" smtClean="0"/>
              <a:t>Click to edit Master title style</a:t>
            </a:r>
            <a:endParaRPr lang="nb-N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Click to edit Master text styles</a:t>
            </a:r>
          </a:p>
        </p:txBody>
      </p:sp>
      <p:sp>
        <p:nvSpPr>
          <p:cNvPr id="4" name="Date Placeholder 3"/>
          <p:cNvSpPr>
            <a:spLocks noGrp="1"/>
          </p:cNvSpPr>
          <p:nvPr>
            <p:ph type="dt" sz="half" idx="10"/>
          </p:nvPr>
        </p:nvSpPr>
        <p:spPr/>
        <p:txBody>
          <a:bodyPr/>
          <a:lstStyle>
            <a:lvl1pPr>
              <a:defRPr/>
            </a:lvl1pPr>
          </a:lstStyle>
          <a:p>
            <a:r>
              <a:rPr lang="nn-NO" dirty="0" smtClean="0"/>
              <a:t>Dato</a:t>
            </a:r>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Click to edit Master title style</a:t>
            </a:r>
            <a:endParaRPr lang="nb-N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nb-NO"/>
          </a:p>
        </p:txBody>
      </p:sp>
      <p:sp>
        <p:nvSpPr>
          <p:cNvPr id="5" name="Date Placeholder 4"/>
          <p:cNvSpPr>
            <a:spLocks noGrp="1"/>
          </p:cNvSpPr>
          <p:nvPr>
            <p:ph type="dt" sz="half" idx="10"/>
          </p:nvPr>
        </p:nvSpPr>
        <p:spPr/>
        <p:txBody>
          <a:bodyPr/>
          <a:lstStyle>
            <a:lvl1pPr>
              <a:defRPr/>
            </a:lvl1pPr>
          </a:lstStyle>
          <a:p>
            <a:endParaRPr lang="nb-NO" dirty="0"/>
          </a:p>
        </p:txBody>
      </p:sp>
      <p:sp>
        <p:nvSpPr>
          <p:cNvPr id="6" name="Footer Placeholder 5"/>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1.pn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smtClean="0"/>
              <a:t>Klikk for å redigere tittelstil</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dirty="0" smtClean="0"/>
              <a:t>Klikk for å redigere tekststiler i malen</a:t>
            </a:r>
          </a:p>
          <a:p>
            <a:pPr lvl="1"/>
            <a:r>
              <a:rPr lang="nb-NO" dirty="0" smtClean="0"/>
              <a:t>Andre nivå</a:t>
            </a:r>
          </a:p>
          <a:p>
            <a:pPr lvl="2"/>
            <a:r>
              <a:rPr lang="nb-NO" dirty="0" smtClean="0"/>
              <a:t>Tredje nivå</a:t>
            </a:r>
          </a:p>
          <a:p>
            <a:pPr lvl="3"/>
            <a:r>
              <a:rPr lang="nb-NO" dirty="0" smtClean="0"/>
              <a:t>Fjerde nivå</a:t>
            </a:r>
          </a:p>
          <a:p>
            <a:pPr lvl="4"/>
            <a:r>
              <a:rPr lang="nb-NO" dirty="0" smtClean="0"/>
              <a:t>Femte nivå</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lvl1pPr>
          </a:lstStyle>
          <a:p>
            <a:r>
              <a:rPr lang="nn-NO" dirty="0" smtClean="0"/>
              <a:t>Dato</a:t>
            </a:r>
            <a:endParaRPr lang="nb-NO"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lvl1pPr>
          </a:lstStyle>
          <a:p>
            <a:r>
              <a:rPr lang="nb-NO"/>
              <a:t>Direktoratet for forvaltning og IKT</a:t>
            </a:r>
          </a:p>
        </p:txBody>
      </p:sp>
      <p:cxnSp>
        <p:nvCxnSpPr>
          <p:cNvPr id="10" name="Straight Connector 9"/>
          <p:cNvCxnSpPr/>
          <p:nvPr/>
        </p:nvCxnSpPr>
        <p:spPr>
          <a:xfrm>
            <a:off x="457200" y="6126163"/>
            <a:ext cx="8229600" cy="1587"/>
          </a:xfrm>
          <a:prstGeom prst="line">
            <a:avLst/>
          </a:prstGeom>
        </p:spPr>
        <p:style>
          <a:lnRef idx="1">
            <a:schemeClr val="accent3"/>
          </a:lnRef>
          <a:fillRef idx="0">
            <a:schemeClr val="accent3"/>
          </a:fillRef>
          <a:effectRef idx="0">
            <a:schemeClr val="accent3"/>
          </a:effectRef>
          <a:fontRef idx="minor">
            <a:schemeClr val="tx1"/>
          </a:fontRef>
        </p:style>
      </p:cxnSp>
      <p:pic>
        <p:nvPicPr>
          <p:cNvPr id="1031" name="Picture 8" descr="PPT-logo-RGB"/>
          <p:cNvPicPr>
            <a:picLocks noChangeAspect="1" noChangeArrowheads="1"/>
          </p:cNvPicPr>
          <p:nvPr/>
        </p:nvPicPr>
        <p:blipFill>
          <a:blip r:embed="rId7"/>
          <a:srcRect r="47110"/>
          <a:stretch>
            <a:fillRect/>
          </a:stretch>
        </p:blipFill>
        <p:spPr bwMode="auto">
          <a:xfrm>
            <a:off x="7829550" y="6215063"/>
            <a:ext cx="857250" cy="444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7" r:id="rId1"/>
    <p:sldLayoutId id="2147483678" r:id="rId2"/>
    <p:sldLayoutId id="2147483690" r:id="rId3"/>
    <p:sldLayoutId id="2147483691" r:id="rId4"/>
    <p:sldLayoutId id="2147483692" r:id="rId5"/>
  </p:sldLayoutIdLst>
  <p:hf sldNum="0" hdr="0"/>
  <p:txStyles>
    <p:titleStyle>
      <a:lvl1pPr algn="l" defTabSz="457200" rtl="0" eaLnBrk="1" fontAlgn="base" hangingPunct="1">
        <a:spcBef>
          <a:spcPct val="0"/>
        </a:spcBef>
        <a:spcAft>
          <a:spcPct val="0"/>
        </a:spcAft>
        <a:defRPr sz="4400" kern="1200">
          <a:solidFill>
            <a:schemeClr val="tx1"/>
          </a:solidFill>
          <a:latin typeface="Arial"/>
          <a:ea typeface="Arial" pitchFamily="37" charset="0"/>
          <a:cs typeface="Arial"/>
        </a:defRPr>
      </a:lvl1pPr>
      <a:lvl2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2pPr>
      <a:lvl3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3pPr>
      <a:lvl4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4pPr>
      <a:lvl5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5pPr>
      <a:lvl6pPr marL="4572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6pPr>
      <a:lvl7pPr marL="9144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7pPr>
      <a:lvl8pPr marL="13716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8pPr>
      <a:lvl9pPr marL="18288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9pPr>
    </p:titleStyle>
    <p:bodyStyle>
      <a:lvl1pPr marL="269875" indent="-269875" algn="l" defTabSz="457200" rtl="0" eaLnBrk="1" fontAlgn="base" hangingPunct="1">
        <a:spcBef>
          <a:spcPct val="20000"/>
        </a:spcBef>
        <a:spcAft>
          <a:spcPct val="0"/>
        </a:spcAft>
        <a:buFont typeface="Arial" charset="0"/>
        <a:buBlip>
          <a:blip r:embed="rId8"/>
        </a:buBlip>
        <a:tabLst>
          <a:tab pos="630238" algn="l"/>
        </a:tabLst>
        <a:defRPr sz="2800" kern="1200">
          <a:solidFill>
            <a:schemeClr val="tx1"/>
          </a:solidFill>
          <a:latin typeface="Arial"/>
          <a:ea typeface="Arial" pitchFamily="37" charset="0"/>
          <a:cs typeface="Arial"/>
        </a:defRPr>
      </a:lvl1pPr>
      <a:lvl2pPr marL="630238" indent="-180975" algn="l" defTabSz="457200" rtl="0" eaLnBrk="1" fontAlgn="base" hangingPunct="1">
        <a:spcBef>
          <a:spcPct val="20000"/>
        </a:spcBef>
        <a:spcAft>
          <a:spcPct val="0"/>
        </a:spcAft>
        <a:buFont typeface="Arial" charset="0"/>
        <a:buBlip>
          <a:blip r:embed="rId8"/>
        </a:buBlip>
        <a:tabLst>
          <a:tab pos="630238" algn="l"/>
        </a:tabLst>
        <a:defRPr sz="2000" kern="1200">
          <a:solidFill>
            <a:schemeClr val="tx1"/>
          </a:solidFill>
          <a:latin typeface="Arial"/>
          <a:ea typeface="Arial" pitchFamily="37" charset="0"/>
          <a:cs typeface="Arial"/>
        </a:defRPr>
      </a:lvl2pPr>
      <a:lvl3pPr marL="989013" indent="-179388" algn="l" defTabSz="457200" rtl="0" eaLnBrk="1" fontAlgn="base" hangingPunct="1">
        <a:spcBef>
          <a:spcPct val="20000"/>
        </a:spcBef>
        <a:spcAft>
          <a:spcPct val="0"/>
        </a:spcAft>
        <a:buFont typeface="Arial" charset="0"/>
        <a:buBlip>
          <a:blip r:embed="rId8"/>
        </a:buBlip>
        <a:tabLst>
          <a:tab pos="630238" algn="l"/>
        </a:tabLst>
        <a:defRPr kern="1200">
          <a:solidFill>
            <a:schemeClr val="tx1"/>
          </a:solidFill>
          <a:latin typeface="Arial"/>
          <a:ea typeface="Arial" pitchFamily="37" charset="0"/>
          <a:cs typeface="Arial"/>
        </a:defRPr>
      </a:lvl3pPr>
      <a:lvl4pPr marL="1349375" indent="-180975" algn="l" defTabSz="457200" rtl="0" eaLnBrk="1" fontAlgn="base" hangingPunct="1">
        <a:spcBef>
          <a:spcPct val="20000"/>
        </a:spcBef>
        <a:spcAft>
          <a:spcPct val="0"/>
        </a:spcAft>
        <a:buFont typeface="Arial" charset="0"/>
        <a:buBlip>
          <a:blip r:embed="rId8"/>
        </a:buBlip>
        <a:tabLst>
          <a:tab pos="630238" algn="l"/>
        </a:tabLst>
        <a:defRPr sz="1600" kern="1200">
          <a:solidFill>
            <a:schemeClr val="tx1"/>
          </a:solidFill>
          <a:latin typeface="Arial"/>
          <a:ea typeface="Arial" pitchFamily="37" charset="0"/>
          <a:cs typeface="Arial"/>
        </a:defRPr>
      </a:lvl4pPr>
      <a:lvl5pPr marL="1708150" indent="-179388" algn="l" defTabSz="457200" rtl="0" eaLnBrk="1" fontAlgn="base" hangingPunct="1">
        <a:spcBef>
          <a:spcPct val="20000"/>
        </a:spcBef>
        <a:spcAft>
          <a:spcPct val="0"/>
        </a:spcAft>
        <a:buFont typeface="Arial" charset="0"/>
        <a:buBlip>
          <a:blip r:embed="rId8"/>
        </a:buBlip>
        <a:tabLst>
          <a:tab pos="630238" algn="l"/>
        </a:tabLst>
        <a:defRPr sz="1600" i="1" kern="1200">
          <a:solidFill>
            <a:schemeClr val="tx1"/>
          </a:solidFill>
          <a:latin typeface="Arial"/>
          <a:ea typeface="Arial" pitchFamily="37"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nb-NO" smtClean="0"/>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nb-NO"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lvl1pPr>
          </a:lstStyle>
          <a:p>
            <a:r>
              <a:rPr lang="nn-NO" dirty="0" smtClean="0"/>
              <a:t>Dato</a:t>
            </a:r>
            <a:endParaRPr lang="nb-NO"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lvl1pPr>
          </a:lstStyle>
          <a:p>
            <a:r>
              <a:rPr lang="nb-NO"/>
              <a:t>Direktoratet for forvaltning og IKT</a:t>
            </a:r>
          </a:p>
        </p:txBody>
      </p:sp>
      <p:pic>
        <p:nvPicPr>
          <p:cNvPr id="4102" name="Picture 1032" descr="PPT-logo-RGB"/>
          <p:cNvPicPr>
            <a:picLocks noChangeAspect="1" noChangeArrowheads="1"/>
          </p:cNvPicPr>
          <p:nvPr/>
        </p:nvPicPr>
        <p:blipFill>
          <a:blip r:embed="rId13"/>
          <a:srcRect r="47110"/>
          <a:stretch>
            <a:fillRect/>
          </a:stretch>
        </p:blipFill>
        <p:spPr bwMode="auto">
          <a:xfrm>
            <a:off x="7829550" y="6215063"/>
            <a:ext cx="857250" cy="444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sldNum="0" hdr="0"/>
  <p:txStyles>
    <p:titleStyle>
      <a:lvl1pPr algn="l" defTabSz="457200" rtl="0" eaLnBrk="0" fontAlgn="base" hangingPunct="0">
        <a:spcBef>
          <a:spcPct val="0"/>
        </a:spcBef>
        <a:spcAft>
          <a:spcPct val="0"/>
        </a:spcAft>
        <a:defRPr sz="4400">
          <a:solidFill>
            <a:schemeClr val="tx1"/>
          </a:solidFill>
          <a:latin typeface="+mj-lt"/>
          <a:ea typeface="+mj-ea"/>
          <a:cs typeface="+mj-cs"/>
        </a:defRPr>
      </a:lvl1pPr>
      <a:lvl2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2pPr>
      <a:lvl3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3pPr>
      <a:lvl4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4pPr>
      <a:lvl5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5pPr>
      <a:lvl6pPr marL="4572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6pPr>
      <a:lvl7pPr marL="9144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7pPr>
      <a:lvl8pPr marL="13716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8pPr>
      <a:lvl9pPr marL="18288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9pPr>
    </p:titleStyle>
    <p:bodyStyle>
      <a:lvl1pPr marL="269875" indent="-269875" algn="l" defTabSz="457200" rtl="0" eaLnBrk="0" fontAlgn="base" hangingPunct="0">
        <a:spcBef>
          <a:spcPct val="20000"/>
        </a:spcBef>
        <a:spcAft>
          <a:spcPct val="0"/>
        </a:spcAft>
        <a:buFont typeface="Arial" charset="0"/>
        <a:buBlip>
          <a:blip r:embed="rId14"/>
        </a:buBlip>
        <a:tabLst>
          <a:tab pos="630238" algn="l"/>
        </a:tabLst>
        <a:defRPr sz="2800">
          <a:solidFill>
            <a:schemeClr val="tx1"/>
          </a:solidFill>
          <a:latin typeface="+mn-lt"/>
          <a:ea typeface="+mn-ea"/>
          <a:cs typeface="+mn-cs"/>
        </a:defRPr>
      </a:lvl1pPr>
      <a:lvl2pPr marL="630238" indent="-180975" algn="l" defTabSz="457200" rtl="0" eaLnBrk="0" fontAlgn="base" hangingPunct="0">
        <a:spcBef>
          <a:spcPct val="20000"/>
        </a:spcBef>
        <a:spcAft>
          <a:spcPct val="0"/>
        </a:spcAft>
        <a:buFont typeface="Arial" charset="0"/>
        <a:buBlip>
          <a:blip r:embed="rId14"/>
        </a:buBlip>
        <a:tabLst>
          <a:tab pos="630238" algn="l"/>
        </a:tabLst>
        <a:defRPr sz="2000">
          <a:solidFill>
            <a:schemeClr val="tx1"/>
          </a:solidFill>
          <a:latin typeface="+mn-lt"/>
          <a:ea typeface="+mn-ea"/>
          <a:cs typeface="+mn-cs"/>
        </a:defRPr>
      </a:lvl2pPr>
      <a:lvl3pPr marL="989013" indent="-179388" algn="l" defTabSz="457200" rtl="0" eaLnBrk="0" fontAlgn="base" hangingPunct="0">
        <a:spcBef>
          <a:spcPct val="20000"/>
        </a:spcBef>
        <a:spcAft>
          <a:spcPct val="0"/>
        </a:spcAft>
        <a:buFont typeface="Arial" charset="0"/>
        <a:buBlip>
          <a:blip r:embed="rId14"/>
        </a:buBlip>
        <a:tabLst>
          <a:tab pos="630238" algn="l"/>
        </a:tabLst>
        <a:defRPr>
          <a:solidFill>
            <a:schemeClr val="tx1"/>
          </a:solidFill>
          <a:latin typeface="+mn-lt"/>
          <a:ea typeface="+mn-ea"/>
          <a:cs typeface="+mn-cs"/>
        </a:defRPr>
      </a:lvl3pPr>
      <a:lvl4pPr marL="1349375" indent="-180975" algn="l" defTabSz="457200" rtl="0" eaLnBrk="0" fontAlgn="base" hangingPunct="0">
        <a:spcBef>
          <a:spcPct val="20000"/>
        </a:spcBef>
        <a:spcAft>
          <a:spcPct val="0"/>
        </a:spcAft>
        <a:buFont typeface="Arial" charset="0"/>
        <a:buBlip>
          <a:blip r:embed="rId14"/>
        </a:buBlip>
        <a:tabLst>
          <a:tab pos="630238" algn="l"/>
        </a:tabLst>
        <a:defRPr sz="1600">
          <a:solidFill>
            <a:schemeClr val="tx1"/>
          </a:solidFill>
          <a:latin typeface="+mn-lt"/>
          <a:ea typeface="+mn-ea"/>
          <a:cs typeface="+mn-cs"/>
        </a:defRPr>
      </a:lvl4pPr>
      <a:lvl5pPr marL="1708150" indent="-179388" algn="l" defTabSz="457200" rtl="0" eaLnBrk="0" fontAlgn="base" hangingPunct="0">
        <a:spcBef>
          <a:spcPct val="20000"/>
        </a:spcBef>
        <a:spcAft>
          <a:spcPct val="0"/>
        </a:spcAft>
        <a:buFont typeface="Arial" charset="0"/>
        <a:buBlip>
          <a:blip r:embed="rId14"/>
        </a:buBlip>
        <a:tabLst>
          <a:tab pos="630238" algn="l"/>
        </a:tabLst>
        <a:defRPr sz="1600" i="1">
          <a:solidFill>
            <a:schemeClr val="tx1"/>
          </a:solidFill>
          <a:latin typeface="+mn-lt"/>
          <a:ea typeface="+mn-ea"/>
          <a:cs typeface="+mn-cs"/>
        </a:defRPr>
      </a:lvl5pPr>
      <a:lvl6pPr marL="21653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6pPr>
      <a:lvl7pPr marL="26225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7pPr>
      <a:lvl8pPr marL="30797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8pPr>
      <a:lvl9pPr marL="35369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7.emf"/></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ctrTitle"/>
          </p:nvPr>
        </p:nvSpPr>
        <p:spPr>
          <a:xfrm>
            <a:off x="685800" y="1500996"/>
            <a:ext cx="7772400" cy="3752491"/>
          </a:xfrm>
        </p:spPr>
        <p:txBody>
          <a:bodyPr/>
          <a:lstStyle/>
          <a:p>
            <a:pPr algn="l"/>
            <a:r>
              <a:rPr lang="nb-NO" sz="3600" dirty="0" smtClean="0">
                <a:solidFill>
                  <a:schemeClr val="accent6">
                    <a:lumMod val="60000"/>
                    <a:lumOff val="40000"/>
                  </a:schemeClr>
                </a:solidFill>
                <a:latin typeface="Arial" charset="0"/>
                <a:cs typeface="Arial" charset="0"/>
              </a:rPr>
              <a:t/>
            </a:r>
            <a:br>
              <a:rPr lang="nb-NO" sz="3600" dirty="0" smtClean="0">
                <a:solidFill>
                  <a:schemeClr val="accent6">
                    <a:lumMod val="60000"/>
                    <a:lumOff val="40000"/>
                  </a:schemeClr>
                </a:solidFill>
                <a:latin typeface="Arial" charset="0"/>
                <a:cs typeface="Arial" charset="0"/>
              </a:rPr>
            </a:br>
            <a:r>
              <a:rPr lang="nb-NO" sz="3600" dirty="0">
                <a:solidFill>
                  <a:schemeClr val="accent6">
                    <a:lumMod val="60000"/>
                    <a:lumOff val="40000"/>
                  </a:schemeClr>
                </a:solidFill>
                <a:latin typeface="Arial" charset="0"/>
                <a:cs typeface="Arial" charset="0"/>
              </a:rPr>
              <a:t/>
            </a:r>
            <a:br>
              <a:rPr lang="nb-NO" sz="3600" dirty="0">
                <a:solidFill>
                  <a:schemeClr val="accent6">
                    <a:lumMod val="60000"/>
                    <a:lumOff val="40000"/>
                  </a:schemeClr>
                </a:solidFill>
                <a:latin typeface="Arial" charset="0"/>
                <a:cs typeface="Arial" charset="0"/>
              </a:rPr>
            </a:br>
            <a:r>
              <a:rPr lang="nb-NO" sz="3600" dirty="0" smtClean="0">
                <a:solidFill>
                  <a:schemeClr val="accent6">
                    <a:lumMod val="60000"/>
                    <a:lumOff val="40000"/>
                  </a:schemeClr>
                </a:solidFill>
                <a:latin typeface="Arial" charset="0"/>
                <a:cs typeface="Arial" charset="0"/>
              </a:rPr>
              <a:t/>
            </a:r>
            <a:br>
              <a:rPr lang="nb-NO" sz="3600" dirty="0" smtClean="0">
                <a:solidFill>
                  <a:schemeClr val="accent6">
                    <a:lumMod val="60000"/>
                    <a:lumOff val="40000"/>
                  </a:schemeClr>
                </a:solidFill>
                <a:latin typeface="Arial" charset="0"/>
                <a:cs typeface="Arial" charset="0"/>
              </a:rPr>
            </a:br>
            <a:r>
              <a:rPr lang="nb-NO" sz="3600" dirty="0" smtClean="0">
                <a:latin typeface="Arial" charset="0"/>
                <a:cs typeface="Arial" charset="0"/>
              </a:rPr>
              <a:t>Evaluering </a:t>
            </a:r>
            <a:br>
              <a:rPr lang="nb-NO" sz="3600" dirty="0" smtClean="0">
                <a:latin typeface="Arial" charset="0"/>
                <a:cs typeface="Arial" charset="0"/>
              </a:rPr>
            </a:br>
            <a:r>
              <a:rPr lang="nb-NO" sz="3600" dirty="0" smtClean="0">
                <a:latin typeface="Arial" charset="0"/>
                <a:cs typeface="Arial" charset="0"/>
              </a:rPr>
              <a:t/>
            </a:r>
            <a:br>
              <a:rPr lang="nb-NO" sz="3600" dirty="0" smtClean="0">
                <a:latin typeface="Arial" charset="0"/>
                <a:cs typeface="Arial" charset="0"/>
              </a:rPr>
            </a:br>
            <a:r>
              <a:rPr lang="nb-NO" sz="3600" dirty="0" smtClean="0">
                <a:latin typeface="Arial" charset="0"/>
                <a:cs typeface="Arial" charset="0"/>
              </a:rPr>
              <a:t>Læringseksempel 2:</a:t>
            </a:r>
            <a:r>
              <a:rPr lang="nb-NO" sz="3600" dirty="0">
                <a:latin typeface="Arial" charset="0"/>
                <a:cs typeface="Arial" charset="0"/>
              </a:rPr>
              <a:t/>
            </a:r>
            <a:br>
              <a:rPr lang="nb-NO" sz="3600" dirty="0">
                <a:latin typeface="Arial" charset="0"/>
                <a:cs typeface="Arial" charset="0"/>
              </a:rPr>
            </a:br>
            <a:r>
              <a:rPr lang="nb-NO" sz="3600" dirty="0" smtClean="0">
                <a:latin typeface="Arial" charset="0"/>
                <a:cs typeface="Arial" charset="0"/>
              </a:rPr>
              <a:t>Kjøp </a:t>
            </a:r>
            <a:r>
              <a:rPr lang="nb-NO" sz="3600" dirty="0">
                <a:latin typeface="Arial" charset="0"/>
                <a:cs typeface="Arial" charset="0"/>
              </a:rPr>
              <a:t>av </a:t>
            </a:r>
            <a:r>
              <a:rPr lang="nb-NO" sz="3600" dirty="0" smtClean="0"/>
              <a:t>finansrådgivningstjenester</a:t>
            </a:r>
            <a:r>
              <a:rPr lang="nb-NO" sz="3600" dirty="0" smtClean="0">
                <a:latin typeface="Arial" charset="0"/>
                <a:cs typeface="Arial" charset="0"/>
              </a:rPr>
              <a:t>, </a:t>
            </a:r>
            <a:r>
              <a:rPr lang="nb-NO" sz="3600" dirty="0">
                <a:latin typeface="Arial" charset="0"/>
                <a:cs typeface="Arial" charset="0"/>
              </a:rPr>
              <a:t>poengsetting av pris, relativ til laveste pris</a:t>
            </a:r>
            <a:br>
              <a:rPr lang="nb-NO" sz="3600" dirty="0">
                <a:latin typeface="Arial" charset="0"/>
                <a:cs typeface="Arial" charset="0"/>
              </a:rPr>
            </a:br>
            <a:r>
              <a:rPr lang="nb-NO" dirty="0"/>
              <a:t>	</a:t>
            </a:r>
          </a:p>
        </p:txBody>
      </p:sp>
      <p:sp>
        <p:nvSpPr>
          <p:cNvPr id="18435" name="Rectangle 5"/>
          <p:cNvSpPr>
            <a:spLocks noGrp="1"/>
          </p:cNvSpPr>
          <p:nvPr>
            <p:ph type="subTitle" idx="1"/>
          </p:nvPr>
        </p:nvSpPr>
        <p:spPr>
          <a:xfrm>
            <a:off x="1647645" y="5671868"/>
            <a:ext cx="6400800" cy="1752600"/>
          </a:xfrm>
        </p:spPr>
        <p:txBody>
          <a:bodyPr/>
          <a:lstStyle/>
          <a:p>
            <a:pPr algn="ctr"/>
            <a:r>
              <a:rPr lang="nb-NO" dirty="0" smtClean="0"/>
              <a:t>. </a:t>
            </a:r>
            <a:r>
              <a:rPr lang="nb-NO" dirty="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Evalueringen – Tildelingskriterium 2</a:t>
            </a:r>
            <a:endParaRPr lang="nb-NO" sz="4000" dirty="0"/>
          </a:p>
        </p:txBody>
      </p:sp>
      <p:sp>
        <p:nvSpPr>
          <p:cNvPr id="3" name="Content Placeholder 2"/>
          <p:cNvSpPr>
            <a:spLocks noGrp="1"/>
          </p:cNvSpPr>
          <p:nvPr>
            <p:ph idx="1"/>
          </p:nvPr>
        </p:nvSpPr>
        <p:spPr>
          <a:xfrm>
            <a:off x="508959" y="1575951"/>
            <a:ext cx="8229600" cy="5145435"/>
          </a:xfrm>
        </p:spPr>
        <p:txBody>
          <a:bodyPr/>
          <a:lstStyle/>
          <a:p>
            <a:pPr marL="0" indent="0">
              <a:buNone/>
            </a:pPr>
            <a:r>
              <a:rPr lang="nb-NO" sz="1600" b="1" dirty="0" smtClean="0"/>
              <a:t>Kvalitet (IV)</a:t>
            </a:r>
            <a:r>
              <a:rPr lang="nb-NO" b="1" dirty="0" smtClean="0"/>
              <a:t/>
            </a:r>
            <a:br>
              <a:rPr lang="nb-NO" b="1" dirty="0" smtClean="0"/>
            </a:br>
            <a:endParaRPr lang="nb-NO" b="1" dirty="0" smtClean="0"/>
          </a:p>
          <a:p>
            <a:r>
              <a:rPr lang="nb-NO" sz="2000" dirty="0" smtClean="0"/>
              <a:t>Oppdragsforståelse</a:t>
            </a:r>
          </a:p>
          <a:p>
            <a:pPr lvl="1"/>
            <a:r>
              <a:rPr lang="nb-NO" sz="1800" i="1" dirty="0" smtClean="0"/>
              <a:t>Leverandøren skal fylle ut Vedlegg 5 kravspesifikasjon</a:t>
            </a:r>
          </a:p>
          <a:p>
            <a:pPr lvl="1"/>
            <a:r>
              <a:rPr lang="nb-NO" sz="1800" i="1" dirty="0" smtClean="0"/>
              <a:t>Leverandøren skal levere en egen beskrivelse av sin oppdragsforståelse</a:t>
            </a:r>
          </a:p>
          <a:p>
            <a:pPr lvl="2"/>
            <a:r>
              <a:rPr lang="nb-NO" sz="1200" i="1" dirty="0" smtClean="0"/>
              <a:t>Oppdragsforståelsen skal være iht. kravspesifikasjonen og inneholde følgende punkter:</a:t>
            </a:r>
          </a:p>
          <a:p>
            <a:pPr lvl="2"/>
            <a:r>
              <a:rPr lang="nb-NO" sz="1200" i="1" dirty="0" smtClean="0"/>
              <a:t>Arbeidsplan opp mot Oppdragsgiver, herunder sikre god møtevirksomhet osv.</a:t>
            </a:r>
          </a:p>
          <a:p>
            <a:pPr lvl="2"/>
            <a:r>
              <a:rPr lang="nb-NO" sz="1200" i="1" dirty="0" smtClean="0"/>
              <a:t>Sikre godt teamarbeid med Oppdragsgiver</a:t>
            </a:r>
          </a:p>
          <a:p>
            <a:pPr lvl="2"/>
            <a:r>
              <a:rPr lang="nb-NO" sz="1200" i="1" dirty="0" smtClean="0"/>
              <a:t>Beskrive plan for avvikshåndtering</a:t>
            </a:r>
          </a:p>
          <a:p>
            <a:pPr lvl="2"/>
            <a:r>
              <a:rPr lang="nb-NO" sz="1200" i="1" dirty="0" smtClean="0"/>
              <a:t>Hvordan leverandøren ser for seg å løse oppdraget. Her står leverandøren meget fritt i utformingen av svaret</a:t>
            </a:r>
          </a:p>
          <a:p>
            <a:pPr marL="457200" lvl="1" indent="0">
              <a:buNone/>
            </a:pPr>
            <a:endParaRPr lang="nb-NO" sz="1800" i="1" dirty="0" smtClean="0"/>
          </a:p>
          <a:p>
            <a:pPr marL="0" indent="0">
              <a:buNone/>
            </a:pPr>
            <a:endParaRPr lang="nb-NO" dirty="0" smtClean="0"/>
          </a:p>
          <a:p>
            <a:pPr marL="457200" lvl="1" indent="0">
              <a:buNone/>
            </a:pPr>
            <a:endParaRPr lang="nb-NO" sz="800" i="1" dirty="0"/>
          </a:p>
          <a:p>
            <a:pPr marL="0" indent="0">
              <a:buNone/>
            </a:pPr>
            <a:endParaRPr lang="nb-NO" dirty="0"/>
          </a:p>
        </p:txBody>
      </p:sp>
    </p:spTree>
    <p:extLst>
      <p:ext uri="{BB962C8B-B14F-4D97-AF65-F5344CB8AC3E}">
        <p14:creationId xmlns:p14="http://schemas.microsoft.com/office/powerpoint/2010/main" val="40408787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8488" cy="562074"/>
          </a:xfrm>
        </p:spPr>
        <p:txBody>
          <a:bodyPr/>
          <a:lstStyle/>
          <a:p>
            <a:r>
              <a:rPr lang="nb-NO" sz="4000" dirty="0"/>
              <a:t>Evalueringen – Tildelingskriterium 2</a:t>
            </a:r>
          </a:p>
        </p:txBody>
      </p:sp>
      <p:sp>
        <p:nvSpPr>
          <p:cNvPr id="3" name="Content Placeholder 2"/>
          <p:cNvSpPr>
            <a:spLocks noGrp="1"/>
          </p:cNvSpPr>
          <p:nvPr>
            <p:ph idx="1"/>
          </p:nvPr>
        </p:nvSpPr>
        <p:spPr>
          <a:xfrm>
            <a:off x="483080" y="1377544"/>
            <a:ext cx="8229600" cy="5145435"/>
          </a:xfrm>
        </p:spPr>
        <p:txBody>
          <a:bodyPr/>
          <a:lstStyle/>
          <a:p>
            <a:pPr marL="0" indent="0">
              <a:buNone/>
            </a:pPr>
            <a:r>
              <a:rPr lang="nb-NO" sz="1800" b="1" dirty="0" smtClean="0"/>
              <a:t>Kvalitet (</a:t>
            </a:r>
            <a:r>
              <a:rPr lang="nb-NO" sz="1800" b="1" dirty="0"/>
              <a:t>V</a:t>
            </a:r>
            <a:r>
              <a:rPr lang="nb-NO" sz="1800" b="1" dirty="0" smtClean="0"/>
              <a:t>)</a:t>
            </a:r>
            <a:endParaRPr lang="nb-NO" sz="1800" b="1" dirty="0"/>
          </a:p>
          <a:p>
            <a:pPr marL="0" indent="0">
              <a:buNone/>
            </a:pPr>
            <a:endParaRPr lang="nb-NO" sz="1800" dirty="0"/>
          </a:p>
          <a:p>
            <a:r>
              <a:rPr lang="nb-NO" sz="1800" dirty="0" smtClean="0"/>
              <a:t>For </a:t>
            </a:r>
            <a:r>
              <a:rPr lang="nb-NO" sz="1800" dirty="0"/>
              <a:t>alt tilbudt personell, </a:t>
            </a:r>
            <a:r>
              <a:rPr lang="nb-NO" sz="1800" dirty="0" smtClean="0"/>
              <a:t>var </a:t>
            </a:r>
            <a:r>
              <a:rPr lang="nb-NO" sz="1800" dirty="0"/>
              <a:t>følgende dokumentasjonskrav: </a:t>
            </a:r>
          </a:p>
          <a:p>
            <a:pPr lvl="1"/>
            <a:r>
              <a:rPr lang="nb-NO" sz="1800" dirty="0"/>
              <a:t>CV </a:t>
            </a:r>
          </a:p>
          <a:p>
            <a:pPr lvl="2"/>
            <a:r>
              <a:rPr lang="nb-NO" sz="1600" i="1" dirty="0"/>
              <a:t>CV skal som minimum inneholde personalia, utdanning, relevante kurs og tidsangivelse av relevant erfaring. CV bør ikke overstige 3 A4 sider </a:t>
            </a:r>
          </a:p>
          <a:p>
            <a:pPr lvl="1"/>
            <a:r>
              <a:rPr lang="nb-NO" sz="1800" dirty="0"/>
              <a:t>Bred dokumentert erfaring fra arbeid relatert til dette oppdraget (dersom dette ikke fremgår av CV). For prosjektleder skal det i tillegg foreligge dokumentert kunnskap innen prosjektledelse </a:t>
            </a:r>
          </a:p>
          <a:p>
            <a:pPr lvl="2"/>
            <a:r>
              <a:rPr lang="nb-NO" sz="1600" i="1" dirty="0"/>
              <a:t>CV-ene ble evaluert etter hvilken rolle den enkelte prosjektmedarbeider var tenkt tildelt og sammenlignet med tilsvarende personell hos øvrige tilbydere og krav i kravspesifikasjonen. Det var spesielt viktig å se om tilbudt personell hadde relevant erfaring fra tilsvarende roller i tilsvarende prosjekter. Det ble brukt spesielt mye tid på evaluering av tilbudte prosjektledere</a:t>
            </a:r>
            <a:r>
              <a:rPr lang="nb-NO" sz="1600" i="1" dirty="0" smtClean="0"/>
              <a:t>.</a:t>
            </a:r>
          </a:p>
        </p:txBody>
      </p:sp>
    </p:spTree>
    <p:extLst>
      <p:ext uri="{BB962C8B-B14F-4D97-AF65-F5344CB8AC3E}">
        <p14:creationId xmlns:p14="http://schemas.microsoft.com/office/powerpoint/2010/main" val="11412864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Evalueringsmetode I</a:t>
            </a:r>
            <a:endParaRPr lang="nb-NO" sz="4000" dirty="0"/>
          </a:p>
        </p:txBody>
      </p:sp>
      <p:sp>
        <p:nvSpPr>
          <p:cNvPr id="3" name="Content Placeholder 2"/>
          <p:cNvSpPr>
            <a:spLocks noGrp="1"/>
          </p:cNvSpPr>
          <p:nvPr>
            <p:ph idx="1"/>
          </p:nvPr>
        </p:nvSpPr>
        <p:spPr>
          <a:xfrm>
            <a:off x="457200" y="1509622"/>
            <a:ext cx="8229600" cy="4943713"/>
          </a:xfrm>
        </p:spPr>
        <p:txBody>
          <a:bodyPr/>
          <a:lstStyle/>
          <a:p>
            <a:r>
              <a:rPr lang="nb-NO" sz="1400" dirty="0" smtClean="0"/>
              <a:t>Utgangspunktet for evalueringen var å komme frem til det økonomisk mest fordelaktige tilbudet.</a:t>
            </a:r>
          </a:p>
          <a:p>
            <a:r>
              <a:rPr lang="nb-NO" sz="1400" dirty="0" smtClean="0"/>
              <a:t>Det ble brukt en forholdsmessig metode</a:t>
            </a:r>
          </a:p>
          <a:p>
            <a:pPr lvl="1"/>
            <a:r>
              <a:rPr lang="nb-NO" sz="1000" dirty="0" smtClean="0"/>
              <a:t>Metoden var oversiktlig og poengberegningen sikret på en god måte at relevante forskjeller mellom tilbudene ble gjenspeilet i poengene som ble gitt. </a:t>
            </a:r>
            <a:endParaRPr lang="nb-NO" sz="1000" dirty="0"/>
          </a:p>
          <a:p>
            <a:pPr lvl="1"/>
            <a:r>
              <a:rPr lang="nb-NO" sz="1000" dirty="0" smtClean="0"/>
              <a:t>Metoden var i tillegg velkjent for både kunde og oppdragsgiver</a:t>
            </a:r>
          </a:p>
          <a:p>
            <a:r>
              <a:rPr lang="nb-NO" sz="1400" dirty="0" smtClean="0"/>
              <a:t>Alle vurderingene ble gjort av samme person  for å sikre enhetlig metodikk og resonnementsform</a:t>
            </a:r>
          </a:p>
          <a:p>
            <a:pPr lvl="1"/>
            <a:r>
              <a:rPr lang="nb-NO" sz="1000" dirty="0" smtClean="0"/>
              <a:t>Alle vurderinger ble kvalitetssikret av en annen person enn den som sto for evalueringen</a:t>
            </a:r>
            <a:br>
              <a:rPr lang="nb-NO" sz="1000" dirty="0" smtClean="0"/>
            </a:br>
            <a:endParaRPr lang="nb-NO" sz="1000" dirty="0" smtClean="0"/>
          </a:p>
          <a:p>
            <a:r>
              <a:rPr lang="nb-NO" sz="1400" dirty="0" smtClean="0"/>
              <a:t>I denne konkurransen var poengskalaen satt til 1 (lav) og 10 (høy).</a:t>
            </a:r>
            <a:br>
              <a:rPr lang="nb-NO" sz="1400" dirty="0" smtClean="0"/>
            </a:br>
            <a:endParaRPr lang="nb-NO" sz="1400" dirty="0" smtClean="0"/>
          </a:p>
          <a:p>
            <a:r>
              <a:rPr lang="nb-NO" sz="1400" dirty="0" smtClean="0"/>
              <a:t>Kravspesifikasjonen besto av 25 krav. Kravspesifikasjonen ble plassert i Bilag 1 i SSA-B. Fordelingen av krav og kravtyper i </a:t>
            </a:r>
            <a:r>
              <a:rPr lang="nb-NO" sz="1400" dirty="0"/>
              <a:t>denne konkurransen var som følger </a:t>
            </a:r>
            <a:r>
              <a:rPr lang="nb-NO" sz="1400" dirty="0" smtClean="0"/>
              <a:t>15 A </a:t>
            </a:r>
            <a:r>
              <a:rPr lang="nb-NO" sz="1400" dirty="0"/>
              <a:t>–krav, 7</a:t>
            </a:r>
            <a:r>
              <a:rPr lang="nb-NO" sz="1400" dirty="0" smtClean="0"/>
              <a:t> B-krav</a:t>
            </a:r>
            <a:r>
              <a:rPr lang="nb-NO" sz="1400" dirty="0"/>
              <a:t>, </a:t>
            </a:r>
            <a:r>
              <a:rPr lang="nb-NO" sz="1400" dirty="0" smtClean="0"/>
              <a:t>3 C- krav og </a:t>
            </a:r>
            <a:r>
              <a:rPr lang="nb-NO" sz="1400" dirty="0"/>
              <a:t>5 </a:t>
            </a:r>
            <a:r>
              <a:rPr lang="nb-NO" sz="1400" dirty="0" smtClean="0"/>
              <a:t>C-krav. Kravene ble ikke poengsatt, men fungerte som en dokumentert innholdsliste for hvilke rådgivningstjenester kunden behøvde</a:t>
            </a:r>
            <a:endParaRPr lang="nb-NO" sz="1400" dirty="0"/>
          </a:p>
        </p:txBody>
      </p:sp>
      <p:graphicFrame>
        <p:nvGraphicFramePr>
          <p:cNvPr id="4" name="Table 3"/>
          <p:cNvGraphicFramePr>
            <a:graphicFrameLocks noGrp="1"/>
          </p:cNvGraphicFramePr>
          <p:nvPr>
            <p:extLst>
              <p:ext uri="{D42A27DB-BD31-4B8C-83A1-F6EECF244321}">
                <p14:modId xmlns:p14="http://schemas.microsoft.com/office/powerpoint/2010/main" val="1158774756"/>
              </p:ext>
            </p:extLst>
          </p:nvPr>
        </p:nvGraphicFramePr>
        <p:xfrm>
          <a:off x="611560" y="4509120"/>
          <a:ext cx="7704856" cy="1764945"/>
        </p:xfrm>
        <a:graphic>
          <a:graphicData uri="http://schemas.openxmlformats.org/drawingml/2006/table">
            <a:tbl>
              <a:tblPr>
                <a:tableStyleId>{5C22544A-7EE6-4342-B048-85BDC9FD1C3A}</a:tableStyleId>
              </a:tblPr>
              <a:tblGrid>
                <a:gridCol w="1238281"/>
                <a:gridCol w="6466575"/>
              </a:tblGrid>
              <a:tr h="545745">
                <a:tc>
                  <a:txBody>
                    <a:bodyPr/>
                    <a:lstStyle/>
                    <a:p>
                      <a:pPr algn="l">
                        <a:lnSpc>
                          <a:spcPct val="200000"/>
                        </a:lnSpc>
                        <a:spcBef>
                          <a:spcPts val="1200"/>
                        </a:spcBef>
                        <a:spcAft>
                          <a:spcPts val="0"/>
                        </a:spcAft>
                      </a:pPr>
                      <a:r>
                        <a:rPr lang="nb-NO" sz="1000" b="1" dirty="0" smtClean="0">
                          <a:effectLst/>
                        </a:rPr>
                        <a:t>Prioritet</a:t>
                      </a:r>
                      <a:r>
                        <a:rPr lang="nb-NO" sz="1000" b="1" baseline="0" dirty="0" smtClean="0">
                          <a:effectLst/>
                        </a:rPr>
                        <a:t> A</a:t>
                      </a:r>
                      <a:endParaRPr lang="nb-NO" sz="1000" b="1" dirty="0">
                        <a:effectLst/>
                        <a:latin typeface="Times New Roman"/>
                        <a:ea typeface="Times New Roman"/>
                      </a:endParaRPr>
                    </a:p>
                  </a:txBody>
                  <a:tcPr marL="21291" marR="21291" marT="0" marB="0"/>
                </a:tc>
                <a:tc>
                  <a:txBody>
                    <a:bodyPr/>
                    <a:lstStyle/>
                    <a:p>
                      <a:pPr algn="l">
                        <a:lnSpc>
                          <a:spcPct val="200000"/>
                        </a:lnSpc>
                        <a:spcBef>
                          <a:spcPts val="1200"/>
                        </a:spcBef>
                        <a:spcAft>
                          <a:spcPts val="0"/>
                        </a:spcAft>
                      </a:pPr>
                      <a:r>
                        <a:rPr lang="nb-NO" sz="1000" dirty="0" smtClean="0">
                          <a:effectLst/>
                        </a:rPr>
                        <a:t>Absolutte</a:t>
                      </a:r>
                      <a:r>
                        <a:rPr lang="nb-NO" sz="1000" baseline="0" dirty="0" smtClean="0">
                          <a:effectLst/>
                        </a:rPr>
                        <a:t> krav som må tilfredsstilles</a:t>
                      </a:r>
                      <a:r>
                        <a:rPr lang="nb-NO" sz="1000" dirty="0" smtClean="0">
                          <a:effectLst/>
                        </a:rPr>
                        <a:t>. </a:t>
                      </a:r>
                      <a:r>
                        <a:rPr lang="nb-NO" sz="1000" dirty="0">
                          <a:effectLst/>
                        </a:rPr>
                        <a:t>Tilbud som ikke tilfredsstiller alle </a:t>
                      </a:r>
                      <a:r>
                        <a:rPr lang="nb-NO" sz="1000" dirty="0" smtClean="0">
                          <a:effectLst/>
                        </a:rPr>
                        <a:t>absolutte</a:t>
                      </a:r>
                      <a:r>
                        <a:rPr lang="nb-NO" sz="1000" baseline="0" dirty="0" smtClean="0">
                          <a:effectLst/>
                        </a:rPr>
                        <a:t> </a:t>
                      </a:r>
                      <a:r>
                        <a:rPr lang="nb-NO" sz="1000" dirty="0" smtClean="0">
                          <a:effectLst/>
                        </a:rPr>
                        <a:t>krav </a:t>
                      </a:r>
                      <a:r>
                        <a:rPr lang="nb-NO" sz="1000" dirty="0">
                          <a:effectLst/>
                        </a:rPr>
                        <a:t>vil bli avvist. </a:t>
                      </a:r>
                      <a:endParaRPr lang="nb-NO" sz="1000" dirty="0">
                        <a:effectLst/>
                        <a:latin typeface="Times New Roman"/>
                        <a:ea typeface="Times New Roman"/>
                      </a:endParaRPr>
                    </a:p>
                  </a:txBody>
                  <a:tcPr marL="21291" marR="21291" marT="0" marB="0"/>
                </a:tc>
              </a:tr>
              <a:tr h="594283">
                <a:tc>
                  <a:txBody>
                    <a:bodyPr/>
                    <a:lstStyle/>
                    <a:p>
                      <a:pPr algn="l">
                        <a:lnSpc>
                          <a:spcPct val="200000"/>
                        </a:lnSpc>
                        <a:spcBef>
                          <a:spcPts val="1200"/>
                        </a:spcBef>
                        <a:spcAft>
                          <a:spcPts val="0"/>
                        </a:spcAft>
                      </a:pPr>
                      <a:r>
                        <a:rPr lang="nb-NO" sz="1000" b="1" dirty="0" smtClean="0">
                          <a:effectLst/>
                          <a:latin typeface="+mn-lt"/>
                          <a:ea typeface="+mn-ea"/>
                        </a:rPr>
                        <a:t>Prioritet</a:t>
                      </a:r>
                      <a:r>
                        <a:rPr lang="nb-NO" sz="1000" b="1" baseline="0" dirty="0" smtClean="0">
                          <a:effectLst/>
                          <a:latin typeface="+mn-lt"/>
                          <a:ea typeface="+mn-ea"/>
                        </a:rPr>
                        <a:t> B</a:t>
                      </a:r>
                      <a:endParaRPr lang="nb-NO" sz="1000" b="1" dirty="0">
                        <a:effectLst/>
                        <a:latin typeface="Times New Roman"/>
                        <a:ea typeface="Times New Roman"/>
                      </a:endParaRPr>
                    </a:p>
                  </a:txBody>
                  <a:tcPr marL="21291" marR="21291" marT="0" marB="0"/>
                </a:tc>
                <a:tc>
                  <a:txBody>
                    <a:bodyPr/>
                    <a:lstStyle/>
                    <a:p>
                      <a:pPr algn="l">
                        <a:lnSpc>
                          <a:spcPct val="200000"/>
                        </a:lnSpc>
                        <a:spcBef>
                          <a:spcPts val="1200"/>
                        </a:spcBef>
                        <a:spcAft>
                          <a:spcPts val="0"/>
                        </a:spcAft>
                      </a:pPr>
                      <a:r>
                        <a:rPr lang="nb-NO" sz="1000" dirty="0" smtClean="0">
                          <a:effectLst/>
                        </a:rPr>
                        <a:t>Viktige</a:t>
                      </a:r>
                      <a:r>
                        <a:rPr lang="nb-NO" sz="1000" baseline="0" dirty="0" smtClean="0">
                          <a:effectLst/>
                        </a:rPr>
                        <a:t> krav som bør tilfredsstilles, men det er ikke et absolutt krav. Svar vil ha stor betydning for evaluering av tilbudet. Kravet tillegges høyere vekt enn C-krav.</a:t>
                      </a:r>
                      <a:endParaRPr lang="nb-NO" sz="1000" dirty="0">
                        <a:effectLst/>
                        <a:latin typeface="Times New Roman"/>
                        <a:ea typeface="Times New Roman"/>
                      </a:endParaRPr>
                    </a:p>
                  </a:txBody>
                  <a:tcPr marL="21291" marR="21291" marT="0" marB="0"/>
                </a:tc>
              </a:tr>
              <a:tr h="588164">
                <a:tc>
                  <a:txBody>
                    <a:bodyPr/>
                    <a:lstStyle/>
                    <a:p>
                      <a:pPr algn="l">
                        <a:lnSpc>
                          <a:spcPct val="200000"/>
                        </a:lnSpc>
                        <a:spcBef>
                          <a:spcPts val="1200"/>
                        </a:spcBef>
                        <a:spcAft>
                          <a:spcPts val="0"/>
                        </a:spcAft>
                      </a:pPr>
                      <a:r>
                        <a:rPr lang="nb-NO" sz="1000" b="1" dirty="0" smtClean="0">
                          <a:effectLst/>
                        </a:rPr>
                        <a:t>Prioritet</a:t>
                      </a:r>
                      <a:r>
                        <a:rPr lang="nb-NO" sz="1000" b="1" baseline="0" dirty="0" smtClean="0">
                          <a:effectLst/>
                        </a:rPr>
                        <a:t> C</a:t>
                      </a:r>
                      <a:endParaRPr lang="nb-NO" sz="1000" b="1" dirty="0">
                        <a:effectLst/>
                        <a:latin typeface="Times New Roman"/>
                        <a:ea typeface="Times New Roman"/>
                      </a:endParaRPr>
                    </a:p>
                  </a:txBody>
                  <a:tcPr marL="21291" marR="21291" marT="0" marB="0"/>
                </a:tc>
                <a:tc>
                  <a:txBody>
                    <a:bodyPr/>
                    <a:lstStyle/>
                    <a:p>
                      <a:pPr algn="l">
                        <a:lnSpc>
                          <a:spcPct val="200000"/>
                        </a:lnSpc>
                        <a:spcBef>
                          <a:spcPts val="1200"/>
                        </a:spcBef>
                        <a:spcAft>
                          <a:spcPts val="0"/>
                        </a:spcAft>
                      </a:pPr>
                      <a:r>
                        <a:rPr lang="nb-NO" sz="1000" dirty="0" smtClean="0">
                          <a:effectLst/>
                        </a:rPr>
                        <a:t>Betingede krav som bør</a:t>
                      </a:r>
                      <a:r>
                        <a:rPr lang="nb-NO" sz="1000" baseline="0" dirty="0" smtClean="0">
                          <a:effectLst/>
                        </a:rPr>
                        <a:t> tilfredsstilles, men det er ikke et absolutt krav. Svar vil ha betydning for evaluering av tilbudet. Kraver tillegges lavere vekt enn B-krav.</a:t>
                      </a:r>
                      <a:endParaRPr lang="nb-NO" sz="1000" dirty="0">
                        <a:effectLst/>
                        <a:latin typeface="Times New Roman"/>
                        <a:ea typeface="Times New Roman"/>
                      </a:endParaRPr>
                    </a:p>
                  </a:txBody>
                  <a:tcPr marL="21291" marR="21291" marT="0" marB="0"/>
                </a:tc>
              </a:tr>
            </a:tbl>
          </a:graphicData>
        </a:graphic>
      </p:graphicFrame>
    </p:spTree>
    <p:extLst>
      <p:ext uri="{BB962C8B-B14F-4D97-AF65-F5344CB8AC3E}">
        <p14:creationId xmlns:p14="http://schemas.microsoft.com/office/powerpoint/2010/main" val="3239371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8488" cy="634082"/>
          </a:xfrm>
        </p:spPr>
        <p:txBody>
          <a:bodyPr/>
          <a:lstStyle/>
          <a:p>
            <a:r>
              <a:rPr lang="nb-NO" dirty="0"/>
              <a:t>Evalueringsmetode </a:t>
            </a:r>
            <a:r>
              <a:rPr lang="nb-NO" dirty="0" smtClean="0"/>
              <a:t>II</a:t>
            </a:r>
            <a:endParaRPr lang="nb-NO" dirty="0"/>
          </a:p>
        </p:txBody>
      </p:sp>
      <p:sp>
        <p:nvSpPr>
          <p:cNvPr id="3" name="Content Placeholder 2"/>
          <p:cNvSpPr>
            <a:spLocks noGrp="1"/>
          </p:cNvSpPr>
          <p:nvPr>
            <p:ph idx="1"/>
          </p:nvPr>
        </p:nvSpPr>
        <p:spPr>
          <a:xfrm>
            <a:off x="370935" y="1496541"/>
            <a:ext cx="8229600" cy="5361459"/>
          </a:xfrm>
        </p:spPr>
        <p:txBody>
          <a:bodyPr/>
          <a:lstStyle/>
          <a:p>
            <a:pPr marL="0" indent="0" hangingPunct="0">
              <a:buNone/>
            </a:pPr>
            <a:r>
              <a:rPr lang="nb-NO" sz="1800" b="1" dirty="0"/>
              <a:t>Hvordan gi </a:t>
            </a:r>
            <a:r>
              <a:rPr lang="nb-NO" sz="1800" b="1" dirty="0" smtClean="0"/>
              <a:t>score (I):</a:t>
            </a:r>
            <a:endParaRPr lang="nb-NO" sz="1800" b="1" dirty="0"/>
          </a:p>
          <a:p>
            <a:pPr hangingPunct="0"/>
            <a:r>
              <a:rPr lang="nb-NO" sz="1800" dirty="0"/>
              <a:t>Score </a:t>
            </a:r>
            <a:r>
              <a:rPr lang="nb-NO" sz="1800" dirty="0" smtClean="0"/>
              <a:t>skulle </a:t>
            </a:r>
            <a:r>
              <a:rPr lang="nb-NO" sz="1800" dirty="0"/>
              <a:t>gis av den enkelte som </a:t>
            </a:r>
            <a:r>
              <a:rPr lang="nb-NO" sz="1800" dirty="0" smtClean="0"/>
              <a:t>evaluerte, </a:t>
            </a:r>
            <a:r>
              <a:rPr lang="nb-NO" sz="1800" dirty="0"/>
              <a:t>og </a:t>
            </a:r>
            <a:r>
              <a:rPr lang="nb-NO" sz="1800" dirty="0" smtClean="0"/>
              <a:t>skulle </a:t>
            </a:r>
            <a:r>
              <a:rPr lang="nb-NO" sz="1800" dirty="0"/>
              <a:t>være mellom lav 1 og høy </a:t>
            </a:r>
            <a:r>
              <a:rPr lang="nb-NO" sz="1800" dirty="0" smtClean="0"/>
              <a:t>10.</a:t>
            </a:r>
          </a:p>
          <a:p>
            <a:pPr hangingPunct="0"/>
            <a:r>
              <a:rPr lang="nb-NO" sz="1800" dirty="0" smtClean="0">
                <a:solidFill>
                  <a:schemeClr val="tx1"/>
                </a:solidFill>
              </a:rPr>
              <a:t>Evalueringsmodellen som ble valgt i denne konkurransen var den forholdsmessige metoden. Prinsippet for evaluering av pris </a:t>
            </a:r>
            <a:r>
              <a:rPr lang="nb-NO" sz="1800" dirty="0">
                <a:solidFill>
                  <a:schemeClr val="tx1"/>
                </a:solidFill>
              </a:rPr>
              <a:t>kan forklares med følgende formel: Karakter = </a:t>
            </a:r>
            <a:r>
              <a:rPr lang="nb-NO" sz="1800" dirty="0" smtClean="0">
                <a:solidFill>
                  <a:schemeClr val="tx1"/>
                </a:solidFill>
              </a:rPr>
              <a:t>10xPb/</a:t>
            </a:r>
            <a:r>
              <a:rPr lang="nb-NO" sz="1800" dirty="0" err="1" smtClean="0">
                <a:solidFill>
                  <a:schemeClr val="tx1"/>
                </a:solidFill>
              </a:rPr>
              <a:t>Pe</a:t>
            </a:r>
            <a:r>
              <a:rPr lang="nb-NO" sz="1800" dirty="0" smtClean="0">
                <a:solidFill>
                  <a:schemeClr val="tx1"/>
                </a:solidFill>
              </a:rPr>
              <a:t> </a:t>
            </a:r>
          </a:p>
          <a:p>
            <a:pPr lvl="1" hangingPunct="0"/>
            <a:r>
              <a:rPr lang="nb-NO" sz="1200" dirty="0" smtClean="0">
                <a:solidFill>
                  <a:schemeClr val="tx1"/>
                </a:solidFill>
              </a:rPr>
              <a:t>«Pe» </a:t>
            </a:r>
            <a:r>
              <a:rPr lang="nb-NO" sz="1200" dirty="0">
                <a:solidFill>
                  <a:schemeClr val="tx1"/>
                </a:solidFill>
              </a:rPr>
              <a:t>er </a:t>
            </a:r>
            <a:r>
              <a:rPr lang="nb-NO" sz="1200" dirty="0" smtClean="0">
                <a:solidFill>
                  <a:schemeClr val="tx1"/>
                </a:solidFill>
              </a:rPr>
              <a:t>den prisen som </a:t>
            </a:r>
            <a:r>
              <a:rPr lang="nb-NO" sz="1200" dirty="0">
                <a:solidFill>
                  <a:schemeClr val="tx1"/>
                </a:solidFill>
              </a:rPr>
              <a:t>evalueres og </a:t>
            </a:r>
            <a:r>
              <a:rPr lang="nb-NO" sz="1200" dirty="0" smtClean="0">
                <a:solidFill>
                  <a:schemeClr val="tx1"/>
                </a:solidFill>
              </a:rPr>
              <a:t>«Pb» </a:t>
            </a:r>
            <a:r>
              <a:rPr lang="nb-NO" sz="1200" dirty="0">
                <a:solidFill>
                  <a:schemeClr val="tx1"/>
                </a:solidFill>
              </a:rPr>
              <a:t>er beste </a:t>
            </a:r>
            <a:r>
              <a:rPr lang="nb-NO" sz="1200" dirty="0" smtClean="0">
                <a:solidFill>
                  <a:schemeClr val="tx1"/>
                </a:solidFill>
              </a:rPr>
              <a:t>(laveste) pris</a:t>
            </a:r>
            <a:r>
              <a:rPr lang="nb-NO" sz="1600" dirty="0"/>
              <a:t/>
            </a:r>
            <a:br>
              <a:rPr lang="nb-NO" sz="1600" dirty="0"/>
            </a:br>
            <a:endParaRPr lang="en-US" sz="1600" dirty="0"/>
          </a:p>
          <a:p>
            <a:endParaRPr lang="nb-NO" dirty="0"/>
          </a:p>
        </p:txBody>
      </p:sp>
    </p:spTree>
    <p:extLst>
      <p:ext uri="{BB962C8B-B14F-4D97-AF65-F5344CB8AC3E}">
        <p14:creationId xmlns:p14="http://schemas.microsoft.com/office/powerpoint/2010/main" val="432764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8488" cy="418058"/>
          </a:xfrm>
        </p:spPr>
        <p:txBody>
          <a:bodyPr/>
          <a:lstStyle/>
          <a:p>
            <a:r>
              <a:rPr lang="nb-NO" dirty="0"/>
              <a:t>Evalueringsmetode </a:t>
            </a:r>
            <a:r>
              <a:rPr lang="nb-NO" dirty="0" smtClean="0"/>
              <a:t>III</a:t>
            </a:r>
            <a:endParaRPr lang="nb-NO" dirty="0"/>
          </a:p>
        </p:txBody>
      </p:sp>
      <p:sp>
        <p:nvSpPr>
          <p:cNvPr id="3" name="Content Placeholder 2"/>
          <p:cNvSpPr>
            <a:spLocks noGrp="1"/>
          </p:cNvSpPr>
          <p:nvPr>
            <p:ph idx="1"/>
          </p:nvPr>
        </p:nvSpPr>
        <p:spPr>
          <a:xfrm>
            <a:off x="327803" y="1529822"/>
            <a:ext cx="8229600" cy="5217443"/>
          </a:xfrm>
        </p:spPr>
        <p:txBody>
          <a:bodyPr/>
          <a:lstStyle/>
          <a:p>
            <a:pPr marL="0" indent="0" hangingPunct="0">
              <a:buNone/>
            </a:pPr>
            <a:r>
              <a:rPr lang="nb-NO" sz="1600" b="1" dirty="0" smtClean="0"/>
              <a:t>Hvordan gi score (II):</a:t>
            </a:r>
            <a:endParaRPr lang="nb-NO" sz="1600" b="1" dirty="0"/>
          </a:p>
          <a:p>
            <a:pPr hangingPunct="0"/>
            <a:r>
              <a:rPr lang="nb-NO" sz="1600" dirty="0" smtClean="0"/>
              <a:t>Når </a:t>
            </a:r>
            <a:r>
              <a:rPr lang="nb-NO" sz="1600" dirty="0"/>
              <a:t>man </a:t>
            </a:r>
            <a:r>
              <a:rPr lang="nb-NO" sz="1600" dirty="0" smtClean="0"/>
              <a:t>evaluerte</a:t>
            </a:r>
            <a:r>
              <a:rPr lang="nb-NO" sz="1600" dirty="0" smtClean="0"/>
              <a:t> </a:t>
            </a:r>
            <a:r>
              <a:rPr lang="nb-NO" sz="1600" dirty="0"/>
              <a:t>var det viktig å huske på at det man så etter var hva som var den beste løsning for oppdragsgiver og for nettopp denne anskaffelsen, og ut i fra de leverte tilbudene. Scoren 10 skulle altså representere det beste for oppdragsgiver ut i fra hva som ble </a:t>
            </a:r>
            <a:r>
              <a:rPr lang="nb-NO" sz="1600" dirty="0" smtClean="0"/>
              <a:t>tilbudt</a:t>
            </a:r>
            <a:r>
              <a:rPr lang="nb-NO" sz="1600" dirty="0">
                <a:solidFill>
                  <a:schemeClr val="tx1"/>
                </a:solidFill>
              </a:rPr>
              <a:t>.</a:t>
            </a:r>
            <a:r>
              <a:rPr lang="nb-NO" sz="1600" dirty="0" smtClean="0">
                <a:solidFill>
                  <a:srgbClr val="FFC000"/>
                </a:solidFill>
              </a:rPr>
              <a:t>  </a:t>
            </a:r>
            <a:r>
              <a:rPr lang="nb-NO" sz="1600" dirty="0"/>
              <a:t/>
            </a:r>
            <a:br>
              <a:rPr lang="nb-NO" sz="1600" dirty="0"/>
            </a:br>
            <a:endParaRPr lang="en-US" sz="1600" dirty="0"/>
          </a:p>
          <a:p>
            <a:pPr hangingPunct="0"/>
            <a:r>
              <a:rPr lang="nb-NO" sz="1600" dirty="0"/>
              <a:t>Ofte ser man under evalueringene at enkelte tilbydere presenterer interessante konsepter eller løsninger som Oppdragsgiver ikke har tenkt på</a:t>
            </a:r>
            <a:r>
              <a:rPr lang="nb-NO" sz="1600" i="1" dirty="0"/>
              <a:t>. Man </a:t>
            </a:r>
            <a:r>
              <a:rPr lang="nb-NO" sz="1600" i="1" dirty="0" smtClean="0"/>
              <a:t>måtte </a:t>
            </a:r>
            <a:r>
              <a:rPr lang="nb-NO" sz="1600" i="1" dirty="0"/>
              <a:t>da huske at man bare kunne vurdere tilbudene i forhold til de tildelingskriteriene som var oppgitt. Det var viktig å ikke la seg påvirke til å evaluere på andre kriterier enn de som var oppgitt, selv om man så at denne tilbyderen var den ”beste” basert på de nye konsepter og løsninger som tilbyderen hadde presentert. Så lenge dette var utenfor det oppdragsgiver hadde spurt om i konkurransen kunne dette ikke medtas under evalueringen.</a:t>
            </a:r>
            <a:endParaRPr lang="en-US" sz="1600" i="1" dirty="0"/>
          </a:p>
          <a:p>
            <a:endParaRPr lang="nb-NO" sz="1400" dirty="0"/>
          </a:p>
        </p:txBody>
      </p:sp>
    </p:spTree>
    <p:extLst>
      <p:ext uri="{BB962C8B-B14F-4D97-AF65-F5344CB8AC3E}">
        <p14:creationId xmlns:p14="http://schemas.microsoft.com/office/powerpoint/2010/main" val="29395895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3" name="Group 62"/>
          <p:cNvGrpSpPr/>
          <p:nvPr/>
        </p:nvGrpSpPr>
        <p:grpSpPr>
          <a:xfrm>
            <a:off x="755576" y="2053086"/>
            <a:ext cx="4885166" cy="4256233"/>
            <a:chOff x="996027" y="357166"/>
            <a:chExt cx="5262669" cy="5719835"/>
          </a:xfrm>
        </p:grpSpPr>
        <p:sp>
          <p:nvSpPr>
            <p:cNvPr id="4" name="Rounded Rectangle 3"/>
            <p:cNvSpPr/>
            <p:nvPr/>
          </p:nvSpPr>
          <p:spPr>
            <a:xfrm>
              <a:off x="1000100" y="1357298"/>
              <a:ext cx="4786346" cy="1428760"/>
            </a:xfrm>
            <a:prstGeom prst="roundRect">
              <a:avLst/>
            </a:prstGeom>
            <a:solidFill>
              <a:srgbClr val="B5121B"/>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dirty="0" smtClean="0">
                  <a:solidFill>
                    <a:schemeClr val="bg1"/>
                  </a:solidFill>
                </a:rPr>
                <a:t>Evalueringsmatrise tildelingskriterier</a:t>
              </a:r>
              <a:endParaRPr lang="en-US" b="1" dirty="0">
                <a:solidFill>
                  <a:schemeClr val="bg1"/>
                </a:solidFill>
              </a:endParaRPr>
            </a:p>
          </p:txBody>
        </p:sp>
        <p:sp>
          <p:nvSpPr>
            <p:cNvPr id="5" name="Rounded Rectangle 4"/>
            <p:cNvSpPr/>
            <p:nvPr/>
          </p:nvSpPr>
          <p:spPr>
            <a:xfrm>
              <a:off x="1265407" y="5127217"/>
              <a:ext cx="1801240" cy="949784"/>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50" dirty="0" smtClean="0">
                  <a:solidFill>
                    <a:schemeClr val="bg1"/>
                  </a:solidFill>
                </a:rPr>
                <a:t>Pris:</a:t>
              </a:r>
            </a:p>
            <a:p>
              <a:pPr algn="ctr"/>
              <a:r>
                <a:rPr lang="nb-NO" sz="1000" dirty="0" smtClean="0">
                  <a:solidFill>
                    <a:schemeClr val="bg1"/>
                  </a:solidFill>
                </a:rPr>
                <a:t>Evaluering  og scoregivning i evalueringsmatrise</a:t>
              </a:r>
              <a:endParaRPr lang="en-US" sz="1000" dirty="0">
                <a:solidFill>
                  <a:schemeClr val="bg1"/>
                </a:solidFill>
              </a:endParaRPr>
            </a:p>
          </p:txBody>
        </p:sp>
        <p:sp>
          <p:nvSpPr>
            <p:cNvPr id="7" name="Rounded Rectangle 6"/>
            <p:cNvSpPr/>
            <p:nvPr/>
          </p:nvSpPr>
          <p:spPr>
            <a:xfrm>
              <a:off x="996027" y="3288903"/>
              <a:ext cx="2340000" cy="792000"/>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dirty="0" smtClean="0">
                  <a:solidFill>
                    <a:schemeClr val="tx1"/>
                  </a:solidFill>
                </a:rPr>
                <a:t>Tildelingskriterium 1: Pris</a:t>
              </a:r>
              <a:endParaRPr lang="en-US" sz="1400" dirty="0">
                <a:solidFill>
                  <a:schemeClr val="tx1"/>
                </a:solidFill>
              </a:endParaRPr>
            </a:p>
          </p:txBody>
        </p:sp>
        <p:sp>
          <p:nvSpPr>
            <p:cNvPr id="10" name="Rounded Rectangle 9"/>
            <p:cNvSpPr/>
            <p:nvPr/>
          </p:nvSpPr>
          <p:spPr>
            <a:xfrm>
              <a:off x="2357422" y="357166"/>
              <a:ext cx="2071702" cy="500066"/>
            </a:xfrm>
            <a:prstGeom prst="roundRect">
              <a:avLst/>
            </a:prstGeom>
            <a:solidFill>
              <a:srgbClr val="B5121B"/>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b="1" dirty="0" smtClean="0"/>
                <a:t>Vinner av konkurransen</a:t>
              </a:r>
              <a:endParaRPr lang="en-US" sz="1400" b="1" dirty="0"/>
            </a:p>
          </p:txBody>
        </p:sp>
        <p:cxnSp>
          <p:nvCxnSpPr>
            <p:cNvPr id="12" name="Straight Arrow Connector 11"/>
            <p:cNvCxnSpPr>
              <a:endCxn id="7" idx="2"/>
            </p:cNvCxnSpPr>
            <p:nvPr/>
          </p:nvCxnSpPr>
          <p:spPr>
            <a:xfrm flipV="1">
              <a:off x="2166028" y="4080904"/>
              <a:ext cx="0" cy="1046313"/>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7" idx="0"/>
              <a:endCxn id="4" idx="2"/>
            </p:cNvCxnSpPr>
            <p:nvPr/>
          </p:nvCxnSpPr>
          <p:spPr>
            <a:xfrm flipV="1">
              <a:off x="2166027" y="2786058"/>
              <a:ext cx="1227246" cy="502845"/>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8" name="Rounded Rectangle 27"/>
            <p:cNvSpPr/>
            <p:nvPr/>
          </p:nvSpPr>
          <p:spPr>
            <a:xfrm>
              <a:off x="3918696" y="3288903"/>
              <a:ext cx="2340000" cy="792000"/>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dirty="0" smtClean="0">
                  <a:solidFill>
                    <a:schemeClr val="tx1"/>
                  </a:solidFill>
                </a:rPr>
                <a:t>Tildelingskriterium </a:t>
              </a:r>
              <a:r>
                <a:rPr lang="nb-NO" sz="1400" dirty="0">
                  <a:solidFill>
                    <a:schemeClr val="tx1"/>
                  </a:solidFill>
                </a:rPr>
                <a:t>2: </a:t>
              </a:r>
              <a:r>
                <a:rPr lang="nb-NO" sz="1400" dirty="0" smtClean="0">
                  <a:solidFill>
                    <a:schemeClr val="tx1"/>
                  </a:solidFill>
                </a:rPr>
                <a:t>Kvalitet</a:t>
              </a:r>
              <a:endParaRPr lang="en-US" sz="1400" dirty="0">
                <a:solidFill>
                  <a:schemeClr val="tx1"/>
                </a:solidFill>
              </a:endParaRPr>
            </a:p>
          </p:txBody>
        </p:sp>
        <p:cxnSp>
          <p:nvCxnSpPr>
            <p:cNvPr id="35" name="Straight Arrow Connector 34"/>
            <p:cNvCxnSpPr>
              <a:stCxn id="28" idx="0"/>
              <a:endCxn id="4" idx="2"/>
            </p:cNvCxnSpPr>
            <p:nvPr/>
          </p:nvCxnSpPr>
          <p:spPr>
            <a:xfrm flipH="1" flipV="1">
              <a:off x="3393273" y="2786058"/>
              <a:ext cx="1695423" cy="502845"/>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4" idx="0"/>
              <a:endCxn id="10" idx="2"/>
            </p:cNvCxnSpPr>
            <p:nvPr/>
          </p:nvCxnSpPr>
          <p:spPr>
            <a:xfrm rot="5400000" flipH="1" flipV="1">
              <a:off x="3143240" y="1107265"/>
              <a:ext cx="500066" cy="1588"/>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9" name="Rounded Rectangle 38"/>
            <p:cNvSpPr/>
            <p:nvPr/>
          </p:nvSpPr>
          <p:spPr>
            <a:xfrm>
              <a:off x="4194566" y="5127217"/>
              <a:ext cx="1788257" cy="949784"/>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50" dirty="0" smtClean="0">
                  <a:solidFill>
                    <a:schemeClr val="bg1"/>
                  </a:solidFill>
                </a:rPr>
                <a:t>Kompetanse og oppdragsforståelse:</a:t>
              </a:r>
            </a:p>
            <a:p>
              <a:pPr algn="ctr"/>
              <a:r>
                <a:rPr lang="nb-NO" sz="1000" dirty="0" smtClean="0">
                  <a:solidFill>
                    <a:schemeClr val="bg1"/>
                  </a:solidFill>
                </a:rPr>
                <a:t>Evaluering  og scoregivning i evalueringsmatrise</a:t>
              </a:r>
              <a:endParaRPr lang="en-US" sz="1000" dirty="0">
                <a:solidFill>
                  <a:schemeClr val="bg1"/>
                </a:solidFill>
              </a:endParaRPr>
            </a:p>
          </p:txBody>
        </p:sp>
        <p:cxnSp>
          <p:nvCxnSpPr>
            <p:cNvPr id="41" name="Straight Arrow Connector 40"/>
            <p:cNvCxnSpPr>
              <a:stCxn id="39" idx="0"/>
              <a:endCxn id="28" idx="2"/>
            </p:cNvCxnSpPr>
            <p:nvPr/>
          </p:nvCxnSpPr>
          <p:spPr>
            <a:xfrm flipV="1">
              <a:off x="5088695" y="4080904"/>
              <a:ext cx="1" cy="1046313"/>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274638"/>
            <a:ext cx="8218488" cy="490066"/>
          </a:xfrm>
        </p:spPr>
        <p:txBody>
          <a:bodyPr/>
          <a:lstStyle/>
          <a:p>
            <a:r>
              <a:rPr lang="nb-NO" sz="4000" dirty="0" smtClean="0"/>
              <a:t>Evalueringsmatrisen </a:t>
            </a:r>
            <a:endParaRPr lang="nb-NO" sz="4000" dirty="0"/>
          </a:p>
        </p:txBody>
      </p:sp>
      <p:sp>
        <p:nvSpPr>
          <p:cNvPr id="3" name="TextBox 2"/>
          <p:cNvSpPr txBox="1"/>
          <p:nvPr/>
        </p:nvSpPr>
        <p:spPr>
          <a:xfrm>
            <a:off x="525263" y="729394"/>
            <a:ext cx="7560840" cy="1384995"/>
          </a:xfrm>
          <a:prstGeom prst="rect">
            <a:avLst/>
          </a:prstGeom>
          <a:noFill/>
        </p:spPr>
        <p:txBody>
          <a:bodyPr wrap="square" rtlCol="0">
            <a:spAutoFit/>
          </a:bodyPr>
          <a:lstStyle/>
          <a:p>
            <a:r>
              <a:rPr lang="nb-NO" sz="1400" dirty="0">
                <a:latin typeface="+mn-lt"/>
              </a:rPr>
              <a:t>Evalueringsmatrisen  var hovedverktøyet ved evalueringen. Ved bruk av denne ble tilbyderes tilbud evaluert i henhold til oppgitte tildelingskriterier og underkriterier. </a:t>
            </a:r>
            <a:br>
              <a:rPr lang="nb-NO" sz="1400" dirty="0">
                <a:latin typeface="+mn-lt"/>
              </a:rPr>
            </a:br>
            <a:r>
              <a:rPr lang="nb-NO" sz="1400" dirty="0">
                <a:latin typeface="+mn-lt"/>
              </a:rPr>
              <a:t/>
            </a:r>
            <a:br>
              <a:rPr lang="nb-NO" sz="1400" dirty="0">
                <a:latin typeface="+mn-lt"/>
              </a:rPr>
            </a:br>
            <a:r>
              <a:rPr lang="nb-NO" sz="1400" dirty="0">
                <a:latin typeface="+mn-lt"/>
              </a:rPr>
              <a:t>Alle underkriteriene var listet i evalueringsmatrisen, og evalueringen skulle gi seg utslag i en score, en prosatekst for hvordan man har evaluert leverandørens </a:t>
            </a:r>
            <a:r>
              <a:rPr lang="nb-NO" sz="1400" dirty="0" smtClean="0">
                <a:latin typeface="+mn-lt"/>
              </a:rPr>
              <a:t>besvarelse</a:t>
            </a:r>
            <a:r>
              <a:rPr lang="nb-NO" sz="1400" dirty="0">
                <a:latin typeface="+mn-lt"/>
              </a:rPr>
              <a:t> </a:t>
            </a:r>
            <a:r>
              <a:rPr lang="nb-NO" sz="1400" dirty="0" smtClean="0">
                <a:latin typeface="+mn-lt"/>
              </a:rPr>
              <a:t>med spesiell vekt på elementer som trekker opp/ned</a:t>
            </a:r>
            <a:endParaRPr lang="nb-NO" sz="2000" dirty="0"/>
          </a:p>
        </p:txBody>
      </p:sp>
      <p:sp>
        <p:nvSpPr>
          <p:cNvPr id="37" name="Rounded Rectangle 36"/>
          <p:cNvSpPr/>
          <p:nvPr/>
        </p:nvSpPr>
        <p:spPr>
          <a:xfrm>
            <a:off x="6012160" y="5591900"/>
            <a:ext cx="1659981" cy="717420"/>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50" dirty="0" smtClean="0">
                <a:solidFill>
                  <a:schemeClr val="bg1"/>
                </a:solidFill>
              </a:rPr>
              <a:t>Personlig egnethet:</a:t>
            </a:r>
          </a:p>
          <a:p>
            <a:pPr algn="ctr"/>
            <a:r>
              <a:rPr lang="nb-NO" sz="1000" dirty="0" smtClean="0">
                <a:solidFill>
                  <a:schemeClr val="bg1"/>
                </a:solidFill>
              </a:rPr>
              <a:t>Intervju. Evaluering  og scoregivning i evalueringsmatrise</a:t>
            </a:r>
            <a:endParaRPr lang="en-US" sz="1000" dirty="0">
              <a:solidFill>
                <a:schemeClr val="bg1"/>
              </a:solidFill>
            </a:endParaRPr>
          </a:p>
        </p:txBody>
      </p:sp>
      <p:cxnSp>
        <p:nvCxnSpPr>
          <p:cNvPr id="38" name="Straight Arrow Connector 37"/>
          <p:cNvCxnSpPr>
            <a:stCxn id="37" idx="0"/>
            <a:endCxn id="28" idx="3"/>
          </p:cNvCxnSpPr>
          <p:nvPr/>
        </p:nvCxnSpPr>
        <p:spPr>
          <a:xfrm flipH="1" flipV="1">
            <a:off x="5640742" y="4529316"/>
            <a:ext cx="1201409" cy="1062584"/>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7067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086142"/>
            <a:ext cx="7920880" cy="2246769"/>
          </a:xfrm>
          <a:prstGeom prst="rect">
            <a:avLst/>
          </a:prstGeom>
        </p:spPr>
        <p:txBody>
          <a:bodyPr wrap="square">
            <a:spAutoFit/>
          </a:bodyPr>
          <a:lstStyle/>
          <a:p>
            <a:r>
              <a:rPr lang="nb-NO" sz="1400" dirty="0"/>
              <a:t>Kostnader </a:t>
            </a:r>
            <a:r>
              <a:rPr lang="nb-NO" sz="1400" dirty="0" smtClean="0"/>
              <a:t>ble evaluert </a:t>
            </a:r>
            <a:r>
              <a:rPr lang="nb-NO" sz="1400" dirty="0"/>
              <a:t>i egne faneark for beregninger i evalueringsmatrisen. </a:t>
            </a:r>
            <a:r>
              <a:rPr lang="nb-NO" sz="1400" dirty="0" smtClean="0"/>
              <a:t>Poeng ble overført videre til aggregert evalueringsmatrise. Eksempelvis kan dette se slik ut: </a:t>
            </a:r>
          </a:p>
          <a:p>
            <a:endParaRPr lang="nb-NO" sz="1400" dirty="0"/>
          </a:p>
          <a:p>
            <a:endParaRPr lang="nb-NO" sz="1400" dirty="0" smtClean="0"/>
          </a:p>
          <a:p>
            <a:endParaRPr lang="nb-NO" sz="1400" dirty="0"/>
          </a:p>
          <a:p>
            <a:endParaRPr lang="nb-NO" sz="1400" dirty="0" smtClean="0"/>
          </a:p>
          <a:p>
            <a:endParaRPr lang="nb-NO" sz="1400" dirty="0"/>
          </a:p>
          <a:p>
            <a:endParaRPr lang="nb-NO" sz="1400" dirty="0" smtClean="0"/>
          </a:p>
          <a:p>
            <a:endParaRPr lang="nb-NO" sz="1400" dirty="0"/>
          </a:p>
          <a:p>
            <a:endParaRPr lang="nb-NO" sz="1400" dirty="0" smtClean="0"/>
          </a:p>
        </p:txBody>
      </p:sp>
      <p:sp>
        <p:nvSpPr>
          <p:cNvPr id="9" name="Rounded Rectangle 8"/>
          <p:cNvSpPr/>
          <p:nvPr/>
        </p:nvSpPr>
        <p:spPr>
          <a:xfrm>
            <a:off x="4462017" y="2302649"/>
            <a:ext cx="1672033" cy="717420"/>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00" dirty="0" smtClean="0">
                <a:solidFill>
                  <a:schemeClr val="bg1"/>
                </a:solidFill>
              </a:rPr>
              <a:t>Pris:</a:t>
            </a:r>
          </a:p>
          <a:p>
            <a:pPr algn="ctr"/>
            <a:r>
              <a:rPr lang="nb-NO" sz="900" dirty="0" smtClean="0">
                <a:solidFill>
                  <a:schemeClr val="bg1"/>
                </a:solidFill>
              </a:rPr>
              <a:t>Evaluering  og scoregivning i evalueringsmatrise</a:t>
            </a:r>
            <a:endParaRPr lang="en-US" sz="900" dirty="0">
              <a:solidFill>
                <a:schemeClr val="bg1"/>
              </a:solidFill>
            </a:endParaRPr>
          </a:p>
        </p:txBody>
      </p:sp>
      <p:sp>
        <p:nvSpPr>
          <p:cNvPr id="10" name="Rounded Rectangle 9"/>
          <p:cNvSpPr/>
          <p:nvPr/>
        </p:nvSpPr>
        <p:spPr>
          <a:xfrm>
            <a:off x="4211960" y="914078"/>
            <a:ext cx="2172147" cy="598238"/>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dirty="0" smtClean="0">
                <a:solidFill>
                  <a:schemeClr val="tx1"/>
                </a:solidFill>
              </a:rPr>
              <a:t>Tildelingskriterium 1: Pris</a:t>
            </a:r>
            <a:endParaRPr lang="en-US" sz="1400" dirty="0">
              <a:solidFill>
                <a:schemeClr val="tx1"/>
              </a:solidFill>
            </a:endParaRPr>
          </a:p>
        </p:txBody>
      </p:sp>
      <p:cxnSp>
        <p:nvCxnSpPr>
          <p:cNvPr id="11" name="Straight Arrow Connector 10"/>
          <p:cNvCxnSpPr>
            <a:endCxn id="10" idx="2"/>
          </p:cNvCxnSpPr>
          <p:nvPr/>
        </p:nvCxnSpPr>
        <p:spPr>
          <a:xfrm flipV="1">
            <a:off x="5298034" y="1512316"/>
            <a:ext cx="0" cy="790333"/>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026" y="337093"/>
            <a:ext cx="3831902" cy="2466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3"/>
          <p:cNvSpPr/>
          <p:nvPr/>
        </p:nvSpPr>
        <p:spPr>
          <a:xfrm>
            <a:off x="18376" y="1404527"/>
            <a:ext cx="1474656" cy="72008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a:stCxn id="4" idx="6"/>
          </p:cNvCxnSpPr>
          <p:nvPr/>
        </p:nvCxnSpPr>
        <p:spPr>
          <a:xfrm flipV="1">
            <a:off x="1493032" y="1190719"/>
            <a:ext cx="2727080" cy="573848"/>
          </a:xfrm>
          <a:prstGeom prst="line">
            <a:avLst/>
          </a:prstGeom>
          <a:ln w="2222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a:off x="1493032" y="1764567"/>
            <a:ext cx="2968985" cy="913106"/>
          </a:xfrm>
          <a:prstGeom prst="line">
            <a:avLst/>
          </a:prstGeom>
          <a:ln w="22225">
            <a:solidFill>
              <a:srgbClr val="00B050"/>
            </a:solidFill>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985" y="4365104"/>
            <a:ext cx="8514064" cy="1229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5450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p:nvPr/>
        </p:nvSpPr>
        <p:spPr>
          <a:xfrm>
            <a:off x="415571" y="2996952"/>
            <a:ext cx="7786742" cy="1031051"/>
          </a:xfrm>
          <a:prstGeom prst="rect">
            <a:avLst/>
          </a:prstGeom>
          <a:noFill/>
        </p:spPr>
        <p:txBody>
          <a:bodyPr wrap="square" rtlCol="0">
            <a:spAutoFit/>
          </a:bodyPr>
          <a:lstStyle/>
          <a:p>
            <a:pPr>
              <a:spcAft>
                <a:spcPts val="600"/>
              </a:spcAft>
            </a:pPr>
            <a:r>
              <a:rPr lang="nb-NO" sz="1400" dirty="0" smtClean="0"/>
              <a:t>Kompetanse, oppdragsforståelse og personlig egnethet var </a:t>
            </a:r>
            <a:r>
              <a:rPr lang="nb-NO" sz="1400" dirty="0"/>
              <a:t>del av tildelingskriterium 2 – </a:t>
            </a:r>
            <a:r>
              <a:rPr lang="nb-NO" sz="1400" dirty="0" smtClean="0"/>
              <a:t>Gjennomføringsplan. </a:t>
            </a:r>
          </a:p>
          <a:p>
            <a:pPr>
              <a:spcAft>
                <a:spcPts val="600"/>
              </a:spcAft>
            </a:pPr>
            <a:r>
              <a:rPr lang="nb-NO" sz="1400" dirty="0" smtClean="0"/>
              <a:t>Evalueringen </a:t>
            </a:r>
            <a:r>
              <a:rPr lang="nb-NO" sz="1400" dirty="0"/>
              <a:t>av </a:t>
            </a:r>
            <a:r>
              <a:rPr lang="nb-NO" sz="1400" dirty="0" smtClean="0"/>
              <a:t>alle underkriteriene ble evaluert i egen evalueringsmatrise. Poeng ble videreført til aggregert evalueringsmatrise:</a:t>
            </a:r>
            <a:endParaRPr lang="nb-NO" sz="1400" dirty="0"/>
          </a:p>
        </p:txBody>
      </p:sp>
      <p:sp>
        <p:nvSpPr>
          <p:cNvPr id="10" name="Rounded Rectangle 9"/>
          <p:cNvSpPr/>
          <p:nvPr/>
        </p:nvSpPr>
        <p:spPr>
          <a:xfrm>
            <a:off x="4241317" y="2037730"/>
            <a:ext cx="2126207" cy="959221"/>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00" dirty="0" smtClean="0">
                <a:solidFill>
                  <a:schemeClr val="bg1"/>
                </a:solidFill>
              </a:rPr>
              <a:t>Kompetanse, oppdragsforståelse og personlig egnethet:</a:t>
            </a:r>
          </a:p>
          <a:p>
            <a:pPr algn="ctr"/>
            <a:r>
              <a:rPr lang="nb-NO" sz="900" dirty="0" smtClean="0">
                <a:solidFill>
                  <a:schemeClr val="bg1"/>
                </a:solidFill>
              </a:rPr>
              <a:t>Evaluering  og scoregivning i evalueringsmatrise</a:t>
            </a:r>
            <a:endParaRPr lang="en-US" sz="900" dirty="0">
              <a:solidFill>
                <a:schemeClr val="bg1"/>
              </a:solidFill>
            </a:endParaRPr>
          </a:p>
        </p:txBody>
      </p:sp>
      <p:sp>
        <p:nvSpPr>
          <p:cNvPr id="11" name="Rounded Rectangle 10"/>
          <p:cNvSpPr/>
          <p:nvPr/>
        </p:nvSpPr>
        <p:spPr>
          <a:xfrm>
            <a:off x="4211960" y="914078"/>
            <a:ext cx="2172147" cy="598238"/>
          </a:xfrm>
          <a:prstGeom prst="roundRect">
            <a:avLst/>
          </a:prstGeom>
          <a:solidFill>
            <a:srgbClr val="919195"/>
          </a:solidFill>
          <a:ln>
            <a:solidFill>
              <a:srgbClr val="919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400" dirty="0" smtClean="0">
                <a:solidFill>
                  <a:schemeClr val="tx1"/>
                </a:solidFill>
              </a:rPr>
              <a:t>Tildelingskriterium </a:t>
            </a:r>
            <a:r>
              <a:rPr lang="nb-NO" sz="1400" dirty="0">
                <a:solidFill>
                  <a:schemeClr val="tx1"/>
                </a:solidFill>
              </a:rPr>
              <a:t>2</a:t>
            </a:r>
            <a:r>
              <a:rPr lang="nb-NO" sz="1400" dirty="0" smtClean="0">
                <a:solidFill>
                  <a:schemeClr val="tx1"/>
                </a:solidFill>
              </a:rPr>
              <a:t>: Kvalitet</a:t>
            </a:r>
            <a:endParaRPr lang="en-US" sz="1400" dirty="0">
              <a:solidFill>
                <a:schemeClr val="tx1"/>
              </a:solidFill>
            </a:endParaRPr>
          </a:p>
        </p:txBody>
      </p:sp>
      <p:cxnSp>
        <p:nvCxnSpPr>
          <p:cNvPr id="12" name="Straight Arrow Connector 11"/>
          <p:cNvCxnSpPr>
            <a:stCxn id="10" idx="0"/>
            <a:endCxn id="11" idx="2"/>
          </p:cNvCxnSpPr>
          <p:nvPr/>
        </p:nvCxnSpPr>
        <p:spPr>
          <a:xfrm flipH="1" flipV="1">
            <a:off x="5298034" y="1512316"/>
            <a:ext cx="6387" cy="525414"/>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pic>
        <p:nvPicPr>
          <p:cNvPr id="1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1563" y="341884"/>
            <a:ext cx="3831902" cy="2466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Oval 18"/>
          <p:cNvSpPr/>
          <p:nvPr/>
        </p:nvSpPr>
        <p:spPr>
          <a:xfrm>
            <a:off x="1475656" y="1440499"/>
            <a:ext cx="1474656" cy="72008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a:stCxn id="19" idx="6"/>
            <a:endCxn id="11" idx="1"/>
          </p:cNvCxnSpPr>
          <p:nvPr/>
        </p:nvCxnSpPr>
        <p:spPr>
          <a:xfrm flipV="1">
            <a:off x="2950312" y="1213197"/>
            <a:ext cx="1261648" cy="587342"/>
          </a:xfrm>
          <a:prstGeom prst="line">
            <a:avLst/>
          </a:prstGeom>
          <a:ln w="2222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19" idx="6"/>
            <a:endCxn id="10" idx="1"/>
          </p:cNvCxnSpPr>
          <p:nvPr/>
        </p:nvCxnSpPr>
        <p:spPr>
          <a:xfrm>
            <a:off x="2950312" y="1800539"/>
            <a:ext cx="1291005" cy="716802"/>
          </a:xfrm>
          <a:prstGeom prst="line">
            <a:avLst/>
          </a:prstGeom>
          <a:ln w="22225">
            <a:solidFill>
              <a:srgbClr val="00B050"/>
            </a:solidFill>
          </a:ln>
        </p:spPr>
        <p:style>
          <a:lnRef idx="1">
            <a:schemeClr val="accent1"/>
          </a:lnRef>
          <a:fillRef idx="0">
            <a:schemeClr val="accent1"/>
          </a:fillRef>
          <a:effectRef idx="0">
            <a:schemeClr val="accent1"/>
          </a:effectRef>
          <a:fontRef idx="minor">
            <a:schemeClr val="tx1"/>
          </a:fontRef>
        </p:style>
      </p:cxn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421" y="4794153"/>
            <a:ext cx="7935042" cy="1389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73285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457200" y="274638"/>
            <a:ext cx="8218488" cy="418058"/>
          </a:xfrm>
          <a:prstGeom prst="rect">
            <a:avLst/>
          </a:prstGeom>
        </p:spPr>
        <p:txBody>
          <a:bodyPr/>
          <a:lstStyle>
            <a:lvl1pPr algn="l" rtl="0" eaLnBrk="1" fontAlgn="base" hangingPunct="1">
              <a:spcBef>
                <a:spcPct val="0"/>
              </a:spcBef>
              <a:spcAft>
                <a:spcPct val="0"/>
              </a:spcAft>
              <a:defRPr sz="2400">
                <a:solidFill>
                  <a:srgbClr val="B5121B"/>
                </a:solidFill>
                <a:latin typeface="+mj-lt"/>
                <a:ea typeface="+mj-ea"/>
                <a:cs typeface="+mj-cs"/>
              </a:defRPr>
            </a:lvl1pPr>
            <a:lvl2pPr algn="l" rtl="0" eaLnBrk="1" fontAlgn="base" hangingPunct="1">
              <a:spcBef>
                <a:spcPct val="0"/>
              </a:spcBef>
              <a:spcAft>
                <a:spcPct val="0"/>
              </a:spcAft>
              <a:defRPr sz="2400">
                <a:solidFill>
                  <a:srgbClr val="B5121B"/>
                </a:solidFill>
                <a:latin typeface="Verdana" pitchFamily="34" charset="0"/>
              </a:defRPr>
            </a:lvl2pPr>
            <a:lvl3pPr algn="l" rtl="0" eaLnBrk="1" fontAlgn="base" hangingPunct="1">
              <a:spcBef>
                <a:spcPct val="0"/>
              </a:spcBef>
              <a:spcAft>
                <a:spcPct val="0"/>
              </a:spcAft>
              <a:defRPr sz="2400">
                <a:solidFill>
                  <a:srgbClr val="B5121B"/>
                </a:solidFill>
                <a:latin typeface="Verdana" pitchFamily="34" charset="0"/>
              </a:defRPr>
            </a:lvl3pPr>
            <a:lvl4pPr algn="l" rtl="0" eaLnBrk="1" fontAlgn="base" hangingPunct="1">
              <a:spcBef>
                <a:spcPct val="0"/>
              </a:spcBef>
              <a:spcAft>
                <a:spcPct val="0"/>
              </a:spcAft>
              <a:defRPr sz="2400">
                <a:solidFill>
                  <a:srgbClr val="B5121B"/>
                </a:solidFill>
                <a:latin typeface="Verdana" pitchFamily="34" charset="0"/>
              </a:defRPr>
            </a:lvl4pPr>
            <a:lvl5pPr algn="l" rtl="0" eaLnBrk="1" fontAlgn="base" hangingPunct="1">
              <a:spcBef>
                <a:spcPct val="0"/>
              </a:spcBef>
              <a:spcAft>
                <a:spcPct val="0"/>
              </a:spcAft>
              <a:defRPr sz="2400">
                <a:solidFill>
                  <a:srgbClr val="B5121B"/>
                </a:solidFill>
                <a:latin typeface="Verdana" pitchFamily="34" charset="0"/>
              </a:defRPr>
            </a:lvl5pPr>
            <a:lvl6pPr marL="457200" algn="l" rtl="0" eaLnBrk="1" fontAlgn="base" hangingPunct="1">
              <a:spcBef>
                <a:spcPct val="0"/>
              </a:spcBef>
              <a:spcAft>
                <a:spcPct val="0"/>
              </a:spcAft>
              <a:defRPr sz="2800" b="1">
                <a:solidFill>
                  <a:srgbClr val="B5121B"/>
                </a:solidFill>
                <a:latin typeface="Verdana" pitchFamily="34" charset="0"/>
              </a:defRPr>
            </a:lvl6pPr>
            <a:lvl7pPr marL="914400" algn="l" rtl="0" eaLnBrk="1" fontAlgn="base" hangingPunct="1">
              <a:spcBef>
                <a:spcPct val="0"/>
              </a:spcBef>
              <a:spcAft>
                <a:spcPct val="0"/>
              </a:spcAft>
              <a:defRPr sz="2800" b="1">
                <a:solidFill>
                  <a:srgbClr val="B5121B"/>
                </a:solidFill>
                <a:latin typeface="Verdana" pitchFamily="34" charset="0"/>
              </a:defRPr>
            </a:lvl7pPr>
            <a:lvl8pPr marL="1371600" algn="l" rtl="0" eaLnBrk="1" fontAlgn="base" hangingPunct="1">
              <a:spcBef>
                <a:spcPct val="0"/>
              </a:spcBef>
              <a:spcAft>
                <a:spcPct val="0"/>
              </a:spcAft>
              <a:defRPr sz="2800" b="1">
                <a:solidFill>
                  <a:srgbClr val="B5121B"/>
                </a:solidFill>
                <a:latin typeface="Verdana" pitchFamily="34" charset="0"/>
              </a:defRPr>
            </a:lvl8pPr>
            <a:lvl9pPr marL="1828800" algn="l" rtl="0" eaLnBrk="1" fontAlgn="base" hangingPunct="1">
              <a:spcBef>
                <a:spcPct val="0"/>
              </a:spcBef>
              <a:spcAft>
                <a:spcPct val="0"/>
              </a:spcAft>
              <a:defRPr sz="2800" b="1">
                <a:solidFill>
                  <a:srgbClr val="B5121B"/>
                </a:solidFill>
                <a:latin typeface="Verdana" pitchFamily="34" charset="0"/>
              </a:defRPr>
            </a:lvl9pPr>
          </a:lstStyle>
          <a:p>
            <a:r>
              <a:rPr lang="nb-NO" sz="2800" kern="0" dirty="0" smtClean="0">
                <a:solidFill>
                  <a:schemeClr val="tx1"/>
                </a:solidFill>
              </a:rPr>
              <a:t>Oppsummering av evalueringsarbeidet</a:t>
            </a:r>
            <a:endParaRPr lang="en-US" sz="2800" kern="0" dirty="0">
              <a:solidFill>
                <a:schemeClr val="tx1"/>
              </a:solidFill>
            </a:endParaRPr>
          </a:p>
        </p:txBody>
      </p:sp>
      <p:sp>
        <p:nvSpPr>
          <p:cNvPr id="2" name="TextBox 1"/>
          <p:cNvSpPr txBox="1"/>
          <p:nvPr/>
        </p:nvSpPr>
        <p:spPr>
          <a:xfrm>
            <a:off x="457200" y="1124744"/>
            <a:ext cx="8003232" cy="1661993"/>
          </a:xfrm>
          <a:prstGeom prst="rect">
            <a:avLst/>
          </a:prstGeom>
          <a:noFill/>
        </p:spPr>
        <p:txBody>
          <a:bodyPr wrap="square" rtlCol="0">
            <a:spAutoFit/>
          </a:bodyPr>
          <a:lstStyle/>
          <a:p>
            <a:r>
              <a:rPr lang="nb-NO" sz="1600" dirty="0" smtClean="0"/>
              <a:t>Matrisen inneholdt en </a:t>
            </a:r>
            <a:r>
              <a:rPr lang="nb-NO" sz="1600" dirty="0" smtClean="0"/>
              <a:t>oppsummeringsside </a:t>
            </a:r>
            <a:r>
              <a:rPr lang="nb-NO" sz="1600" dirty="0" smtClean="0"/>
              <a:t>som hentet score fra alle tildelingskriteriene og deres underkriterier og summerte disse i henhold til hvor mange prosent det enkelte tildelingskriterium skulle </a:t>
            </a:r>
            <a:r>
              <a:rPr lang="nb-NO" sz="1600" dirty="0" smtClean="0"/>
              <a:t>vektes. </a:t>
            </a:r>
            <a:br>
              <a:rPr lang="nb-NO" sz="1600" dirty="0" smtClean="0"/>
            </a:br>
            <a:r>
              <a:rPr lang="nb-NO" sz="1600" dirty="0" smtClean="0"/>
              <a:t>Automatisk </a:t>
            </a:r>
            <a:r>
              <a:rPr lang="nb-NO" sz="1600" dirty="0" smtClean="0"/>
              <a:t>rangering viser </a:t>
            </a:r>
            <a:r>
              <a:rPr lang="nb-NO" sz="1600" dirty="0" smtClean="0"/>
              <a:t>hvilket tilbud </a:t>
            </a:r>
            <a:r>
              <a:rPr lang="nb-NO" sz="1600" dirty="0" smtClean="0"/>
              <a:t>som </a:t>
            </a:r>
            <a:r>
              <a:rPr lang="nb-NO" sz="1600" smtClean="0"/>
              <a:t>scorer </a:t>
            </a:r>
            <a:r>
              <a:rPr lang="nb-NO" sz="1600" smtClean="0"/>
              <a:t>høyest og </a:t>
            </a:r>
            <a:r>
              <a:rPr lang="nb-NO" sz="1600" dirty="0" smtClean="0"/>
              <a:t>vinner</a:t>
            </a:r>
            <a:r>
              <a:rPr lang="nb-NO" sz="2400" dirty="0" smtClean="0"/>
              <a:t>. </a:t>
            </a:r>
            <a:br>
              <a:rPr lang="nb-NO" sz="2400" dirty="0" smtClean="0"/>
            </a:br>
            <a:r>
              <a:rPr lang="nb-NO" dirty="0" smtClean="0"/>
              <a:t/>
            </a:r>
            <a:br>
              <a:rPr lang="nb-NO" dirty="0" smtClean="0"/>
            </a:br>
            <a:endParaRPr lang="nb-NO" sz="1200" dirty="0">
              <a:solidFill>
                <a:srgbClr val="FF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169" y="2780925"/>
            <a:ext cx="6906557" cy="3283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13486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Resultatet	</a:t>
            </a:r>
            <a:endParaRPr lang="nb-NO" sz="4000" dirty="0"/>
          </a:p>
        </p:txBody>
      </p:sp>
      <p:sp>
        <p:nvSpPr>
          <p:cNvPr id="3" name="Content Placeholder 2"/>
          <p:cNvSpPr>
            <a:spLocks noGrp="1"/>
          </p:cNvSpPr>
          <p:nvPr>
            <p:ph idx="1"/>
          </p:nvPr>
        </p:nvSpPr>
        <p:spPr/>
        <p:txBody>
          <a:bodyPr/>
          <a:lstStyle/>
          <a:p>
            <a:r>
              <a:rPr lang="nb-NO" dirty="0" smtClean="0"/>
              <a:t>Resultatet av konkurransen var at oppdragsgiver satt igjen med en vinner som gjennom gode evalueringsprosesser hadde inngitt det økonomisk mest fordelaktige tilbudet. </a:t>
            </a:r>
          </a:p>
          <a:p>
            <a:pPr marL="0" indent="0">
              <a:buNone/>
            </a:pPr>
            <a:endParaRPr lang="nb-NO" dirty="0" smtClean="0"/>
          </a:p>
        </p:txBody>
      </p:sp>
    </p:spTree>
    <p:extLst>
      <p:ext uri="{BB962C8B-B14F-4D97-AF65-F5344CB8AC3E}">
        <p14:creationId xmlns:p14="http://schemas.microsoft.com/office/powerpoint/2010/main" val="22552266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Bakgrunn for anskaffelsen</a:t>
            </a:r>
            <a:endParaRPr lang="en-US" sz="4000" dirty="0"/>
          </a:p>
        </p:txBody>
      </p:sp>
      <p:sp>
        <p:nvSpPr>
          <p:cNvPr id="3" name="Content Placeholder 2"/>
          <p:cNvSpPr>
            <a:spLocks noGrp="1"/>
          </p:cNvSpPr>
          <p:nvPr>
            <p:ph idx="1"/>
          </p:nvPr>
        </p:nvSpPr>
        <p:spPr/>
        <p:txBody>
          <a:bodyPr/>
          <a:lstStyle/>
          <a:p>
            <a:r>
              <a:rPr lang="nb-NO" sz="1600" dirty="0" smtClean="0"/>
              <a:t>En større kommunal oppdragsgiver skulle inngå rammeavtale for å dekke et bredt spekter av tjenester innen finansrådgivning.  </a:t>
            </a:r>
          </a:p>
          <a:p>
            <a:pPr marL="0" indent="0">
              <a:buNone/>
            </a:pPr>
            <a:endParaRPr lang="nb-NO" sz="1600" dirty="0" smtClean="0"/>
          </a:p>
          <a:p>
            <a:r>
              <a:rPr lang="nb-NO" sz="1600" dirty="0" smtClean="0"/>
              <a:t>Oppdragsgiver hadde historisk sett brukt rammeavtalen svært aktivt, og så for seg et lignende aktivitetsnivå i fremtiden.</a:t>
            </a:r>
          </a:p>
          <a:p>
            <a:pPr marL="0" indent="0">
              <a:buNone/>
            </a:pPr>
            <a:endParaRPr lang="nb-NO" sz="1600" dirty="0" smtClean="0"/>
          </a:p>
          <a:p>
            <a:r>
              <a:rPr lang="nb-NO" sz="1600" dirty="0" smtClean="0"/>
              <a:t>Det brede spekteret av finansrådgivningstjenester gjorde at flere av de ønskede tjenestene ville ligge tett på kjernevirksomheten til oppdragsgiver, og dermed være forretningskritiske. Av den grunn var det svært viktig for oppdragsgiver at leverandøren ikke bare hadde høy rådgivningskompetanse, men også meget gode samarbeidsevner.</a:t>
            </a:r>
            <a:endParaRPr lang="nb-NO" sz="1600" dirty="0"/>
          </a:p>
        </p:txBody>
      </p:sp>
    </p:spTree>
    <p:extLst>
      <p:ext uri="{BB962C8B-B14F-4D97-AF65-F5344CB8AC3E}">
        <p14:creationId xmlns:p14="http://schemas.microsoft.com/office/powerpoint/2010/main" val="3351491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Læring (retrospekt, erfaringer)</a:t>
            </a:r>
            <a:endParaRPr lang="nb-NO" sz="4000" dirty="0"/>
          </a:p>
        </p:txBody>
      </p:sp>
      <p:sp>
        <p:nvSpPr>
          <p:cNvPr id="3" name="Content Placeholder 2"/>
          <p:cNvSpPr>
            <a:spLocks noGrp="1"/>
          </p:cNvSpPr>
          <p:nvPr>
            <p:ph idx="1"/>
          </p:nvPr>
        </p:nvSpPr>
        <p:spPr>
          <a:xfrm>
            <a:off x="448574" y="1478427"/>
            <a:ext cx="8229600" cy="5616624"/>
          </a:xfrm>
        </p:spPr>
        <p:txBody>
          <a:bodyPr/>
          <a:lstStyle/>
          <a:p>
            <a:r>
              <a:rPr lang="nb-NO" sz="1400" dirty="0" smtClean="0"/>
              <a:t>Utarbeid en prismatrise som sikrer et 1-1 forhold mellom pris og stillingsnivå, som leverandører kan forholde seg til uavhengig av hvordan leverandørene titulerer nivå. Husk å ta høyde for at et stillingsnivå kan bli brukt mer intensivt i kontraktsløpet enn et annet.</a:t>
            </a:r>
          </a:p>
          <a:p>
            <a:r>
              <a:rPr lang="nb-NO" sz="1400" dirty="0" smtClean="0"/>
              <a:t>Bruk tid på å utvikle kvalitetskriteriet. Hvilken kompetanse og erfaring ønskes fokus på? </a:t>
            </a:r>
            <a:endParaRPr lang="nb-NO" sz="1400" dirty="0"/>
          </a:p>
          <a:p>
            <a:r>
              <a:rPr lang="nb-NO" sz="1400" dirty="0" smtClean="0"/>
              <a:t>Bruk tid på å utvikle en kravspesifikasjon som omfatter rådgivningstjenestene leverandøren skal kunne levere. </a:t>
            </a:r>
          </a:p>
          <a:p>
            <a:r>
              <a:rPr lang="nb-NO" sz="1400" dirty="0" smtClean="0"/>
              <a:t>Lag klare kjøreregler for hvordan kvalitetskriteriet skal evalueres og hvordan score skal begrunnes. Dette er fordelaktig både for effektiviteten i evalueringen og etterprøvbarheten.</a:t>
            </a:r>
            <a:br>
              <a:rPr lang="nb-NO" sz="1400" dirty="0" smtClean="0"/>
            </a:br>
            <a:endParaRPr lang="nb-NO" sz="1400" dirty="0" smtClean="0"/>
          </a:p>
          <a:p>
            <a:r>
              <a:rPr lang="nb-NO" sz="1400" b="1" dirty="0" smtClean="0"/>
              <a:t>I retrospekt ville et mer fordelaktig prosedyrevalg for kjøp av rådgivningstjenester vært konkurranse med forhandling i 2 trinn i henhold til FOA del I og III.</a:t>
            </a:r>
          </a:p>
          <a:p>
            <a:pPr lvl="1"/>
            <a:r>
              <a:rPr lang="nb-NO" sz="1200" dirty="0" smtClean="0"/>
              <a:t>Hjemmel for bruk konkurranse med forhandling finnes i FOA § 14-3: Tjenesten som skal leveres er av en slik art at det ikke i tilstrekkelig grad kan fastsettes så nøyaktige spesifikasjoner, at valg av det beste tilbudet kan skje etter regelen for åpen eller begrenset anbudskonkurranse.</a:t>
            </a:r>
          </a:p>
          <a:p>
            <a:pPr lvl="2"/>
            <a:r>
              <a:rPr lang="nb-NO" sz="1200" dirty="0" smtClean="0"/>
              <a:t>Oppfyllelse av vilkåret for bruk av forhandlet prosedyre bør vurderes og kan være oppfylt.</a:t>
            </a:r>
          </a:p>
          <a:p>
            <a:pPr lvl="1"/>
            <a:r>
              <a:rPr lang="nb-NO" sz="1200" dirty="0" smtClean="0"/>
              <a:t>Denne prosedyren ville gitt oppdragsgiver mulighet til å forhandle om sammensetningen av rådgivningsteamet dersom dette var ønskelig (Dersom kompetanse eller personlige egenskaper ikke var optimal for alle medlemmer på leverandørens tilbudte team)</a:t>
            </a:r>
          </a:p>
          <a:p>
            <a:pPr lvl="1"/>
            <a:r>
              <a:rPr lang="nb-NO" sz="1200" dirty="0" smtClean="0"/>
              <a:t>Forhandlingsforbudet i begrenset anbudskonkurranse gjør at man ved å benytte seg av intervju i denne prosedyreformen kan befinne seg i en juridisk gråsone </a:t>
            </a:r>
          </a:p>
          <a:p>
            <a:pPr lvl="1"/>
            <a:r>
              <a:rPr lang="nb-NO" sz="1200" dirty="0" smtClean="0"/>
              <a:t>Det anbefales at man i tillegg benytter seg av «personlig egnethet» som underkriterium av tildelingskriteriet «kvalitet»</a:t>
            </a:r>
            <a:r>
              <a:rPr lang="nb-NO" sz="900" dirty="0" smtClean="0"/>
              <a:t/>
            </a:r>
            <a:br>
              <a:rPr lang="nb-NO" sz="900" dirty="0" smtClean="0"/>
            </a:br>
            <a:endParaRPr lang="nb-NO" sz="900" dirty="0" smtClean="0"/>
          </a:p>
          <a:p>
            <a:pPr marL="0" indent="0">
              <a:buNone/>
            </a:pPr>
            <a:endParaRPr lang="nb-NO" sz="3200" dirty="0"/>
          </a:p>
          <a:p>
            <a:endParaRPr lang="nb-NO" dirty="0"/>
          </a:p>
        </p:txBody>
      </p:sp>
    </p:spTree>
    <p:extLst>
      <p:ext uri="{BB962C8B-B14F-4D97-AF65-F5344CB8AC3E}">
        <p14:creationId xmlns:p14="http://schemas.microsoft.com/office/powerpoint/2010/main" val="8443046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Gjennomføring av konkurransen</a:t>
            </a:r>
            <a:endParaRPr lang="nb-NO" sz="4000" dirty="0"/>
          </a:p>
        </p:txBody>
      </p:sp>
      <p:sp>
        <p:nvSpPr>
          <p:cNvPr id="3" name="Content Placeholder 2"/>
          <p:cNvSpPr>
            <a:spLocks noGrp="1"/>
          </p:cNvSpPr>
          <p:nvPr>
            <p:ph idx="1"/>
          </p:nvPr>
        </p:nvSpPr>
        <p:spPr/>
        <p:txBody>
          <a:bodyPr/>
          <a:lstStyle/>
          <a:p>
            <a:r>
              <a:rPr lang="nb-NO" sz="1600" dirty="0"/>
              <a:t>A</a:t>
            </a:r>
            <a:r>
              <a:rPr lang="nb-NO" sz="1600" dirty="0" smtClean="0"/>
              <a:t>nskaffelsen ble gjennomført i </a:t>
            </a:r>
            <a:r>
              <a:rPr lang="nb-NO" sz="1600" dirty="0"/>
              <a:t>henhold til lov 16. juli 1999 nr. 69 om offentlige anskaffelser (LOA) og forskrift 7. april 2006 nr. 402 om offentlige anskaffelser (FOA</a:t>
            </a:r>
            <a:r>
              <a:rPr lang="nb-NO" sz="1600" dirty="0" smtClean="0"/>
              <a:t>). </a:t>
            </a:r>
          </a:p>
          <a:p>
            <a:pPr marL="0" indent="0">
              <a:buNone/>
            </a:pPr>
            <a:endParaRPr lang="nb-NO" sz="1600" dirty="0"/>
          </a:p>
          <a:p>
            <a:r>
              <a:rPr lang="nb-NO" sz="1600" dirty="0" smtClean="0"/>
              <a:t>Begrenset anbudskonkurranse med intervju i henhold til FOA </a:t>
            </a:r>
            <a:r>
              <a:rPr lang="nb-NO" sz="1600" dirty="0"/>
              <a:t>del I og </a:t>
            </a:r>
            <a:r>
              <a:rPr lang="nb-NO" sz="1600" dirty="0" smtClean="0"/>
              <a:t>III. </a:t>
            </a:r>
            <a:r>
              <a:rPr lang="nb-NO" sz="1600" dirty="0"/>
              <a:t>Denne prosedyren </a:t>
            </a:r>
            <a:r>
              <a:rPr lang="nb-NO" sz="1600" dirty="0" smtClean="0"/>
              <a:t>består av to trinn. </a:t>
            </a:r>
            <a:r>
              <a:rPr lang="nb-NO" sz="1600" dirty="0"/>
              <a:t>De inviterte leverandørene ble utvalgt på bakgrunn av de krav som ble stilt i </a:t>
            </a:r>
            <a:r>
              <a:rPr lang="nb-NO" sz="1600" dirty="0" smtClean="0"/>
              <a:t>kvalifikasjonsgrunnlaget. En øvre grense på 5-6 leverandører ble satt, hvor disse ble invitert til å gi tilbud i neste trinn av konkurransen.</a:t>
            </a:r>
          </a:p>
          <a:p>
            <a:pPr lvl="1"/>
            <a:r>
              <a:rPr lang="nb-NO" sz="1200" dirty="0" smtClean="0"/>
              <a:t>Informasjon om kompleksiteten av vurderingen av hvilke tilbud som fremsto som økonomisk mest fordelaktig førte til at denne prosedyren ble valgt</a:t>
            </a:r>
          </a:p>
          <a:p>
            <a:pPr lvl="1"/>
            <a:r>
              <a:rPr lang="nb-NO" sz="1200" dirty="0" smtClean="0"/>
              <a:t>I tillegg var kundens </a:t>
            </a:r>
            <a:r>
              <a:rPr lang="nb-NO" sz="1200" dirty="0"/>
              <a:t>ønske om å bruke begrenset </a:t>
            </a:r>
            <a:r>
              <a:rPr lang="nb-NO" sz="1200" dirty="0" smtClean="0"/>
              <a:t>anbudskonkurranse avgjørende for valg av konkurranseform</a:t>
            </a:r>
            <a:endParaRPr lang="nb-NO" sz="1600" dirty="0" smtClean="0"/>
          </a:p>
          <a:p>
            <a:r>
              <a:rPr lang="nb-NO" sz="1600" dirty="0" smtClean="0"/>
              <a:t>For anskaffelsen ble det besluttet å ta utgangspunkt i statens standardavtale for kjøp av konsulentbistand, SSA-B.</a:t>
            </a:r>
            <a:endParaRPr lang="nb-NO" sz="1600" dirty="0"/>
          </a:p>
        </p:txBody>
      </p:sp>
    </p:spTree>
    <p:extLst>
      <p:ext uri="{BB962C8B-B14F-4D97-AF65-F5344CB8AC3E}">
        <p14:creationId xmlns:p14="http://schemas.microsoft.com/office/powerpoint/2010/main" val="3040150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Om </a:t>
            </a:r>
            <a:r>
              <a:rPr lang="nb-NO" sz="4000" dirty="0" smtClean="0"/>
              <a:t>kvalifikasjonskrav </a:t>
            </a:r>
            <a:r>
              <a:rPr lang="nb-NO" sz="4000" dirty="0" smtClean="0"/>
              <a:t>i kvalifikasjonsgrunnlaget</a:t>
            </a:r>
            <a:endParaRPr lang="nb-NO" sz="4000" dirty="0"/>
          </a:p>
        </p:txBody>
      </p:sp>
      <p:sp>
        <p:nvSpPr>
          <p:cNvPr id="3" name="Content Placeholder 2"/>
          <p:cNvSpPr>
            <a:spLocks noGrp="1"/>
          </p:cNvSpPr>
          <p:nvPr>
            <p:ph idx="1"/>
          </p:nvPr>
        </p:nvSpPr>
        <p:spPr>
          <a:xfrm>
            <a:off x="457200" y="1729596"/>
            <a:ext cx="8229600" cy="4525963"/>
          </a:xfrm>
        </p:spPr>
        <p:txBody>
          <a:bodyPr/>
          <a:lstStyle/>
          <a:p>
            <a:r>
              <a:rPr lang="nb-NO" dirty="0" smtClean="0"/>
              <a:t>I kvalifikasjonsgrunnlaget ble to </a:t>
            </a:r>
            <a:r>
              <a:rPr lang="nb-NO" dirty="0" smtClean="0"/>
              <a:t>krav </a:t>
            </a:r>
            <a:r>
              <a:rPr lang="nb-NO" dirty="0" smtClean="0"/>
              <a:t>scoret</a:t>
            </a:r>
          </a:p>
          <a:p>
            <a:pPr lvl="1"/>
            <a:r>
              <a:rPr lang="nb-NO" dirty="0" smtClean="0"/>
              <a:t>Krav til økonomisk og finansiell stilling</a:t>
            </a:r>
          </a:p>
          <a:p>
            <a:pPr lvl="1"/>
            <a:r>
              <a:rPr lang="nb-NO" dirty="0" smtClean="0"/>
              <a:t>Krav til tekniske og faglige kvalifikasjoner herunder</a:t>
            </a:r>
          </a:p>
          <a:p>
            <a:pPr lvl="2"/>
            <a:r>
              <a:rPr lang="nb-NO" i="1" dirty="0" smtClean="0"/>
              <a:t>Leverandøren skal ha tilstrekkelig kapasitet til å kunne oppfylle kontrakten</a:t>
            </a:r>
          </a:p>
          <a:p>
            <a:pPr lvl="2"/>
            <a:r>
              <a:rPr lang="nb-NO" i="1" dirty="0" smtClean="0"/>
              <a:t>Det kreves at foretaket har et godt og velfungerende kvalitetssikringssystem for tjenestene som skal leveres</a:t>
            </a:r>
          </a:p>
          <a:p>
            <a:pPr lvl="2"/>
            <a:r>
              <a:rPr lang="nb-NO" i="1" dirty="0" smtClean="0"/>
              <a:t>Det kreves relevant erfaring fra tilsvarende oppdrag/leveranser</a:t>
            </a:r>
          </a:p>
          <a:p>
            <a:pPr lvl="1"/>
            <a:r>
              <a:rPr lang="nb-NO" dirty="0" smtClean="0"/>
              <a:t>Kravene i «tekniske og faglige kvalifikasjoner» ble fortrinnsvis gitt mer vekt enn kravene i «økonomisk og finansiell stilling»</a:t>
            </a:r>
          </a:p>
          <a:p>
            <a:pPr lvl="1"/>
            <a:r>
              <a:rPr lang="nb-NO" dirty="0" smtClean="0"/>
              <a:t>De 5-6 leverandørene som ble rangert høyest på bakgrunn av ovennevnte kriterier ble invitert til å gi tilbud</a:t>
            </a:r>
            <a:endParaRPr lang="nb-NO" dirty="0"/>
          </a:p>
        </p:txBody>
      </p:sp>
    </p:spTree>
    <p:extLst>
      <p:ext uri="{BB962C8B-B14F-4D97-AF65-F5344CB8AC3E}">
        <p14:creationId xmlns:p14="http://schemas.microsoft.com/office/powerpoint/2010/main" val="14391948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Evalueringen – Tildelingskriterier</a:t>
            </a:r>
            <a:endParaRPr lang="nb-NO" sz="4000" dirty="0"/>
          </a:p>
        </p:txBody>
      </p:sp>
      <p:sp>
        <p:nvSpPr>
          <p:cNvPr id="3" name="Content Placeholder 2"/>
          <p:cNvSpPr>
            <a:spLocks noGrp="1"/>
          </p:cNvSpPr>
          <p:nvPr>
            <p:ph idx="1"/>
          </p:nvPr>
        </p:nvSpPr>
        <p:spPr/>
        <p:txBody>
          <a:bodyPr/>
          <a:lstStyle/>
          <a:p>
            <a:r>
              <a:rPr lang="nb-NO" sz="1400" dirty="0" smtClean="0"/>
              <a:t>For denne konkurransen ble det valgt to tildelingskriterier vektet innenfor ramme. </a:t>
            </a:r>
          </a:p>
          <a:p>
            <a:endParaRPr lang="nb-NO" sz="1200" dirty="0"/>
          </a:p>
          <a:p>
            <a:endParaRPr lang="nb-NO" sz="1200" dirty="0" smtClean="0"/>
          </a:p>
          <a:p>
            <a:endParaRPr lang="nb-NO" sz="1200" dirty="0"/>
          </a:p>
          <a:p>
            <a:endParaRPr lang="nb-NO" sz="1200" dirty="0" smtClean="0"/>
          </a:p>
          <a:p>
            <a:endParaRPr lang="nb-NO" sz="1200" dirty="0"/>
          </a:p>
          <a:p>
            <a:endParaRPr lang="nb-NO" sz="1200" dirty="0" smtClean="0"/>
          </a:p>
          <a:p>
            <a:endParaRPr lang="nb-NO" sz="1200" dirty="0"/>
          </a:p>
          <a:p>
            <a:endParaRPr lang="nb-NO" sz="1200" dirty="0" smtClean="0"/>
          </a:p>
          <a:p>
            <a:endParaRPr lang="nb-NO" sz="1200" dirty="0"/>
          </a:p>
          <a:p>
            <a:endParaRPr lang="nb-NO" sz="1200" dirty="0" smtClean="0"/>
          </a:p>
          <a:p>
            <a:endParaRPr lang="nb-NO" sz="1200" dirty="0"/>
          </a:p>
          <a:p>
            <a:r>
              <a:rPr lang="nb-NO" sz="1400" dirty="0" smtClean="0"/>
              <a:t>Videre følger tildelingskriteriene slik de sto beskrevet i konkurransegrunnlaget, med en kort kommentar til hvorfor tildelingskriterier og underkriterier ble valgt. </a:t>
            </a:r>
          </a:p>
        </p:txBody>
      </p:sp>
      <p:graphicFrame>
        <p:nvGraphicFramePr>
          <p:cNvPr id="4" name="Table 3"/>
          <p:cNvGraphicFramePr>
            <a:graphicFrameLocks noGrp="1"/>
          </p:cNvGraphicFramePr>
          <p:nvPr>
            <p:extLst>
              <p:ext uri="{D42A27DB-BD31-4B8C-83A1-F6EECF244321}">
                <p14:modId xmlns:p14="http://schemas.microsoft.com/office/powerpoint/2010/main" val="2312363680"/>
              </p:ext>
            </p:extLst>
          </p:nvPr>
        </p:nvGraphicFramePr>
        <p:xfrm>
          <a:off x="1115616" y="2276872"/>
          <a:ext cx="6096000" cy="111252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nb-NO" dirty="0" smtClean="0"/>
                        <a:t>Tildelingskriterium</a:t>
                      </a:r>
                      <a:endParaRPr lang="nb-NO" dirty="0"/>
                    </a:p>
                  </a:txBody>
                  <a:tcPr/>
                </a:tc>
                <a:tc>
                  <a:txBody>
                    <a:bodyPr/>
                    <a:lstStyle/>
                    <a:p>
                      <a:r>
                        <a:rPr lang="nb-NO" dirty="0" smtClean="0"/>
                        <a:t>Vektet i ramme</a:t>
                      </a:r>
                      <a:endParaRPr lang="nb-NO" dirty="0"/>
                    </a:p>
                  </a:txBody>
                  <a:tcPr/>
                </a:tc>
              </a:tr>
              <a:tr h="370840">
                <a:tc>
                  <a:txBody>
                    <a:bodyPr/>
                    <a:lstStyle/>
                    <a:p>
                      <a:r>
                        <a:rPr lang="nb-NO" dirty="0" smtClean="0"/>
                        <a:t>Pris</a:t>
                      </a:r>
                      <a:endParaRPr lang="nb-NO" dirty="0"/>
                    </a:p>
                  </a:txBody>
                  <a:tcPr/>
                </a:tc>
                <a:tc>
                  <a:txBody>
                    <a:bodyPr/>
                    <a:lstStyle/>
                    <a:p>
                      <a:r>
                        <a:rPr lang="nb-NO" dirty="0" smtClean="0"/>
                        <a:t>30 %</a:t>
                      </a:r>
                      <a:endParaRPr lang="nb-NO" dirty="0"/>
                    </a:p>
                  </a:txBody>
                  <a:tcPr/>
                </a:tc>
              </a:tr>
              <a:tr h="370840">
                <a:tc>
                  <a:txBody>
                    <a:bodyPr/>
                    <a:lstStyle/>
                    <a:p>
                      <a:r>
                        <a:rPr lang="nb-NO" dirty="0" smtClean="0"/>
                        <a:t>Kvalitet</a:t>
                      </a:r>
                      <a:endParaRPr lang="nb-NO" dirty="0"/>
                    </a:p>
                  </a:txBody>
                  <a:tcPr/>
                </a:tc>
                <a:tc>
                  <a:txBody>
                    <a:bodyPr/>
                    <a:lstStyle/>
                    <a:p>
                      <a:r>
                        <a:rPr lang="nb-NO" dirty="0" smtClean="0"/>
                        <a:t>70 %</a:t>
                      </a:r>
                      <a:endParaRPr lang="nb-NO" dirty="0"/>
                    </a:p>
                  </a:txBody>
                  <a:tcPr/>
                </a:tc>
              </a:tr>
            </a:tbl>
          </a:graphicData>
        </a:graphic>
      </p:graphicFrame>
    </p:spTree>
    <p:extLst>
      <p:ext uri="{BB962C8B-B14F-4D97-AF65-F5344CB8AC3E}">
        <p14:creationId xmlns:p14="http://schemas.microsoft.com/office/powerpoint/2010/main" val="2330431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Evalueringen – Tildelingskriterium 1</a:t>
            </a:r>
            <a:endParaRPr lang="nb-NO" sz="4000" dirty="0"/>
          </a:p>
        </p:txBody>
      </p:sp>
      <p:sp>
        <p:nvSpPr>
          <p:cNvPr id="3" name="Content Placeholder 2"/>
          <p:cNvSpPr>
            <a:spLocks noGrp="1"/>
          </p:cNvSpPr>
          <p:nvPr>
            <p:ph idx="1"/>
          </p:nvPr>
        </p:nvSpPr>
        <p:spPr>
          <a:xfrm>
            <a:off x="450291" y="1834743"/>
            <a:ext cx="8229600" cy="4525963"/>
          </a:xfrm>
        </p:spPr>
        <p:txBody>
          <a:bodyPr/>
          <a:lstStyle/>
          <a:p>
            <a:pPr marL="0" indent="0">
              <a:buNone/>
            </a:pPr>
            <a:r>
              <a:rPr lang="nb-NO" sz="1400" b="1" dirty="0" smtClean="0"/>
              <a:t>Pris</a:t>
            </a:r>
          </a:p>
          <a:p>
            <a:pPr marL="0" indent="0">
              <a:buNone/>
            </a:pPr>
            <a:endParaRPr lang="nb-NO" sz="1400" b="1" dirty="0" smtClean="0"/>
          </a:p>
          <a:p>
            <a:r>
              <a:rPr lang="nb-NO" sz="1400" dirty="0" smtClean="0"/>
              <a:t>Behov for høy kvalitet på rådgivningstjenestene var  markant større enn lav pris. Tildelingskriteriet pris fikk derfor tildelt en vekt på 30 %.</a:t>
            </a:r>
          </a:p>
          <a:p>
            <a:endParaRPr lang="nb-NO" sz="1400" dirty="0" smtClean="0"/>
          </a:p>
          <a:p>
            <a:r>
              <a:rPr lang="nb-NO" sz="1400" dirty="0" smtClean="0"/>
              <a:t>Ettersom anskaffelsen var en rammeavtale var det  mest hensiktsmessig å be leverandøren om timepris. </a:t>
            </a:r>
          </a:p>
          <a:p>
            <a:pPr lvl="1"/>
            <a:r>
              <a:rPr lang="nb-NO" sz="1200" dirty="0" smtClean="0"/>
              <a:t>Blant annet fordi usikkerhet rundt omfanget av avrop gjorde det vanskelig å legge premissene for å kalkulere en totalkostnad</a:t>
            </a:r>
          </a:p>
          <a:p>
            <a:r>
              <a:rPr lang="nb-NO" sz="1400" dirty="0" smtClean="0"/>
              <a:t>Leverandørene i bransjen opererte med forskjellige nivåinndelinger av sine ansatte. Eksempelvis kunne «rådgiver» hos en leverandør bli referert til som «seniorkonsulent» hos en annen. I tillegg var det mulig at leverandørene stilte forskjellige erfaringskrav til samme tittel. For å løse denne utfordringen ble prismatrisen standardisert på følgende vis:</a:t>
            </a:r>
          </a:p>
          <a:p>
            <a:pPr lvl="1"/>
            <a:r>
              <a:rPr lang="nb-NO" sz="1200" dirty="0" smtClean="0"/>
              <a:t>O-5 års erfaring (Junior)</a:t>
            </a:r>
          </a:p>
          <a:p>
            <a:pPr lvl="1"/>
            <a:r>
              <a:rPr lang="nb-NO" sz="1200" dirty="0" smtClean="0"/>
              <a:t>5-10 års erfaring (senior)</a:t>
            </a:r>
          </a:p>
          <a:p>
            <a:pPr lvl="1"/>
            <a:r>
              <a:rPr lang="nb-NO" sz="1200" dirty="0" smtClean="0"/>
              <a:t>Over 10 års erfaring (partner)</a:t>
            </a:r>
          </a:p>
          <a:p>
            <a:r>
              <a:rPr lang="nb-NO" sz="1400" dirty="0" smtClean="0"/>
              <a:t>Timepris og antall personell (maks 3) skulle oppgis innenfor hvert nivå</a:t>
            </a:r>
          </a:p>
          <a:p>
            <a:pPr marL="0" indent="0">
              <a:buNone/>
            </a:pPr>
            <a:r>
              <a:rPr lang="nb-NO" sz="1000" b="1" dirty="0" smtClean="0"/>
              <a:t/>
            </a:r>
            <a:br>
              <a:rPr lang="nb-NO" sz="1000" b="1" dirty="0" smtClean="0"/>
            </a:br>
            <a:r>
              <a:rPr lang="nb-NO" sz="1000" b="1" dirty="0" smtClean="0"/>
              <a:t/>
            </a:r>
            <a:br>
              <a:rPr lang="nb-NO" sz="1000" b="1" dirty="0" smtClean="0"/>
            </a:br>
            <a:endParaRPr lang="nb-NO" sz="800" i="1" dirty="0"/>
          </a:p>
        </p:txBody>
      </p:sp>
    </p:spTree>
    <p:extLst>
      <p:ext uri="{BB962C8B-B14F-4D97-AF65-F5344CB8AC3E}">
        <p14:creationId xmlns:p14="http://schemas.microsoft.com/office/powerpoint/2010/main" val="30736538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Evalueringen – Tildelingskriterium 2</a:t>
            </a:r>
            <a:endParaRPr lang="nb-NO" sz="4000" dirty="0"/>
          </a:p>
        </p:txBody>
      </p:sp>
      <p:sp>
        <p:nvSpPr>
          <p:cNvPr id="3" name="Content Placeholder 2"/>
          <p:cNvSpPr>
            <a:spLocks noGrp="1"/>
          </p:cNvSpPr>
          <p:nvPr>
            <p:ph idx="1"/>
          </p:nvPr>
        </p:nvSpPr>
        <p:spPr>
          <a:xfrm>
            <a:off x="457200" y="1518249"/>
            <a:ext cx="8229600" cy="4607914"/>
          </a:xfrm>
        </p:spPr>
        <p:txBody>
          <a:bodyPr/>
          <a:lstStyle/>
          <a:p>
            <a:pPr marL="0" indent="0">
              <a:buNone/>
            </a:pPr>
            <a:r>
              <a:rPr lang="nb-NO" sz="1600" b="1" dirty="0" smtClean="0"/>
              <a:t>Kvalitet (I)</a:t>
            </a:r>
            <a:r>
              <a:rPr lang="nb-NO" b="1" dirty="0" smtClean="0"/>
              <a:t/>
            </a:r>
            <a:br>
              <a:rPr lang="nb-NO" b="1" dirty="0" smtClean="0"/>
            </a:br>
            <a:r>
              <a:rPr lang="nb-NO" b="1" dirty="0" smtClean="0"/>
              <a:t/>
            </a:r>
            <a:br>
              <a:rPr lang="nb-NO" b="1" dirty="0" smtClean="0"/>
            </a:br>
            <a:r>
              <a:rPr lang="nb-NO" sz="1400" dirty="0" smtClean="0"/>
              <a:t>Kvalitet ble evaluert </a:t>
            </a:r>
            <a:r>
              <a:rPr lang="nb-NO" sz="1400" dirty="0"/>
              <a:t>ut fra følgende: </a:t>
            </a:r>
            <a:r>
              <a:rPr lang="nb-NO" sz="1400" dirty="0" smtClean="0"/>
              <a:t/>
            </a:r>
            <a:br>
              <a:rPr lang="nb-NO" sz="1400" dirty="0" smtClean="0"/>
            </a:br>
            <a:endParaRPr lang="nb-NO" sz="1400" dirty="0"/>
          </a:p>
          <a:p>
            <a:r>
              <a:rPr lang="nb-NO" sz="1400" dirty="0" smtClean="0"/>
              <a:t>Kompetanse</a:t>
            </a:r>
          </a:p>
          <a:p>
            <a:r>
              <a:rPr lang="nb-NO" sz="1400" dirty="0" smtClean="0"/>
              <a:t>Personlig egnethet</a:t>
            </a:r>
          </a:p>
          <a:p>
            <a:r>
              <a:rPr lang="nb-NO" sz="1400" dirty="0" smtClean="0"/>
              <a:t>Oppdragsforståelse</a:t>
            </a:r>
          </a:p>
          <a:p>
            <a:endParaRPr lang="nb-NO" sz="1400" dirty="0"/>
          </a:p>
          <a:p>
            <a:pPr lvl="0"/>
            <a:r>
              <a:rPr lang="nb-NO" sz="1400" dirty="0"/>
              <a:t>Ettersom kompetanse </a:t>
            </a:r>
            <a:r>
              <a:rPr lang="nb-NO" sz="1400" dirty="0" smtClean="0"/>
              <a:t>og erfaring på </a:t>
            </a:r>
            <a:r>
              <a:rPr lang="nb-NO" sz="1400" dirty="0"/>
              <a:t>tilbudte </a:t>
            </a:r>
            <a:r>
              <a:rPr lang="nb-NO" sz="1400" dirty="0" smtClean="0"/>
              <a:t>ressurser, samt leverandørens forståelse av oppdraget </a:t>
            </a:r>
            <a:r>
              <a:rPr lang="nb-NO" sz="1400" dirty="0"/>
              <a:t>var et kritisk element i denne anskaffelsen ble det satt av særskilt tid og fokus </a:t>
            </a:r>
            <a:r>
              <a:rPr lang="nb-NO" sz="1400" dirty="0" smtClean="0"/>
              <a:t>til utforming og evaluering av dette tildelingskriteriet</a:t>
            </a:r>
            <a:endParaRPr lang="nb-NO" sz="1400" dirty="0"/>
          </a:p>
          <a:p>
            <a:endParaRPr lang="nb-NO" sz="1400" dirty="0" smtClean="0"/>
          </a:p>
          <a:p>
            <a:pPr lvl="1"/>
            <a:endParaRPr lang="nb-NO" sz="1200" dirty="0" smtClean="0"/>
          </a:p>
          <a:p>
            <a:pPr marL="0" indent="0">
              <a:buNone/>
            </a:pPr>
            <a:endParaRPr lang="nb-NO" dirty="0" smtClean="0"/>
          </a:p>
          <a:p>
            <a:pPr marL="457200" lvl="1" indent="0">
              <a:buNone/>
            </a:pPr>
            <a:endParaRPr lang="nb-NO" sz="800" i="1" dirty="0"/>
          </a:p>
          <a:p>
            <a:pPr marL="0" indent="0">
              <a:buNone/>
            </a:pPr>
            <a:endParaRPr lang="nb-NO" dirty="0"/>
          </a:p>
        </p:txBody>
      </p:sp>
    </p:spTree>
    <p:extLst>
      <p:ext uri="{BB962C8B-B14F-4D97-AF65-F5344CB8AC3E}">
        <p14:creationId xmlns:p14="http://schemas.microsoft.com/office/powerpoint/2010/main" val="4476369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Evalueringen – Tildelingskriterium 2</a:t>
            </a:r>
            <a:endParaRPr lang="nb-NO" sz="4000" dirty="0"/>
          </a:p>
        </p:txBody>
      </p:sp>
      <p:sp>
        <p:nvSpPr>
          <p:cNvPr id="3" name="Content Placeholder 2"/>
          <p:cNvSpPr>
            <a:spLocks noGrp="1"/>
          </p:cNvSpPr>
          <p:nvPr>
            <p:ph idx="1"/>
          </p:nvPr>
        </p:nvSpPr>
        <p:spPr>
          <a:xfrm>
            <a:off x="474453" y="1532818"/>
            <a:ext cx="8229600" cy="4617815"/>
          </a:xfrm>
        </p:spPr>
        <p:txBody>
          <a:bodyPr/>
          <a:lstStyle/>
          <a:p>
            <a:pPr marL="0" lvl="0" indent="0">
              <a:buNone/>
            </a:pPr>
            <a:r>
              <a:rPr lang="nb-NO" sz="2400" b="1" dirty="0"/>
              <a:t>Kvalitet (</a:t>
            </a:r>
            <a:r>
              <a:rPr lang="nb-NO" sz="2400" b="1" dirty="0" smtClean="0"/>
              <a:t>II)</a:t>
            </a:r>
            <a:r>
              <a:rPr lang="nb-NO" sz="4000" b="1" dirty="0"/>
              <a:t/>
            </a:r>
            <a:br>
              <a:rPr lang="nb-NO" sz="4000" b="1" dirty="0"/>
            </a:br>
            <a:endParaRPr lang="nb-NO" sz="2000" dirty="0"/>
          </a:p>
          <a:p>
            <a:pPr lvl="0"/>
            <a:r>
              <a:rPr lang="nb-NO" sz="2000" dirty="0"/>
              <a:t>Kompetanse</a:t>
            </a:r>
          </a:p>
          <a:p>
            <a:pPr lvl="1"/>
            <a:r>
              <a:rPr lang="nb-NO" sz="1800" dirty="0"/>
              <a:t>Erfaring fra liknende prosjekter/oppdrag</a:t>
            </a:r>
          </a:p>
          <a:p>
            <a:pPr lvl="1"/>
            <a:r>
              <a:rPr lang="nb-NO" sz="1800" i="1" dirty="0"/>
              <a:t>CV skal leveres for 3 rådgivere hvorav 1 er ansvarlig for teamet. (totalt skal det leveres CV for 3 personer.). CV-ene skal inneholde:</a:t>
            </a:r>
          </a:p>
          <a:p>
            <a:pPr lvl="2"/>
            <a:r>
              <a:rPr lang="nb-NO" sz="1200" i="1" dirty="0"/>
              <a:t>Utdanning og kurs</a:t>
            </a:r>
          </a:p>
          <a:p>
            <a:pPr lvl="2"/>
            <a:r>
              <a:rPr lang="nb-NO" sz="1200" i="1" dirty="0"/>
              <a:t>Arbeidserfaring, herunder relevant prosjekterfaring</a:t>
            </a:r>
          </a:p>
          <a:p>
            <a:pPr lvl="2"/>
            <a:r>
              <a:rPr lang="nb-NO" sz="1200" i="1" dirty="0"/>
              <a:t>Tidligere erfaring fra offentlig forvaltning, og privat og offentlig boligforvaltning </a:t>
            </a:r>
            <a:r>
              <a:rPr lang="nb-NO" sz="1200" i="1" dirty="0" smtClean="0"/>
              <a:t>premieres</a:t>
            </a:r>
          </a:p>
          <a:p>
            <a:endParaRPr lang="nb-NO" sz="2000" i="1" dirty="0" smtClean="0"/>
          </a:p>
          <a:p>
            <a:pPr lvl="1"/>
            <a:r>
              <a:rPr lang="nb-NO" sz="1800" i="1" dirty="0"/>
              <a:t>Ettersom oppdragsgivers kjerneaktiviteter var i et særskilt område med spesielle </a:t>
            </a:r>
            <a:r>
              <a:rPr lang="nb-NO" sz="1800" i="1" dirty="0" smtClean="0"/>
              <a:t>kompetansekrav var </a:t>
            </a:r>
            <a:r>
              <a:rPr lang="nb-NO" sz="1800" i="1" dirty="0"/>
              <a:t>det viktig å presisere </a:t>
            </a:r>
            <a:r>
              <a:rPr lang="nb-NO" sz="1800" i="1" dirty="0" smtClean="0"/>
              <a:t>dette kompetansebehovet i tildelingskriteriene. På denne måten ga man leverandørene anledning til å </a:t>
            </a:r>
            <a:r>
              <a:rPr lang="nb-NO" sz="1800" i="1" dirty="0"/>
              <a:t>sette sammen et mest mulig skreddersydd team for denne anskaffelsen</a:t>
            </a:r>
          </a:p>
          <a:p>
            <a:pPr lvl="1"/>
            <a:endParaRPr lang="nb-NO" sz="1800" dirty="0" smtClean="0"/>
          </a:p>
          <a:p>
            <a:pPr marL="0" indent="0">
              <a:buNone/>
            </a:pPr>
            <a:endParaRPr lang="nb-NO" sz="4000" dirty="0" smtClean="0"/>
          </a:p>
          <a:p>
            <a:pPr marL="457200" lvl="1" indent="0">
              <a:buNone/>
            </a:pPr>
            <a:endParaRPr lang="nb-NO" sz="800" i="1" dirty="0"/>
          </a:p>
          <a:p>
            <a:pPr marL="0" indent="0">
              <a:buNone/>
            </a:pPr>
            <a:endParaRPr lang="nb-NO" dirty="0"/>
          </a:p>
        </p:txBody>
      </p:sp>
    </p:spTree>
    <p:extLst>
      <p:ext uri="{BB962C8B-B14F-4D97-AF65-F5344CB8AC3E}">
        <p14:creationId xmlns:p14="http://schemas.microsoft.com/office/powerpoint/2010/main" val="1248722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4000" dirty="0" smtClean="0"/>
              <a:t>Evalueringen – Tildelingskriterium 2</a:t>
            </a:r>
            <a:endParaRPr lang="nb-NO" sz="4000" dirty="0"/>
          </a:p>
        </p:txBody>
      </p:sp>
      <p:sp>
        <p:nvSpPr>
          <p:cNvPr id="3" name="Content Placeholder 2"/>
          <p:cNvSpPr>
            <a:spLocks noGrp="1"/>
          </p:cNvSpPr>
          <p:nvPr>
            <p:ph idx="1"/>
          </p:nvPr>
        </p:nvSpPr>
        <p:spPr>
          <a:xfrm>
            <a:off x="439947" y="1394796"/>
            <a:ext cx="8229600" cy="5145435"/>
          </a:xfrm>
        </p:spPr>
        <p:txBody>
          <a:bodyPr/>
          <a:lstStyle/>
          <a:p>
            <a:pPr marL="0" indent="0">
              <a:buNone/>
            </a:pPr>
            <a:r>
              <a:rPr lang="nb-NO" sz="1600" b="1" dirty="0" smtClean="0"/>
              <a:t>Kvalitet (III)</a:t>
            </a:r>
          </a:p>
          <a:p>
            <a:pPr marL="0" indent="0">
              <a:buNone/>
            </a:pPr>
            <a:r>
              <a:rPr lang="nb-NO" sz="1800" b="1" dirty="0" smtClean="0"/>
              <a:t/>
            </a:r>
            <a:br>
              <a:rPr lang="nb-NO" sz="1800" b="1" dirty="0" smtClean="0"/>
            </a:br>
            <a:r>
              <a:rPr lang="nb-NO" sz="1600" dirty="0" smtClean="0"/>
              <a:t>Personlig egnethet</a:t>
            </a:r>
          </a:p>
          <a:p>
            <a:pPr lvl="1"/>
            <a:r>
              <a:rPr lang="nb-NO" sz="1400" i="1" dirty="0" smtClean="0"/>
              <a:t>Vurdering vil skje ut fra intervju av den ansvarlige for teamet. Det vil bli ført referat fra intervjuet. Referatet vil fungere som dokumentasjon på dette kriteriet. Spørsmålene som stilles under intervjuet vil bli utarbeidet i forkant av tilbudsfristens utløp og stilt likt til alle.</a:t>
            </a:r>
          </a:p>
          <a:p>
            <a:pPr lvl="1"/>
            <a:r>
              <a:rPr lang="nb-NO" sz="1400" i="1" dirty="0" smtClean="0"/>
              <a:t>Oppdragsgiver vil her vurdere den tilbudte ressursens personlige egnethet som leder og samarbeidspartner. </a:t>
            </a:r>
          </a:p>
          <a:p>
            <a:pPr lvl="1"/>
            <a:r>
              <a:rPr lang="nb-NO" sz="1400" i="1" dirty="0" smtClean="0"/>
              <a:t>Egenskaper som blant annet vektlegges er:</a:t>
            </a:r>
          </a:p>
          <a:p>
            <a:pPr lvl="2"/>
            <a:r>
              <a:rPr lang="nb-NO" sz="1050" i="1" dirty="0" smtClean="0"/>
              <a:t>Gode lederegenskaper</a:t>
            </a:r>
          </a:p>
          <a:p>
            <a:pPr lvl="2"/>
            <a:r>
              <a:rPr lang="nb-NO" sz="1050" i="1" dirty="0" smtClean="0"/>
              <a:t>Høy grad av selvstendighet</a:t>
            </a:r>
          </a:p>
          <a:p>
            <a:pPr lvl="2"/>
            <a:r>
              <a:rPr lang="nb-NO" sz="1050" i="1" dirty="0" smtClean="0"/>
              <a:t>Evne til å kunne kommunisere og samarbeide godt med oppdragsgiver og øvrige parter</a:t>
            </a:r>
          </a:p>
          <a:p>
            <a:pPr lvl="2"/>
            <a:r>
              <a:rPr lang="nb-NO" sz="1050" i="1" dirty="0" smtClean="0"/>
              <a:t>Evne til å håndtere usikkerhet og avvik</a:t>
            </a:r>
          </a:p>
          <a:p>
            <a:pPr lvl="2"/>
            <a:r>
              <a:rPr lang="nb-NO" sz="1050" i="1" dirty="0" smtClean="0"/>
              <a:t>Evne til å nå fastsatte mål innen gitte frister og budsjettrammer</a:t>
            </a:r>
          </a:p>
          <a:p>
            <a:pPr marL="457200" lvl="1" indent="0">
              <a:buNone/>
            </a:pPr>
            <a:endParaRPr lang="nb-NO" sz="1400" i="1" dirty="0" smtClean="0"/>
          </a:p>
          <a:p>
            <a:r>
              <a:rPr lang="nb-NO" sz="1400" dirty="0" smtClean="0"/>
              <a:t>Ettersom Leverandør og Oppdragsgiver ville måtte jobbe spesielt tett sammen, og innenfor Oppdragsgivers kjernevirksomhet var det spesielt viktig å evaluere  relevante egenskaper til den ansvarlige for det tilbudte rådgivningsteamet</a:t>
            </a:r>
          </a:p>
          <a:p>
            <a:endParaRPr lang="nb-NO" sz="1400" i="1" dirty="0" smtClean="0"/>
          </a:p>
          <a:p>
            <a:r>
              <a:rPr lang="nb-NO" sz="1400" i="1" dirty="0" smtClean="0"/>
              <a:t>NB! Ved bruk av intervju er det meget viktig å ha fokus på at likebehandlingsprinsippet blir respektert. I utgangspunktet er det eneste som skal variere fra intervju til intervju være leverandørenes svar. Med andre ord skal spørsmålene som stilles leverandørene være identiske.</a:t>
            </a:r>
          </a:p>
          <a:p>
            <a:endParaRPr lang="nb-NO" sz="500" i="1" dirty="0"/>
          </a:p>
          <a:p>
            <a:pPr marL="0" indent="0">
              <a:buNone/>
            </a:pPr>
            <a:endParaRPr lang="nb-NO" dirty="0"/>
          </a:p>
        </p:txBody>
      </p:sp>
    </p:spTree>
    <p:extLst>
      <p:ext uri="{BB962C8B-B14F-4D97-AF65-F5344CB8AC3E}">
        <p14:creationId xmlns:p14="http://schemas.microsoft.com/office/powerpoint/2010/main" val="617674162"/>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sjon Difi">
  <a:themeElements>
    <a:clrScheme name="Difi_ppt_mal 2">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ifi_ppt_mal 1">
        <a:dk1>
          <a:srgbClr val="000000"/>
        </a:dk1>
        <a:lt1>
          <a:srgbClr val="FFFFFF"/>
        </a:lt1>
        <a:dk2>
          <a:srgbClr val="131313"/>
        </a:dk2>
        <a:lt2>
          <a:srgbClr val="EEECE1"/>
        </a:lt2>
        <a:accent1>
          <a:srgbClr val="42A437"/>
        </a:accent1>
        <a:accent2>
          <a:srgbClr val="003959"/>
        </a:accent2>
        <a:accent3>
          <a:srgbClr val="FFFFFF"/>
        </a:accent3>
        <a:accent4>
          <a:srgbClr val="000000"/>
        </a:accent4>
        <a:accent5>
          <a:srgbClr val="B0CFAE"/>
        </a:accent5>
        <a:accent6>
          <a:srgbClr val="003350"/>
        </a:accent6>
        <a:hlink>
          <a:srgbClr val="A53059"/>
        </a:hlink>
        <a:folHlink>
          <a:srgbClr val="DE6225"/>
        </a:folHlink>
      </a:clrScheme>
      <a:clrMap bg1="lt1" tx1="dk1" bg2="lt2" tx2="dk2" accent1="accent1" accent2="accent2" accent3="accent3" accent4="accent4" accent5="accent5" accent6="accent6" hlink="hlink" folHlink="folHlink"/>
    </a:extraClrScheme>
    <a:extraClrScheme>
      <a:clrScheme name="Difi_ppt_mal 2">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fi_ppt_mal">
  <a:themeElements>
    <a:clrScheme name="">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fontScheme name="1_Difi_ppt_m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Difi_ppt_mal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Presentasjon Difi</Template>
  <TotalTime>0</TotalTime>
  <Words>1299</Words>
  <Application>Microsoft Office PowerPoint</Application>
  <PresentationFormat>On-screen Show (4:3)</PresentationFormat>
  <Paragraphs>182</Paragraphs>
  <Slides>21</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ＭＳ Ｐゴシック</vt:lpstr>
      <vt:lpstr>Arial</vt:lpstr>
      <vt:lpstr>Calibri</vt:lpstr>
      <vt:lpstr>Times New Roman</vt:lpstr>
      <vt:lpstr>Presentasjon Difi</vt:lpstr>
      <vt:lpstr>1_Difi_ppt_mal</vt:lpstr>
      <vt:lpstr>   Evaluering   Læringseksempel 2: Kjøp av finansrådgivningstjenester, poengsetting av pris, relativ til laveste pris  </vt:lpstr>
      <vt:lpstr>Bakgrunn for anskaffelsen</vt:lpstr>
      <vt:lpstr>Gjennomføring av konkurransen</vt:lpstr>
      <vt:lpstr>Om kvalifikasjonskrav i kvalifikasjonsgrunnlaget</vt:lpstr>
      <vt:lpstr>Evalueringen – Tildelingskriterier</vt:lpstr>
      <vt:lpstr>Evalueringen – Tildelingskriterium 1</vt:lpstr>
      <vt:lpstr>Evalueringen – Tildelingskriterium 2</vt:lpstr>
      <vt:lpstr>Evalueringen – Tildelingskriterium 2</vt:lpstr>
      <vt:lpstr>Evalueringen – Tildelingskriterium 2</vt:lpstr>
      <vt:lpstr>Evalueringen – Tildelingskriterium 2</vt:lpstr>
      <vt:lpstr>Evalueringen – Tildelingskriterium 2</vt:lpstr>
      <vt:lpstr>Evalueringsmetode I</vt:lpstr>
      <vt:lpstr>Evalueringsmetode II</vt:lpstr>
      <vt:lpstr>Evalueringsmetode III</vt:lpstr>
      <vt:lpstr>Evalueringsmatrisen </vt:lpstr>
      <vt:lpstr>PowerPoint Presentation</vt:lpstr>
      <vt:lpstr>PowerPoint Presentation</vt:lpstr>
      <vt:lpstr>PowerPoint Presentation</vt:lpstr>
      <vt:lpstr>Resultatet </vt:lpstr>
      <vt:lpstr>Læring (retrospekt, erfaringer)</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2014-10-24T12:57:29Z</dcterms:created>
  <dcterms:modified xsi:type="dcterms:W3CDTF">2014-11-07T04:43:07Z</dcterms:modified>
</cp:coreProperties>
</file>