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97.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98.xml" ContentType="application/vnd.openxmlformats-officedocument.presentationml.tags+xml"/>
  <Override PartName="/ppt/notesSlides/notesSlide7.xml" ContentType="application/vnd.openxmlformats-officedocument.presentationml.notesSlide+xml"/>
  <Override PartName="/ppt/tags/tag199.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00.xml" ContentType="application/vnd.openxmlformats-officedocument.presentationml.tags+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201.xml" ContentType="application/vnd.openxmlformats-officedocument.presentationml.tags+xml"/>
  <Override PartName="/ppt/notesSlides/notesSlide1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1" r:id="rId1"/>
    <p:sldMasterId id="2147483694" r:id="rId2"/>
  </p:sldMasterIdLst>
  <p:notesMasterIdLst>
    <p:notesMasterId r:id="rId23"/>
  </p:notesMasterIdLst>
  <p:handoutMasterIdLst>
    <p:handoutMasterId r:id="rId24"/>
  </p:handoutMasterIdLst>
  <p:sldIdLst>
    <p:sldId id="270" r:id="rId3"/>
    <p:sldId id="287" r:id="rId4"/>
    <p:sldId id="298" r:id="rId5"/>
    <p:sldId id="312" r:id="rId6"/>
    <p:sldId id="299" r:id="rId7"/>
    <p:sldId id="315" r:id="rId8"/>
    <p:sldId id="300" r:id="rId9"/>
    <p:sldId id="314" r:id="rId10"/>
    <p:sldId id="301" r:id="rId11"/>
    <p:sldId id="302" r:id="rId12"/>
    <p:sldId id="303" r:id="rId13"/>
    <p:sldId id="304" r:id="rId14"/>
    <p:sldId id="316" r:id="rId15"/>
    <p:sldId id="313" r:id="rId16"/>
    <p:sldId id="308" r:id="rId17"/>
    <p:sldId id="309" r:id="rId18"/>
    <p:sldId id="307" r:id="rId19"/>
    <p:sldId id="317" r:id="rId20"/>
    <p:sldId id="320" r:id="rId21"/>
    <p:sldId id="305" r:id="rId22"/>
  </p:sldIdLst>
  <p:sldSz cx="9144000" cy="6858000" type="screen4x3"/>
  <p:notesSz cx="6858000" cy="9144000"/>
  <p:custDataLst>
    <p:tags r:id="rId25"/>
  </p:custDataLst>
  <p:defaultTextStyle>
    <a:defPPr>
      <a:defRPr lang="nb-NO"/>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a:srgbClr val="898989"/>
    <a:srgbClr val="01C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72" autoAdjust="0"/>
    <p:restoredTop sz="89337" autoAdjust="0"/>
  </p:normalViewPr>
  <p:slideViewPr>
    <p:cSldViewPr snapToGrid="0">
      <p:cViewPr>
        <p:scale>
          <a:sx n="90" d="100"/>
          <a:sy n="90" d="100"/>
        </p:scale>
        <p:origin x="-2322" y="-7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file:///C:\Users\NO005807\Documents\Projekt\Verkt&#248;y%20for%20Difi\Eksempel\Eksempel%20Verkt&#248;y%20for%20m&#229;ling%20og%20oppf&#248;lging%20v1.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NO005807\Documents\Projekt\Verkt&#248;y%20for%20Difi\Eksempel\Eksempel%20Verkt&#248;y%20for%20m&#229;ling%20og%20oppf&#248;lging%20v1.2.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NO005807\Documents\Projekt\Verkt&#248;y%20for%20Difi\Eksempel\Eksempel%20Verkt&#248;y%20for%20m&#229;ling%20og%20oppf&#248;lging%20v1.2.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NO005807\Documents\Projekt\Verkt&#248;y%20for%20Difi\Eksempel\Eksempel%20Verkt&#248;y%20for%20m&#229;ling%20og%20oppf&#248;lging%20v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844644673359903"/>
          <c:y val="3.5292927080842619E-2"/>
          <c:w val="0.56338845174696095"/>
          <c:h val="0.84245590299536888"/>
        </c:manualLayout>
      </c:layout>
      <c:lineChart>
        <c:grouping val="standard"/>
        <c:varyColors val="0"/>
        <c:ser>
          <c:idx val="0"/>
          <c:order val="0"/>
          <c:tx>
            <c:strRef>
              <c:f>Sheet1!$A$2</c:f>
              <c:strCache>
                <c:ptCount val="1"/>
                <c:pt idx="0">
                  <c:v>Total omsetning på avtaleområdet</c:v>
                </c:pt>
              </c:strCache>
            </c:strRef>
          </c:tx>
          <c:marker>
            <c:symbol val="none"/>
          </c:marker>
          <c:cat>
            <c:strRef>
              <c:f>Sheet1!$B$1:$E$1</c:f>
              <c:strCache>
                <c:ptCount val="4"/>
                <c:pt idx="0">
                  <c:v>Kvartal 1</c:v>
                </c:pt>
                <c:pt idx="1">
                  <c:v>Kvartal 2</c:v>
                </c:pt>
                <c:pt idx="2">
                  <c:v>Kvartal 3</c:v>
                </c:pt>
                <c:pt idx="3">
                  <c:v>Kvartal 4</c:v>
                </c:pt>
              </c:strCache>
            </c:strRef>
          </c:cat>
          <c:val>
            <c:numRef>
              <c:f>Sheet1!$B$2:$E$2</c:f>
              <c:numCache>
                <c:formatCode>General</c:formatCode>
                <c:ptCount val="4"/>
                <c:pt idx="0">
                  <c:v>1200000</c:v>
                </c:pt>
                <c:pt idx="1">
                  <c:v>1500000</c:v>
                </c:pt>
                <c:pt idx="2">
                  <c:v>1600000</c:v>
                </c:pt>
                <c:pt idx="3">
                  <c:v>1800000</c:v>
                </c:pt>
              </c:numCache>
            </c:numRef>
          </c:val>
          <c:smooth val="0"/>
        </c:ser>
        <c:ser>
          <c:idx val="1"/>
          <c:order val="1"/>
          <c:tx>
            <c:strRef>
              <c:f>Sheet1!$A$3</c:f>
              <c:strCache>
                <c:ptCount val="1"/>
                <c:pt idx="0">
                  <c:v>Omsetning på avtale</c:v>
                </c:pt>
              </c:strCache>
            </c:strRef>
          </c:tx>
          <c:spPr>
            <a:ln>
              <a:solidFill>
                <a:schemeClr val="bg2">
                  <a:lumMod val="25000"/>
                </a:schemeClr>
              </a:solidFill>
            </a:ln>
          </c:spPr>
          <c:marker>
            <c:symbol val="none"/>
          </c:marker>
          <c:cat>
            <c:strRef>
              <c:f>Sheet1!$B$1:$E$1</c:f>
              <c:strCache>
                <c:ptCount val="4"/>
                <c:pt idx="0">
                  <c:v>Kvartal 1</c:v>
                </c:pt>
                <c:pt idx="1">
                  <c:v>Kvartal 2</c:v>
                </c:pt>
                <c:pt idx="2">
                  <c:v>Kvartal 3</c:v>
                </c:pt>
                <c:pt idx="3">
                  <c:v>Kvartal 4</c:v>
                </c:pt>
              </c:strCache>
            </c:strRef>
          </c:cat>
          <c:val>
            <c:numRef>
              <c:f>Sheet1!$B$3:$E$3</c:f>
              <c:numCache>
                <c:formatCode>General</c:formatCode>
                <c:ptCount val="4"/>
                <c:pt idx="0">
                  <c:v>500000</c:v>
                </c:pt>
                <c:pt idx="1">
                  <c:v>700000</c:v>
                </c:pt>
                <c:pt idx="2">
                  <c:v>800000</c:v>
                </c:pt>
                <c:pt idx="3">
                  <c:v>950000</c:v>
                </c:pt>
              </c:numCache>
            </c:numRef>
          </c:val>
          <c:smooth val="0"/>
        </c:ser>
        <c:dLbls>
          <c:showLegendKey val="0"/>
          <c:showVal val="0"/>
          <c:showCatName val="0"/>
          <c:showSerName val="0"/>
          <c:showPercent val="0"/>
          <c:showBubbleSize val="0"/>
        </c:dLbls>
        <c:marker val="1"/>
        <c:smooth val="0"/>
        <c:axId val="173925888"/>
        <c:axId val="173927424"/>
      </c:lineChart>
      <c:lineChart>
        <c:grouping val="standard"/>
        <c:varyColors val="0"/>
        <c:ser>
          <c:idx val="2"/>
          <c:order val="2"/>
          <c:tx>
            <c:strRef>
              <c:f>Sheet1!$A$4</c:f>
              <c:strCache>
                <c:ptCount val="1"/>
                <c:pt idx="0">
                  <c:v>Avtalelojalitet</c:v>
                </c:pt>
              </c:strCache>
            </c:strRef>
          </c:tx>
          <c:spPr>
            <a:ln>
              <a:solidFill>
                <a:srgbClr val="FF0000"/>
              </a:solidFill>
            </a:ln>
          </c:spPr>
          <c:marker>
            <c:symbol val="none"/>
          </c:marker>
          <c:cat>
            <c:strRef>
              <c:f>Sheet1!$B$1:$E$1</c:f>
              <c:strCache>
                <c:ptCount val="4"/>
                <c:pt idx="0">
                  <c:v>Kvartal 1</c:v>
                </c:pt>
                <c:pt idx="1">
                  <c:v>Kvartal 2</c:v>
                </c:pt>
                <c:pt idx="2">
                  <c:v>Kvartal 3</c:v>
                </c:pt>
                <c:pt idx="3">
                  <c:v>Kvartal 4</c:v>
                </c:pt>
              </c:strCache>
            </c:strRef>
          </c:cat>
          <c:val>
            <c:numRef>
              <c:f>Sheet1!$B$4:$E$4</c:f>
              <c:numCache>
                <c:formatCode>0%</c:formatCode>
                <c:ptCount val="4"/>
                <c:pt idx="0">
                  <c:v>0.41666666666666669</c:v>
                </c:pt>
                <c:pt idx="1">
                  <c:v>0.46666666666666667</c:v>
                </c:pt>
                <c:pt idx="2">
                  <c:v>0.5</c:v>
                </c:pt>
                <c:pt idx="3">
                  <c:v>0.52777777777777779</c:v>
                </c:pt>
              </c:numCache>
            </c:numRef>
          </c:val>
          <c:smooth val="0"/>
        </c:ser>
        <c:dLbls>
          <c:showLegendKey val="0"/>
          <c:showVal val="0"/>
          <c:showCatName val="0"/>
          <c:showSerName val="0"/>
          <c:showPercent val="0"/>
          <c:showBubbleSize val="0"/>
        </c:dLbls>
        <c:marker val="1"/>
        <c:smooth val="0"/>
        <c:axId val="173930752"/>
        <c:axId val="173929216"/>
      </c:lineChart>
      <c:catAx>
        <c:axId val="173925888"/>
        <c:scaling>
          <c:orientation val="minMax"/>
        </c:scaling>
        <c:delete val="0"/>
        <c:axPos val="b"/>
        <c:majorTickMark val="out"/>
        <c:minorTickMark val="none"/>
        <c:tickLblPos val="nextTo"/>
        <c:txPr>
          <a:bodyPr/>
          <a:lstStyle/>
          <a:p>
            <a:pPr>
              <a:defRPr sz="1200"/>
            </a:pPr>
            <a:endParaRPr lang="nb-NO"/>
          </a:p>
        </c:txPr>
        <c:crossAx val="173927424"/>
        <c:crosses val="autoZero"/>
        <c:auto val="1"/>
        <c:lblAlgn val="ctr"/>
        <c:lblOffset val="100"/>
        <c:noMultiLvlLbl val="0"/>
      </c:catAx>
      <c:valAx>
        <c:axId val="173927424"/>
        <c:scaling>
          <c:orientation val="minMax"/>
        </c:scaling>
        <c:delete val="0"/>
        <c:axPos val="l"/>
        <c:majorGridlines/>
        <c:numFmt formatCode="General" sourceLinked="1"/>
        <c:majorTickMark val="out"/>
        <c:minorTickMark val="none"/>
        <c:tickLblPos val="nextTo"/>
        <c:txPr>
          <a:bodyPr/>
          <a:lstStyle/>
          <a:p>
            <a:pPr>
              <a:defRPr sz="1200"/>
            </a:pPr>
            <a:endParaRPr lang="nb-NO"/>
          </a:p>
        </c:txPr>
        <c:crossAx val="173925888"/>
        <c:crosses val="autoZero"/>
        <c:crossBetween val="between"/>
      </c:valAx>
      <c:valAx>
        <c:axId val="173929216"/>
        <c:scaling>
          <c:orientation val="minMax"/>
        </c:scaling>
        <c:delete val="0"/>
        <c:axPos val="r"/>
        <c:numFmt formatCode="0%" sourceLinked="1"/>
        <c:majorTickMark val="out"/>
        <c:minorTickMark val="none"/>
        <c:tickLblPos val="nextTo"/>
        <c:txPr>
          <a:bodyPr/>
          <a:lstStyle/>
          <a:p>
            <a:pPr>
              <a:defRPr sz="1100"/>
            </a:pPr>
            <a:endParaRPr lang="nb-NO"/>
          </a:p>
        </c:txPr>
        <c:crossAx val="173930752"/>
        <c:crosses val="max"/>
        <c:crossBetween val="between"/>
      </c:valAx>
      <c:catAx>
        <c:axId val="173930752"/>
        <c:scaling>
          <c:orientation val="minMax"/>
        </c:scaling>
        <c:delete val="1"/>
        <c:axPos val="b"/>
        <c:majorTickMark val="out"/>
        <c:minorTickMark val="none"/>
        <c:tickLblPos val="nextTo"/>
        <c:crossAx val="173929216"/>
        <c:crosses val="autoZero"/>
        <c:auto val="1"/>
        <c:lblAlgn val="ctr"/>
        <c:lblOffset val="100"/>
        <c:noMultiLvlLbl val="0"/>
      </c:catAx>
    </c:plotArea>
    <c:legend>
      <c:legendPos val="r"/>
      <c:layout>
        <c:manualLayout>
          <c:xMode val="edge"/>
          <c:yMode val="edge"/>
          <c:x val="0.76072391609316548"/>
          <c:y val="2.3614279981701323E-2"/>
          <c:w val="0.21901566868289465"/>
          <c:h val="0.45409100616797804"/>
        </c:manualLayout>
      </c:layout>
      <c:overlay val="0"/>
      <c:txPr>
        <a:bodyPr/>
        <a:lstStyle/>
        <a:p>
          <a:pPr>
            <a:defRPr sz="1100"/>
          </a:pPr>
          <a:endParaRPr lang="nb-NO"/>
        </a:p>
      </c:txPr>
    </c:legend>
    <c:plotVisOnly val="1"/>
    <c:dispBlanksAs val="gap"/>
    <c:showDLblsOverMax val="0"/>
  </c:chart>
  <c:txPr>
    <a:bodyPr/>
    <a:lstStyle/>
    <a:p>
      <a:pPr>
        <a:defRPr sz="1800"/>
      </a:pPr>
      <a:endParaRPr lang="nb-NO"/>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sz="1200"/>
            </a:pPr>
            <a:r>
              <a:rPr lang="en-US"/>
              <a:t>Avvik Avtalepris </a:t>
            </a:r>
          </a:p>
        </c:rich>
      </c:tx>
      <c:layout>
        <c:manualLayout>
          <c:xMode val="edge"/>
          <c:yMode val="edge"/>
          <c:x val="0.19214598227247748"/>
          <c:y val="2.5098033015770755E-2"/>
        </c:manualLayout>
      </c:layout>
      <c:overlay val="0"/>
    </c:title>
    <c:autoTitleDeleted val="0"/>
    <c:plotArea>
      <c:layout>
        <c:manualLayout>
          <c:layoutTarget val="inner"/>
          <c:xMode val="edge"/>
          <c:yMode val="edge"/>
          <c:x val="9.6327825830144265E-2"/>
          <c:y val="0.15750596695853836"/>
          <c:w val="0.8476630599353755"/>
          <c:h val="0.44060535665144801"/>
        </c:manualLayout>
      </c:layout>
      <c:barChart>
        <c:barDir val="col"/>
        <c:grouping val="clustered"/>
        <c:varyColors val="0"/>
        <c:ser>
          <c:idx val="0"/>
          <c:order val="0"/>
          <c:tx>
            <c:strRef>
              <c:f>Måledata!$D$14</c:f>
              <c:strCache>
                <c:ptCount val="1"/>
                <c:pt idx="0">
                  <c:v>Avtalepris kontrolleres mot faktura</c:v>
                </c:pt>
              </c:strCache>
            </c:strRef>
          </c:tx>
          <c:spPr>
            <a:solidFill>
              <a:srgbClr val="43961A"/>
            </a:solidFill>
          </c:spPr>
          <c:invertIfNegative val="0"/>
          <c:cat>
            <c:strRef>
              <c:f>Måledata!$J$12:$AG$12</c:f>
              <c:strCache>
                <c:ptCount val="24"/>
                <c:pt idx="0">
                  <c:v>Periode 1</c:v>
                </c:pt>
                <c:pt idx="1">
                  <c:v>Periode 2</c:v>
                </c:pt>
                <c:pt idx="2">
                  <c:v>Periode 3</c:v>
                </c:pt>
                <c:pt idx="3">
                  <c:v>Periode 4</c:v>
                </c:pt>
                <c:pt idx="4">
                  <c:v>Periode 5</c:v>
                </c:pt>
                <c:pt idx="5">
                  <c:v>Periode 6</c:v>
                </c:pt>
                <c:pt idx="6">
                  <c:v>Periode 7</c:v>
                </c:pt>
                <c:pt idx="7">
                  <c:v>Periode 8</c:v>
                </c:pt>
                <c:pt idx="8">
                  <c:v>Periode 9</c:v>
                </c:pt>
                <c:pt idx="9">
                  <c:v>Periode 10</c:v>
                </c:pt>
                <c:pt idx="10">
                  <c:v>Periode 11</c:v>
                </c:pt>
                <c:pt idx="11">
                  <c:v>Periode 12</c:v>
                </c:pt>
                <c:pt idx="12">
                  <c:v>Periode 13</c:v>
                </c:pt>
                <c:pt idx="13">
                  <c:v>Periode 14</c:v>
                </c:pt>
                <c:pt idx="14">
                  <c:v>Periode 15</c:v>
                </c:pt>
                <c:pt idx="15">
                  <c:v>Periode 16</c:v>
                </c:pt>
                <c:pt idx="16">
                  <c:v>Periode 17</c:v>
                </c:pt>
                <c:pt idx="17">
                  <c:v>Periode 18</c:v>
                </c:pt>
                <c:pt idx="18">
                  <c:v>Periode 19</c:v>
                </c:pt>
                <c:pt idx="19">
                  <c:v>Periode 20</c:v>
                </c:pt>
                <c:pt idx="20">
                  <c:v>Periode 21</c:v>
                </c:pt>
                <c:pt idx="21">
                  <c:v>Periode 22</c:v>
                </c:pt>
                <c:pt idx="22">
                  <c:v>Periode 23</c:v>
                </c:pt>
                <c:pt idx="23">
                  <c:v>Periode 24</c:v>
                </c:pt>
              </c:strCache>
            </c:strRef>
          </c:cat>
          <c:val>
            <c:numRef>
              <c:f>Måledata!$J$14:$AG$14</c:f>
              <c:numCache>
                <c:formatCode>General</c:formatCode>
                <c:ptCount val="24"/>
                <c:pt idx="0">
                  <c:v>2</c:v>
                </c:pt>
                <c:pt idx="1">
                  <c:v>1</c:v>
                </c:pt>
                <c:pt idx="2">
                  <c:v>2</c:v>
                </c:pt>
                <c:pt idx="3">
                  <c:v>1</c:v>
                </c:pt>
                <c:pt idx="4">
                  <c:v>0</c:v>
                </c:pt>
                <c:pt idx="5">
                  <c:v>3</c:v>
                </c:pt>
                <c:pt idx="6">
                  <c:v>2</c:v>
                </c:pt>
                <c:pt idx="7">
                  <c:v>1</c:v>
                </c:pt>
              </c:numCache>
            </c:numRef>
          </c:val>
        </c:ser>
        <c:dLbls>
          <c:showLegendKey val="0"/>
          <c:showVal val="0"/>
          <c:showCatName val="0"/>
          <c:showSerName val="0"/>
          <c:showPercent val="0"/>
          <c:showBubbleSize val="0"/>
        </c:dLbls>
        <c:gapWidth val="75"/>
        <c:axId val="180724864"/>
        <c:axId val="180726400"/>
      </c:barChart>
      <c:catAx>
        <c:axId val="180724864"/>
        <c:scaling>
          <c:orientation val="minMax"/>
        </c:scaling>
        <c:delete val="0"/>
        <c:axPos val="b"/>
        <c:numFmt formatCode="_ * #,##0_ ;_ * \-#,##0_ ;_ * &quot;-&quot;??_ ;_ @_ " sourceLinked="1"/>
        <c:majorTickMark val="none"/>
        <c:minorTickMark val="none"/>
        <c:tickLblPos val="nextTo"/>
        <c:crossAx val="180726400"/>
        <c:crosses val="autoZero"/>
        <c:auto val="1"/>
        <c:lblAlgn val="ctr"/>
        <c:lblOffset val="100"/>
        <c:noMultiLvlLbl val="0"/>
      </c:catAx>
      <c:valAx>
        <c:axId val="180726400"/>
        <c:scaling>
          <c:orientation val="minMax"/>
        </c:scaling>
        <c:delete val="0"/>
        <c:axPos val="l"/>
        <c:majorGridlines/>
        <c:numFmt formatCode="General" sourceLinked="1"/>
        <c:majorTickMark val="none"/>
        <c:minorTickMark val="none"/>
        <c:tickLblPos val="nextTo"/>
        <c:crossAx val="180724864"/>
        <c:crosses val="autoZero"/>
        <c:crossBetween val="between"/>
      </c:valAx>
    </c:plotArea>
    <c:legend>
      <c:legendPos val="b"/>
      <c:layout>
        <c:manualLayout>
          <c:xMode val="edge"/>
          <c:yMode val="edge"/>
          <c:x val="0.28924641206458468"/>
          <c:y val="0.88653861070529916"/>
          <c:w val="0.4215071758708307"/>
          <c:h val="0.11346138929470079"/>
        </c:manualLayout>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sz="1100"/>
            </a:pPr>
            <a:r>
              <a:rPr lang="en-US"/>
              <a:t>Kvalitet</a:t>
            </a:r>
          </a:p>
        </c:rich>
      </c:tx>
      <c:layout/>
      <c:overlay val="0"/>
    </c:title>
    <c:autoTitleDeleted val="0"/>
    <c:plotArea>
      <c:layout/>
      <c:lineChart>
        <c:grouping val="standard"/>
        <c:varyColors val="0"/>
        <c:ser>
          <c:idx val="0"/>
          <c:order val="0"/>
          <c:tx>
            <c:strRef>
              <c:f>Måledata!$D$15</c:f>
              <c:strCache>
                <c:ptCount val="1"/>
                <c:pt idx="0">
                  <c:v>Brukerundersøkelse</c:v>
                </c:pt>
              </c:strCache>
            </c:strRef>
          </c:tx>
          <c:spPr>
            <a:ln>
              <a:solidFill>
                <a:srgbClr val="43961A"/>
              </a:solidFill>
            </a:ln>
          </c:spPr>
          <c:marker>
            <c:symbol val="none"/>
          </c:marker>
          <c:cat>
            <c:strRef>
              <c:f>Måledata!$J$12:$AG$12</c:f>
              <c:strCache>
                <c:ptCount val="24"/>
                <c:pt idx="0">
                  <c:v>Periode 1</c:v>
                </c:pt>
                <c:pt idx="1">
                  <c:v>Periode 2</c:v>
                </c:pt>
                <c:pt idx="2">
                  <c:v>Periode 3</c:v>
                </c:pt>
                <c:pt idx="3">
                  <c:v>Periode 4</c:v>
                </c:pt>
                <c:pt idx="4">
                  <c:v>Periode 5</c:v>
                </c:pt>
                <c:pt idx="5">
                  <c:v>Periode 6</c:v>
                </c:pt>
                <c:pt idx="6">
                  <c:v>Periode 7</c:v>
                </c:pt>
                <c:pt idx="7">
                  <c:v>Periode 8</c:v>
                </c:pt>
                <c:pt idx="8">
                  <c:v>Periode 9</c:v>
                </c:pt>
                <c:pt idx="9">
                  <c:v>Periode 10</c:v>
                </c:pt>
                <c:pt idx="10">
                  <c:v>Periode 11</c:v>
                </c:pt>
                <c:pt idx="11">
                  <c:v>Periode 12</c:v>
                </c:pt>
                <c:pt idx="12">
                  <c:v>Periode 13</c:v>
                </c:pt>
                <c:pt idx="13">
                  <c:v>Periode 14</c:v>
                </c:pt>
                <c:pt idx="14">
                  <c:v>Periode 15</c:v>
                </c:pt>
                <c:pt idx="15">
                  <c:v>Periode 16</c:v>
                </c:pt>
                <c:pt idx="16">
                  <c:v>Periode 17</c:v>
                </c:pt>
                <c:pt idx="17">
                  <c:v>Periode 18</c:v>
                </c:pt>
                <c:pt idx="18">
                  <c:v>Periode 19</c:v>
                </c:pt>
                <c:pt idx="19">
                  <c:v>Periode 20</c:v>
                </c:pt>
                <c:pt idx="20">
                  <c:v>Periode 21</c:v>
                </c:pt>
                <c:pt idx="21">
                  <c:v>Periode 22</c:v>
                </c:pt>
                <c:pt idx="22">
                  <c:v>Periode 23</c:v>
                </c:pt>
                <c:pt idx="23">
                  <c:v>Periode 24</c:v>
                </c:pt>
              </c:strCache>
            </c:strRef>
          </c:cat>
          <c:val>
            <c:numRef>
              <c:f>Måledata!$J$15:$AG$15</c:f>
              <c:numCache>
                <c:formatCode>0%</c:formatCode>
                <c:ptCount val="24"/>
                <c:pt idx="0">
                  <c:v>0.82</c:v>
                </c:pt>
                <c:pt idx="1">
                  <c:v>0.9</c:v>
                </c:pt>
                <c:pt idx="2">
                  <c:v>0.79</c:v>
                </c:pt>
                <c:pt idx="3">
                  <c:v>0.87</c:v>
                </c:pt>
                <c:pt idx="4">
                  <c:v>0.91</c:v>
                </c:pt>
                <c:pt idx="5">
                  <c:v>0.94</c:v>
                </c:pt>
                <c:pt idx="6">
                  <c:v>0.9</c:v>
                </c:pt>
                <c:pt idx="7">
                  <c:v>0.95</c:v>
                </c:pt>
              </c:numCache>
            </c:numRef>
          </c:val>
          <c:smooth val="0"/>
        </c:ser>
        <c:dLbls>
          <c:showLegendKey val="0"/>
          <c:showVal val="0"/>
          <c:showCatName val="0"/>
          <c:showSerName val="0"/>
          <c:showPercent val="0"/>
          <c:showBubbleSize val="0"/>
        </c:dLbls>
        <c:marker val="1"/>
        <c:smooth val="0"/>
        <c:axId val="180738688"/>
        <c:axId val="180740480"/>
      </c:lineChart>
      <c:catAx>
        <c:axId val="180738688"/>
        <c:scaling>
          <c:orientation val="minMax"/>
        </c:scaling>
        <c:delete val="0"/>
        <c:axPos val="b"/>
        <c:majorTickMark val="none"/>
        <c:minorTickMark val="none"/>
        <c:tickLblPos val="nextTo"/>
        <c:crossAx val="180740480"/>
        <c:crosses val="autoZero"/>
        <c:auto val="1"/>
        <c:lblAlgn val="ctr"/>
        <c:lblOffset val="100"/>
        <c:noMultiLvlLbl val="0"/>
      </c:catAx>
      <c:valAx>
        <c:axId val="180740480"/>
        <c:scaling>
          <c:orientation val="minMax"/>
          <c:max val="1"/>
        </c:scaling>
        <c:delete val="0"/>
        <c:axPos val="l"/>
        <c:majorGridlines/>
        <c:numFmt formatCode="0%" sourceLinked="1"/>
        <c:majorTickMark val="none"/>
        <c:minorTickMark val="none"/>
        <c:tickLblPos val="nextTo"/>
        <c:crossAx val="180738688"/>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sz="1200"/>
            </a:pPr>
            <a:r>
              <a:rPr lang="nb-NO" sz="1200"/>
              <a:t>Minstelønn</a:t>
            </a:r>
          </a:p>
        </c:rich>
      </c:tx>
      <c:layout/>
      <c:overlay val="0"/>
    </c:title>
    <c:autoTitleDeleted val="0"/>
    <c:plotArea>
      <c:layout>
        <c:manualLayout>
          <c:layoutTarget val="inner"/>
          <c:xMode val="edge"/>
          <c:yMode val="edge"/>
          <c:x val="0.14817527574449091"/>
          <c:y val="0.19059195125967707"/>
          <c:w val="0.79793566859860987"/>
          <c:h val="0.33182026439700035"/>
        </c:manualLayout>
      </c:layout>
      <c:lineChart>
        <c:grouping val="standard"/>
        <c:varyColors val="0"/>
        <c:ser>
          <c:idx val="7"/>
          <c:order val="0"/>
          <c:tx>
            <c:strRef>
              <c:f>Måledata!$D$19</c:f>
              <c:strCache>
                <c:ptCount val="1"/>
                <c:pt idx="0">
                  <c:v>Minstelønn</c:v>
                </c:pt>
              </c:strCache>
            </c:strRef>
          </c:tx>
          <c:spPr>
            <a:ln>
              <a:solidFill>
                <a:srgbClr val="43961A"/>
              </a:solidFill>
            </a:ln>
          </c:spPr>
          <c:marker>
            <c:symbol val="none"/>
          </c:marker>
          <c:cat>
            <c:strRef>
              <c:f>Måledata!$J$12:$AG$12</c:f>
              <c:strCache>
                <c:ptCount val="24"/>
                <c:pt idx="0">
                  <c:v>Periode 1</c:v>
                </c:pt>
                <c:pt idx="1">
                  <c:v>Periode 2</c:v>
                </c:pt>
                <c:pt idx="2">
                  <c:v>Periode 3</c:v>
                </c:pt>
                <c:pt idx="3">
                  <c:v>Periode 4</c:v>
                </c:pt>
                <c:pt idx="4">
                  <c:v>Periode 5</c:v>
                </c:pt>
                <c:pt idx="5">
                  <c:v>Periode 6</c:v>
                </c:pt>
                <c:pt idx="6">
                  <c:v>Periode 7</c:v>
                </c:pt>
                <c:pt idx="7">
                  <c:v>Periode 8</c:v>
                </c:pt>
                <c:pt idx="8">
                  <c:v>Periode 9</c:v>
                </c:pt>
                <c:pt idx="9">
                  <c:v>Periode 10</c:v>
                </c:pt>
                <c:pt idx="10">
                  <c:v>Periode 11</c:v>
                </c:pt>
                <c:pt idx="11">
                  <c:v>Periode 12</c:v>
                </c:pt>
                <c:pt idx="12">
                  <c:v>Periode 13</c:v>
                </c:pt>
                <c:pt idx="13">
                  <c:v>Periode 14</c:v>
                </c:pt>
                <c:pt idx="14">
                  <c:v>Periode 15</c:v>
                </c:pt>
                <c:pt idx="15">
                  <c:v>Periode 16</c:v>
                </c:pt>
                <c:pt idx="16">
                  <c:v>Periode 17</c:v>
                </c:pt>
                <c:pt idx="17">
                  <c:v>Periode 18</c:v>
                </c:pt>
                <c:pt idx="18">
                  <c:v>Periode 19</c:v>
                </c:pt>
                <c:pt idx="19">
                  <c:v>Periode 20</c:v>
                </c:pt>
                <c:pt idx="20">
                  <c:v>Periode 21</c:v>
                </c:pt>
                <c:pt idx="21">
                  <c:v>Periode 22</c:v>
                </c:pt>
                <c:pt idx="22">
                  <c:v>Periode 23</c:v>
                </c:pt>
                <c:pt idx="23">
                  <c:v>Periode 24</c:v>
                </c:pt>
              </c:strCache>
            </c:strRef>
          </c:cat>
          <c:val>
            <c:numRef>
              <c:f>Måledata!$J$19:$AG$19</c:f>
              <c:numCache>
                <c:formatCode>0%</c:formatCode>
                <c:ptCount val="24"/>
                <c:pt idx="0">
                  <c:v>0.37</c:v>
                </c:pt>
                <c:pt idx="1">
                  <c:v>0.37</c:v>
                </c:pt>
                <c:pt idx="2">
                  <c:v>0.34</c:v>
                </c:pt>
                <c:pt idx="3">
                  <c:v>0.34</c:v>
                </c:pt>
                <c:pt idx="4">
                  <c:v>0.34</c:v>
                </c:pt>
                <c:pt idx="5">
                  <c:v>0.3</c:v>
                </c:pt>
                <c:pt idx="6">
                  <c:v>0.3</c:v>
                </c:pt>
                <c:pt idx="7">
                  <c:v>0.3</c:v>
                </c:pt>
              </c:numCache>
            </c:numRef>
          </c:val>
          <c:smooth val="0"/>
        </c:ser>
        <c:dLbls>
          <c:showLegendKey val="0"/>
          <c:showVal val="0"/>
          <c:showCatName val="0"/>
          <c:showSerName val="0"/>
          <c:showPercent val="0"/>
          <c:showBubbleSize val="0"/>
        </c:dLbls>
        <c:marker val="1"/>
        <c:smooth val="0"/>
        <c:axId val="174412160"/>
        <c:axId val="174413696"/>
      </c:lineChart>
      <c:catAx>
        <c:axId val="174412160"/>
        <c:scaling>
          <c:orientation val="minMax"/>
        </c:scaling>
        <c:delete val="0"/>
        <c:axPos val="b"/>
        <c:majorTickMark val="none"/>
        <c:minorTickMark val="none"/>
        <c:tickLblPos val="nextTo"/>
        <c:crossAx val="174413696"/>
        <c:crosses val="autoZero"/>
        <c:auto val="1"/>
        <c:lblAlgn val="ctr"/>
        <c:lblOffset val="100"/>
        <c:noMultiLvlLbl val="0"/>
      </c:catAx>
      <c:valAx>
        <c:axId val="174413696"/>
        <c:scaling>
          <c:orientation val="minMax"/>
        </c:scaling>
        <c:delete val="0"/>
        <c:axPos val="l"/>
        <c:majorGridlines/>
        <c:numFmt formatCode="0%" sourceLinked="1"/>
        <c:majorTickMark val="none"/>
        <c:minorTickMark val="none"/>
        <c:tickLblPos val="nextTo"/>
        <c:spPr>
          <a:ln w="9525">
            <a:noFill/>
          </a:ln>
        </c:spPr>
        <c:crossAx val="174412160"/>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sz="1200"/>
            </a:pPr>
            <a:r>
              <a:rPr lang="nb-NO" sz="1200"/>
              <a:t>Forbruk av plastposer</a:t>
            </a:r>
          </a:p>
        </c:rich>
      </c:tx>
      <c:layout/>
      <c:overlay val="0"/>
    </c:title>
    <c:autoTitleDeleted val="0"/>
    <c:plotArea>
      <c:layout/>
      <c:lineChart>
        <c:grouping val="standard"/>
        <c:varyColors val="0"/>
        <c:ser>
          <c:idx val="7"/>
          <c:order val="0"/>
          <c:tx>
            <c:strRef>
              <c:f>Måledata!$D$22</c:f>
              <c:strCache>
                <c:ptCount val="1"/>
                <c:pt idx="0">
                  <c:v>Forbruk av plastposer til avfall/søppelbøtter</c:v>
                </c:pt>
              </c:strCache>
            </c:strRef>
          </c:tx>
          <c:spPr>
            <a:ln>
              <a:solidFill>
                <a:srgbClr val="43961A"/>
              </a:solidFill>
            </a:ln>
          </c:spPr>
          <c:marker>
            <c:symbol val="none"/>
          </c:marker>
          <c:cat>
            <c:strRef>
              <c:f>Måledata!$J$12:$AG$12</c:f>
              <c:strCache>
                <c:ptCount val="24"/>
                <c:pt idx="0">
                  <c:v>Periode 1</c:v>
                </c:pt>
                <c:pt idx="1">
                  <c:v>Periode 2</c:v>
                </c:pt>
                <c:pt idx="2">
                  <c:v>Periode 3</c:v>
                </c:pt>
                <c:pt idx="3">
                  <c:v>Periode 4</c:v>
                </c:pt>
                <c:pt idx="4">
                  <c:v>Periode 5</c:v>
                </c:pt>
                <c:pt idx="5">
                  <c:v>Periode 6</c:v>
                </c:pt>
                <c:pt idx="6">
                  <c:v>Periode 7</c:v>
                </c:pt>
                <c:pt idx="7">
                  <c:v>Periode 8</c:v>
                </c:pt>
                <c:pt idx="8">
                  <c:v>Periode 9</c:v>
                </c:pt>
                <c:pt idx="9">
                  <c:v>Periode 10</c:v>
                </c:pt>
                <c:pt idx="10">
                  <c:v>Periode 11</c:v>
                </c:pt>
                <c:pt idx="11">
                  <c:v>Periode 12</c:v>
                </c:pt>
                <c:pt idx="12">
                  <c:v>Periode 13</c:v>
                </c:pt>
                <c:pt idx="13">
                  <c:v>Periode 14</c:v>
                </c:pt>
                <c:pt idx="14">
                  <c:v>Periode 15</c:v>
                </c:pt>
                <c:pt idx="15">
                  <c:v>Periode 16</c:v>
                </c:pt>
                <c:pt idx="16">
                  <c:v>Periode 17</c:v>
                </c:pt>
                <c:pt idx="17">
                  <c:v>Periode 18</c:v>
                </c:pt>
                <c:pt idx="18">
                  <c:v>Periode 19</c:v>
                </c:pt>
                <c:pt idx="19">
                  <c:v>Periode 20</c:v>
                </c:pt>
                <c:pt idx="20">
                  <c:v>Periode 21</c:v>
                </c:pt>
                <c:pt idx="21">
                  <c:v>Periode 22</c:v>
                </c:pt>
                <c:pt idx="22">
                  <c:v>Periode 23</c:v>
                </c:pt>
                <c:pt idx="23">
                  <c:v>Periode 24</c:v>
                </c:pt>
              </c:strCache>
            </c:strRef>
          </c:cat>
          <c:val>
            <c:numRef>
              <c:f>Måledata!$J$22:$AG$22</c:f>
              <c:numCache>
                <c:formatCode>General</c:formatCode>
                <c:ptCount val="24"/>
                <c:pt idx="0">
                  <c:v>450</c:v>
                </c:pt>
                <c:pt idx="1">
                  <c:v>460</c:v>
                </c:pt>
                <c:pt idx="2">
                  <c:v>400</c:v>
                </c:pt>
                <c:pt idx="3">
                  <c:v>350</c:v>
                </c:pt>
                <c:pt idx="4">
                  <c:v>370</c:v>
                </c:pt>
                <c:pt idx="5">
                  <c:v>320</c:v>
                </c:pt>
                <c:pt idx="6">
                  <c:v>280</c:v>
                </c:pt>
                <c:pt idx="7">
                  <c:v>290</c:v>
                </c:pt>
              </c:numCache>
            </c:numRef>
          </c:val>
          <c:smooth val="0"/>
        </c:ser>
        <c:dLbls>
          <c:showLegendKey val="0"/>
          <c:showVal val="0"/>
          <c:showCatName val="0"/>
          <c:showSerName val="0"/>
          <c:showPercent val="0"/>
          <c:showBubbleSize val="0"/>
        </c:dLbls>
        <c:marker val="1"/>
        <c:smooth val="0"/>
        <c:axId val="174430080"/>
        <c:axId val="174431616"/>
      </c:lineChart>
      <c:catAx>
        <c:axId val="174430080"/>
        <c:scaling>
          <c:orientation val="minMax"/>
        </c:scaling>
        <c:delete val="0"/>
        <c:axPos val="b"/>
        <c:majorTickMark val="none"/>
        <c:minorTickMark val="none"/>
        <c:tickLblPos val="nextTo"/>
        <c:crossAx val="174431616"/>
        <c:crosses val="autoZero"/>
        <c:auto val="1"/>
        <c:lblAlgn val="ctr"/>
        <c:lblOffset val="100"/>
        <c:noMultiLvlLbl val="0"/>
      </c:catAx>
      <c:valAx>
        <c:axId val="174431616"/>
        <c:scaling>
          <c:orientation val="minMax"/>
        </c:scaling>
        <c:delete val="0"/>
        <c:axPos val="l"/>
        <c:majorGridlines/>
        <c:numFmt formatCode="General" sourceLinked="1"/>
        <c:majorTickMark val="none"/>
        <c:minorTickMark val="none"/>
        <c:tickLblPos val="nextTo"/>
        <c:spPr>
          <a:ln w="9525">
            <a:noFill/>
          </a:ln>
        </c:spPr>
        <c:crossAx val="174430080"/>
        <c:crosses val="autoZero"/>
        <c:crossBetween val="between"/>
      </c:valAx>
    </c:plotArea>
    <c:legend>
      <c:legendPos val="b"/>
      <c:layout/>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CD94593C-6694-4C4B-B1B6-F770E8042A5E}" type="datetime1">
              <a:rPr lang="nb-NO"/>
              <a:pPr/>
              <a:t>23.10.2014</a:t>
            </a:fld>
            <a:endParaRPr lang="nb-NO" dirty="0"/>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54725FF5-C1AC-440A-8276-6E39B05C02B6}" type="slidenum">
              <a:rPr lang="nb-NO"/>
              <a:pPr/>
              <a:t>‹#›</a:t>
            </a:fld>
            <a:endParaRPr lang="nb-NO" dirty="0"/>
          </a:p>
        </p:txBody>
      </p:sp>
    </p:spTree>
    <p:extLst>
      <p:ext uri="{BB962C8B-B14F-4D97-AF65-F5344CB8AC3E}">
        <p14:creationId xmlns:p14="http://schemas.microsoft.com/office/powerpoint/2010/main" val="31553730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FDBB6389-89B6-40F8-AD6C-D6B18A062565}" type="datetime1">
              <a:rPr lang="nb-NO"/>
              <a:pPr/>
              <a:t>23.10.2014</a:t>
            </a:fld>
            <a:endParaRPr lang="nb-NO"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nb-NO"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BB2D9F30-BE86-4E31-A4D2-52D65D10ADE3}" type="slidenum">
              <a:rPr lang="nb-NO"/>
              <a:pPr/>
              <a:t>‹#›</a:t>
            </a:fld>
            <a:endParaRPr lang="nb-NO" dirty="0"/>
          </a:p>
        </p:txBody>
      </p:sp>
    </p:spTree>
    <p:extLst>
      <p:ext uri="{BB962C8B-B14F-4D97-AF65-F5344CB8AC3E}">
        <p14:creationId xmlns:p14="http://schemas.microsoft.com/office/powerpoint/2010/main" val="289634418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anskaffelser.no/"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anskaffelser.no/"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a:t>
            </a:fld>
            <a:endParaRPr lang="nb-NO" dirty="0"/>
          </a:p>
        </p:txBody>
      </p:sp>
    </p:spTree>
    <p:extLst>
      <p:ext uri="{BB962C8B-B14F-4D97-AF65-F5344CB8AC3E}">
        <p14:creationId xmlns:p14="http://schemas.microsoft.com/office/powerpoint/2010/main" val="27388574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Oppfølging av avtalelojalitet er viktig for nå oppnå gevinstrealisering. Du vil også kunne benytte dette til å måle om avtalen er godt nok implementert. </a:t>
            </a:r>
          </a:p>
          <a:p>
            <a:endParaRPr lang="nb-NO" sz="1200" dirty="0" smtClean="0">
              <a:solidFill>
                <a:schemeClr val="tx1"/>
              </a:solidFill>
            </a:endParaRPr>
          </a:p>
          <a:p>
            <a:r>
              <a:rPr lang="nb-NO" sz="1200" dirty="0" smtClean="0">
                <a:solidFill>
                  <a:schemeClr val="tx1"/>
                </a:solidFill>
              </a:rPr>
              <a:t>Data til målingen kan du hente ved å benytte verktøy for innkjøpsanalyse eller ved hjelp av regnskap.</a:t>
            </a:r>
          </a:p>
          <a:p>
            <a:endParaRPr lang="nb-NO" sz="1200" dirty="0" smtClean="0">
              <a:solidFill>
                <a:schemeClr val="tx1"/>
              </a:solidFill>
            </a:endParaRPr>
          </a:p>
          <a:p>
            <a:r>
              <a:rPr lang="nb-NO" sz="1200" dirty="0" smtClean="0">
                <a:solidFill>
                  <a:schemeClr val="tx1"/>
                </a:solidFill>
              </a:rPr>
              <a:t>Det er også viktig å sammenligne datauttrekk for omsetning på avtale med data fra leverandør. Ved avvik bør man undersøke årsaken til dette.</a:t>
            </a:r>
          </a:p>
          <a:p>
            <a:endParaRPr lang="nb-NO" sz="1200" dirty="0" smtClean="0">
              <a:solidFill>
                <a:schemeClr val="tx1"/>
              </a:solidFill>
            </a:endParaRPr>
          </a:p>
          <a:p>
            <a:r>
              <a:rPr lang="nb-NO" sz="1200" dirty="0" smtClean="0">
                <a:solidFill>
                  <a:schemeClr val="tx1"/>
                </a:solidFill>
              </a:rPr>
              <a:t>Hyppighet på måling behøver ikke være kvartalsvis, dette intervallet kan du selv velge ut fra hva som er naturlig for avtalen.</a:t>
            </a:r>
          </a:p>
          <a:p>
            <a:endParaRPr lang="nb-NO" sz="1200" dirty="0" smtClean="0">
              <a:solidFill>
                <a:schemeClr val="tx1"/>
              </a:solidFill>
            </a:endParaRPr>
          </a:p>
          <a:p>
            <a:r>
              <a:rPr lang="nb-NO" sz="1200" dirty="0" smtClean="0">
                <a:solidFill>
                  <a:schemeClr val="tx1"/>
                </a:solidFill>
              </a:rPr>
              <a:t>Det anbefales å benytte excel for å legge inn data og oppdatere grafikk.</a:t>
            </a:r>
          </a:p>
        </p:txBody>
      </p:sp>
      <p:sp>
        <p:nvSpPr>
          <p:cNvPr id="4" name="Slide Number Placeholder 3"/>
          <p:cNvSpPr>
            <a:spLocks noGrp="1"/>
          </p:cNvSpPr>
          <p:nvPr>
            <p:ph type="sldNum" sz="quarter" idx="10"/>
          </p:nvPr>
        </p:nvSpPr>
        <p:spPr/>
        <p:txBody>
          <a:bodyPr/>
          <a:lstStyle/>
          <a:p>
            <a:fld id="{BB2D9F30-BE86-4E31-A4D2-52D65D10ADE3}" type="slidenum">
              <a:rPr lang="nb-NO" smtClean="0"/>
              <a:pPr/>
              <a:t>13</a:t>
            </a:fld>
            <a:endParaRPr lang="nb-NO" dirty="0"/>
          </a:p>
        </p:txBody>
      </p:sp>
    </p:spTree>
    <p:extLst>
      <p:ext uri="{BB962C8B-B14F-4D97-AF65-F5344CB8AC3E}">
        <p14:creationId xmlns:p14="http://schemas.microsoft.com/office/powerpoint/2010/main" val="3355387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Oppfølgingsmøter kan gjennomføres på forskjellige nivåer og med forskjellig agenda, avhengig av størrelse på avtale, strategisk viktighet av leverandøren og produktet/tjenesten som leveres. </a:t>
            </a:r>
          </a:p>
          <a:p>
            <a:endParaRPr lang="nb-NO" sz="1200" dirty="0" smtClean="0">
              <a:solidFill>
                <a:schemeClr val="tx1"/>
              </a:solidFill>
            </a:endParaRPr>
          </a:p>
          <a:p>
            <a:r>
              <a:rPr lang="nb-NO" sz="1200" dirty="0" smtClean="0">
                <a:solidFill>
                  <a:schemeClr val="tx1"/>
                </a:solidFill>
              </a:rPr>
              <a:t>Det er viktig å skille mellom hvem som skal involveres i oppfølgingen, og hva som skal være fokus. På neste side finner du et forslag til agenda for ulike typer av oppfølgingsmøter.</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15</a:t>
            </a:fld>
            <a:endParaRPr lang="nb-NO" dirty="0"/>
          </a:p>
        </p:txBody>
      </p:sp>
    </p:spTree>
    <p:extLst>
      <p:ext uri="{BB962C8B-B14F-4D97-AF65-F5344CB8AC3E}">
        <p14:creationId xmlns:p14="http://schemas.microsoft.com/office/powerpoint/2010/main" val="1323297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 </a:t>
            </a:r>
          </a:p>
          <a:p>
            <a:r>
              <a:rPr lang="nb-NO" sz="1200" dirty="0" smtClean="0">
                <a:solidFill>
                  <a:schemeClr val="tx1"/>
                </a:solidFill>
              </a:rPr>
              <a:t>Måling og rapportering kan hentes fra "Verktøy for måling og oppfølging", hvor man enten kan hente inn grafisk utvikling eller direkte resultater for de enkelte KPIene. Her kan du også få inspirasjon til relevante områder og KPIer som skal følges opp på kontrakten. </a:t>
            </a:r>
          </a:p>
          <a:p>
            <a:endParaRPr lang="nb-NO" sz="1200" dirty="0" smtClean="0">
              <a:solidFill>
                <a:schemeClr val="tx1"/>
              </a:solidFill>
            </a:endParaRPr>
          </a:p>
          <a:p>
            <a:r>
              <a:rPr lang="nb-NO" sz="1200" dirty="0" smtClean="0">
                <a:solidFill>
                  <a:schemeClr val="tx1"/>
                </a:solidFill>
              </a:rPr>
              <a:t>Om du ønsker en mer omfattende måling og oppfølging anbefales det at du benytter verktøyet som er utarbeidet for dette.</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17</a:t>
            </a:fld>
            <a:endParaRPr lang="nb-NO" dirty="0"/>
          </a:p>
        </p:txBody>
      </p:sp>
    </p:spTree>
    <p:extLst>
      <p:ext uri="{BB962C8B-B14F-4D97-AF65-F5344CB8AC3E}">
        <p14:creationId xmlns:p14="http://schemas.microsoft.com/office/powerpoint/2010/main" val="39006589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 </a:t>
            </a:r>
          </a:p>
          <a:p>
            <a:r>
              <a:rPr lang="nb-NO" sz="1200" dirty="0" smtClean="0">
                <a:solidFill>
                  <a:schemeClr val="tx1"/>
                </a:solidFill>
              </a:rPr>
              <a:t>Hvis du benytter "Verktøy for måling og oppfølging" kan du hente inn resultater fra måling av KPIene og presentere dette her.</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18</a:t>
            </a:fld>
            <a:endParaRPr lang="nb-NO" dirty="0"/>
          </a:p>
        </p:txBody>
      </p:sp>
    </p:spTree>
    <p:extLst>
      <p:ext uri="{BB962C8B-B14F-4D97-AF65-F5344CB8AC3E}">
        <p14:creationId xmlns:p14="http://schemas.microsoft.com/office/powerpoint/2010/main" val="31504138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 </a:t>
            </a:r>
          </a:p>
          <a:p>
            <a:r>
              <a:rPr lang="nb-NO" sz="1200" dirty="0" smtClean="0">
                <a:solidFill>
                  <a:schemeClr val="tx1"/>
                </a:solidFill>
              </a:rPr>
              <a:t>Ved å følge utviklingen på </a:t>
            </a:r>
            <a:r>
              <a:rPr lang="nb-NO" sz="1200" dirty="0" err="1" smtClean="0">
                <a:solidFill>
                  <a:schemeClr val="tx1"/>
                </a:solidFill>
              </a:rPr>
              <a:t>KPIene</a:t>
            </a:r>
            <a:r>
              <a:rPr lang="nb-NO" sz="1200" dirty="0" smtClean="0">
                <a:solidFill>
                  <a:schemeClr val="tx1"/>
                </a:solidFill>
              </a:rPr>
              <a:t> over tid kan du avgjøre hvorvidt det er nødvendig å iverksette tiltak for å bedre resultatene. </a:t>
            </a:r>
          </a:p>
          <a:p>
            <a:r>
              <a:rPr lang="nb-NO" sz="1200" dirty="0" smtClean="0">
                <a:solidFill>
                  <a:schemeClr val="tx1"/>
                </a:solidFill>
              </a:rPr>
              <a:t>Beskriv analysen som er gjort for å finne årsaken til avvikene, og hvilke tiltak som eventuelt er iverksatt, samt hvem som er ansvarlig og frist. Hvis "Verktøy for måling og oppfølging" er brukt anbefaler vi at dere ser direkte i det for å unngå dobbeltarbeid.</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19</a:t>
            </a:fld>
            <a:endParaRPr lang="nb-NO" dirty="0"/>
          </a:p>
        </p:txBody>
      </p:sp>
    </p:spTree>
    <p:extLst>
      <p:ext uri="{BB962C8B-B14F-4D97-AF65-F5344CB8AC3E}">
        <p14:creationId xmlns:p14="http://schemas.microsoft.com/office/powerpoint/2010/main" val="39006589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Kontrollrutinene skal vise hvordan man følger opp kontrakten og avdekker avvik. </a:t>
            </a:r>
          </a:p>
          <a:p>
            <a:r>
              <a:rPr lang="nb-NO" sz="1200" dirty="0" smtClean="0">
                <a:solidFill>
                  <a:schemeClr val="tx1"/>
                </a:solidFill>
              </a:rPr>
              <a:t>Det er viktig at kontrollrutinene henger sammen med risikoanalysen. Hvis det er områder som blir sett på som risikofrie er det heller ikke behov for å ha kontrollrutiner for dette.</a:t>
            </a:r>
          </a:p>
          <a:p>
            <a:endParaRPr lang="nb-NO" sz="1200" dirty="0" smtClean="0">
              <a:solidFill>
                <a:schemeClr val="tx1"/>
              </a:solidFill>
            </a:endParaRPr>
          </a:p>
          <a:p>
            <a:r>
              <a:rPr lang="nb-NO" sz="1200" dirty="0" smtClean="0">
                <a:solidFill>
                  <a:schemeClr val="tx1"/>
                </a:solidFill>
              </a:rPr>
              <a:t>Kontrollrutinene bør også linkes opp mot SLAen for denne avtalen i den grad dette foreligger.</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20</a:t>
            </a:fld>
            <a:endParaRPr lang="nb-NO" dirty="0"/>
          </a:p>
        </p:txBody>
      </p:sp>
    </p:spTree>
    <p:extLst>
      <p:ext uri="{BB962C8B-B14F-4D97-AF65-F5344CB8AC3E}">
        <p14:creationId xmlns:p14="http://schemas.microsoft.com/office/powerpoint/2010/main" val="2642401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En tydelig ansvarsfordeling er kritisk for effektiv </a:t>
            </a:r>
            <a:r>
              <a:rPr lang="nb-NO" sz="1200" dirty="0" err="1" smtClean="0">
                <a:solidFill>
                  <a:schemeClr val="tx1"/>
                </a:solidFill>
              </a:rPr>
              <a:t>kontraktsforvaltning</a:t>
            </a:r>
            <a:r>
              <a:rPr lang="nb-NO" sz="1200" dirty="0" smtClean="0">
                <a:solidFill>
                  <a:schemeClr val="tx1"/>
                </a:solidFill>
              </a:rPr>
              <a:t>. </a:t>
            </a:r>
            <a:endParaRPr lang="nb-NO" sz="1200" dirty="0" smtClean="0">
              <a:solidFill>
                <a:schemeClr val="tx1"/>
              </a:solidFill>
            </a:endParaRPr>
          </a:p>
          <a:p>
            <a:r>
              <a:rPr lang="nb-NO" sz="1200" dirty="0" smtClean="0">
                <a:solidFill>
                  <a:schemeClr val="tx1"/>
                </a:solidFill>
              </a:rPr>
              <a:t>I HUKI-verktøyet på </a:t>
            </a:r>
            <a:r>
              <a:rPr lang="nb-NO" sz="1200" dirty="0" smtClean="0">
                <a:solidFill>
                  <a:schemeClr val="tx1"/>
                </a:solidFill>
                <a:hlinkClick r:id="rId3"/>
              </a:rPr>
              <a:t>www.anskaffelser.no</a:t>
            </a:r>
            <a:r>
              <a:rPr lang="nb-NO" sz="1200" dirty="0" smtClean="0">
                <a:solidFill>
                  <a:schemeClr val="tx1"/>
                </a:solidFill>
              </a:rPr>
              <a:t> finnes mer informasjon om fordeling av roller og ansvar og du kan også benytte dette verktøyet om du ønsker en grundigere beskrivelse av roller og ansvar for </a:t>
            </a:r>
            <a:r>
              <a:rPr lang="nb-NO" sz="1200" dirty="0" err="1" smtClean="0">
                <a:solidFill>
                  <a:schemeClr val="tx1"/>
                </a:solidFill>
              </a:rPr>
              <a:t>kontraktsforvaltningen</a:t>
            </a:r>
            <a:r>
              <a:rPr lang="nb-NO" sz="1200" dirty="0" smtClean="0">
                <a:solidFill>
                  <a:schemeClr val="tx1"/>
                </a:solidFill>
              </a:rPr>
              <a:t>. Alternativt benytter man tabellen over for å få oversikt over de ulike rollene og hvem som besitter dem.</a:t>
            </a:r>
          </a:p>
          <a:p>
            <a:endParaRPr lang="nb-NO" sz="1200" dirty="0" smtClean="0">
              <a:solidFill>
                <a:schemeClr val="tx1"/>
              </a:solidFill>
            </a:endParaRPr>
          </a:p>
          <a:p>
            <a:r>
              <a:rPr lang="nb-NO" sz="1200" dirty="0" smtClean="0">
                <a:solidFill>
                  <a:schemeClr val="tx1"/>
                </a:solidFill>
              </a:rPr>
              <a:t>Du kan legge til eller fjerne roller avhengig av den enkelte avtale og hva som er relevant, og bør tilpasse etter organisering i egen virksomhet.</a:t>
            </a:r>
          </a:p>
          <a:p>
            <a:endParaRPr lang="nb-NO" sz="1200" dirty="0" smtClean="0">
              <a:solidFill>
                <a:schemeClr val="tx1"/>
              </a:solidFill>
            </a:endParaRPr>
          </a:p>
          <a:p>
            <a:r>
              <a:rPr lang="nb-NO" sz="1200" dirty="0" smtClean="0">
                <a:solidFill>
                  <a:schemeClr val="tx1"/>
                </a:solidFill>
              </a:rPr>
              <a:t>Informasjon som dette er først og fremst for intern bruk, men leverandøren bør også vite hvem som har de ulike rollene i vår virksomhet og hvem de skal kontakte på ulike nivå. </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5</a:t>
            </a:fld>
            <a:endParaRPr lang="nb-NO" dirty="0"/>
          </a:p>
        </p:txBody>
      </p:sp>
    </p:spTree>
    <p:extLst>
      <p:ext uri="{BB962C8B-B14F-4D97-AF65-F5344CB8AC3E}">
        <p14:creationId xmlns:p14="http://schemas.microsoft.com/office/powerpoint/2010/main" val="1999473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Legg inn viktige roller hos leverandøren slik at du enkelt kan hente frem riktig kontaktperson avhengig av hva som er behovet for forespørselen/kontakten.</a:t>
            </a:r>
          </a:p>
          <a:p>
            <a:endParaRPr lang="nb-NO" sz="1200" dirty="0" smtClean="0">
              <a:solidFill>
                <a:schemeClr val="tx1"/>
              </a:solidFill>
            </a:endParaRPr>
          </a:p>
          <a:p>
            <a:r>
              <a:rPr lang="nb-NO" sz="1200" dirty="0" smtClean="0">
                <a:solidFill>
                  <a:schemeClr val="tx1"/>
                </a:solidFill>
              </a:rPr>
              <a:t>Du kan legge til eller fjerne roller avhengig av den enkelte avtale og hva som er relevant.</a:t>
            </a:r>
          </a:p>
        </p:txBody>
      </p:sp>
      <p:sp>
        <p:nvSpPr>
          <p:cNvPr id="4" name="Slide Number Placeholder 3"/>
          <p:cNvSpPr>
            <a:spLocks noGrp="1"/>
          </p:cNvSpPr>
          <p:nvPr>
            <p:ph type="sldNum" sz="quarter" idx="10"/>
          </p:nvPr>
        </p:nvSpPr>
        <p:spPr/>
        <p:txBody>
          <a:bodyPr/>
          <a:lstStyle/>
          <a:p>
            <a:fld id="{BB2D9F30-BE86-4E31-A4D2-52D65D10ADE3}" type="slidenum">
              <a:rPr lang="nb-NO" smtClean="0"/>
              <a:pPr/>
              <a:t>6</a:t>
            </a:fld>
            <a:endParaRPr lang="nb-NO" dirty="0"/>
          </a:p>
        </p:txBody>
      </p:sp>
    </p:spTree>
    <p:extLst>
      <p:ext uri="{BB962C8B-B14F-4D97-AF65-F5344CB8AC3E}">
        <p14:creationId xmlns:p14="http://schemas.microsoft.com/office/powerpoint/2010/main" val="1999473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Legg  inn den viktigste informasjonen om avtalen. Hvis du har benyttet kontraktsoppsummeringsverktøyet kan du hente informasjon herfra.</a:t>
            </a:r>
          </a:p>
        </p:txBody>
      </p:sp>
      <p:sp>
        <p:nvSpPr>
          <p:cNvPr id="4" name="Slide Number Placeholder 3"/>
          <p:cNvSpPr>
            <a:spLocks noGrp="1"/>
          </p:cNvSpPr>
          <p:nvPr>
            <p:ph type="sldNum" sz="quarter" idx="10"/>
          </p:nvPr>
        </p:nvSpPr>
        <p:spPr/>
        <p:txBody>
          <a:bodyPr/>
          <a:lstStyle/>
          <a:p>
            <a:fld id="{BB2D9F30-BE86-4E31-A4D2-52D65D10ADE3}" type="slidenum">
              <a:rPr lang="nb-NO" smtClean="0"/>
              <a:pPr/>
              <a:t>7</a:t>
            </a:fld>
            <a:endParaRPr lang="nb-NO" dirty="0"/>
          </a:p>
        </p:txBody>
      </p:sp>
    </p:spTree>
    <p:extLst>
      <p:ext uri="{BB962C8B-B14F-4D97-AF65-F5344CB8AC3E}">
        <p14:creationId xmlns:p14="http://schemas.microsoft.com/office/powerpoint/2010/main" val="1442906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 </a:t>
            </a:r>
          </a:p>
          <a:p>
            <a:r>
              <a:rPr lang="nb-NO" sz="1200" dirty="0" smtClean="0">
                <a:solidFill>
                  <a:schemeClr val="tx1"/>
                </a:solidFill>
              </a:rPr>
              <a:t>Omfanget av rutiner for bruk av avtalen vil variere med kontraktens omfang og viktighet. Legg inn en kort beskrivelse av hvilke rutiner som skal være gjeldende for ulike punkter. </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8</a:t>
            </a:fld>
            <a:endParaRPr lang="nb-NO" dirty="0"/>
          </a:p>
        </p:txBody>
      </p:sp>
    </p:spTree>
    <p:extLst>
      <p:ext uri="{BB962C8B-B14F-4D97-AF65-F5344CB8AC3E}">
        <p14:creationId xmlns:p14="http://schemas.microsoft.com/office/powerpoint/2010/main" val="592200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Legg inn de viktigste risikomomentene for avtalen med fokus på hva som kan hindre måloppnåelse.</a:t>
            </a:r>
          </a:p>
          <a:p>
            <a:endParaRPr lang="nb-NO" sz="1200" dirty="0" smtClean="0">
              <a:solidFill>
                <a:schemeClr val="tx1"/>
              </a:solidFill>
            </a:endParaRPr>
          </a:p>
          <a:p>
            <a:r>
              <a:rPr lang="nb-NO" sz="1200" dirty="0" smtClean="0">
                <a:solidFill>
                  <a:schemeClr val="tx1"/>
                </a:solidFill>
              </a:rPr>
              <a:t>Under Sannsynlighet og Konsekvens benyttes en forutbestemt skala (se nederst på siden), som igjen avgjør plassering i matrisen på neste side.</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9</a:t>
            </a:fld>
            <a:endParaRPr lang="nb-NO" dirty="0"/>
          </a:p>
        </p:txBody>
      </p:sp>
    </p:spTree>
    <p:extLst>
      <p:ext uri="{BB962C8B-B14F-4D97-AF65-F5344CB8AC3E}">
        <p14:creationId xmlns:p14="http://schemas.microsoft.com/office/powerpoint/2010/main" val="1879939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Du følger nummereringen av risikomomentene fra forrige slide, og plasserer ballene i krysningspunktet avhengig av graderingen under Sannsynlighet og Konsekvens fra forrige slide.</a:t>
            </a:r>
          </a:p>
          <a:p>
            <a:endParaRPr lang="nb-NO" sz="1200" dirty="0" smtClean="0">
              <a:solidFill>
                <a:schemeClr val="tx1"/>
              </a:solidFill>
            </a:endParaRPr>
          </a:p>
          <a:p>
            <a:r>
              <a:rPr lang="nb-NO" sz="1200" dirty="0" smtClean="0">
                <a:solidFill>
                  <a:schemeClr val="tx1"/>
                </a:solidFill>
              </a:rPr>
              <a:t>Om du trenger flere/færre grønne baller kan du bare kopiere/slette og endre nummerering.</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10</a:t>
            </a:fld>
            <a:endParaRPr lang="nb-NO" dirty="0"/>
          </a:p>
        </p:txBody>
      </p:sp>
    </p:spTree>
    <p:extLst>
      <p:ext uri="{BB962C8B-B14F-4D97-AF65-F5344CB8AC3E}">
        <p14:creationId xmlns:p14="http://schemas.microsoft.com/office/powerpoint/2010/main" val="1429892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En interessentanalyse gjøres for å ha oversikt over viktige interessenter og for å sette fokus på hvordan disse må håndteres og informeres. Husk at det kan finnes viktige interessenter utenfor egen virksomhet som også bør inkluderes i analysen.</a:t>
            </a:r>
          </a:p>
          <a:p>
            <a:endParaRPr lang="nb-NO" sz="1200" dirty="0" smtClean="0">
              <a:solidFill>
                <a:schemeClr val="tx1"/>
              </a:solidFill>
            </a:endParaRPr>
          </a:p>
          <a:p>
            <a:r>
              <a:rPr lang="nb-NO" sz="1200" dirty="0" smtClean="0">
                <a:solidFill>
                  <a:schemeClr val="tx1"/>
                </a:solidFill>
              </a:rPr>
              <a:t>Hvis du har ønsker en mer omfattende interessentanalyse finnes det et eget verktøy for dette på </a:t>
            </a:r>
            <a:r>
              <a:rPr lang="nb-NO" sz="1200" dirty="0" smtClean="0">
                <a:solidFill>
                  <a:schemeClr val="tx1"/>
                </a:solidFill>
                <a:hlinkClick r:id="rId3"/>
              </a:rPr>
              <a:t>www.anskaffelser.no</a:t>
            </a:r>
            <a:endParaRPr lang="nb-NO" sz="1200" dirty="0" smtClean="0">
              <a:solidFill>
                <a:schemeClr val="tx1"/>
              </a:solidFill>
            </a:endParaRPr>
          </a:p>
          <a:p>
            <a:endParaRPr lang="nb-NO" sz="1200" dirty="0" smtClean="0">
              <a:solidFill>
                <a:schemeClr val="tx1"/>
              </a:solidFill>
            </a:endParaRPr>
          </a:p>
          <a:p>
            <a:r>
              <a:rPr lang="nb-NO" sz="1200" dirty="0" smtClean="0">
                <a:solidFill>
                  <a:schemeClr val="tx1"/>
                </a:solidFill>
              </a:rPr>
              <a:t>Benytt  kommunikasjonsplanen på neste side for å planlegge hvordan ulike interessenter kan informeres.</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11</a:t>
            </a:fld>
            <a:endParaRPr lang="nb-NO" dirty="0"/>
          </a:p>
        </p:txBody>
      </p:sp>
    </p:spTree>
    <p:extLst>
      <p:ext uri="{BB962C8B-B14F-4D97-AF65-F5344CB8AC3E}">
        <p14:creationId xmlns:p14="http://schemas.microsoft.com/office/powerpoint/2010/main" val="4119910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Kommunikasjonsplanen sier noe om hvordan du vil spre informasjon om avtalen til ulike interessenter/ målgrupper. </a:t>
            </a:r>
          </a:p>
          <a:p>
            <a:r>
              <a:rPr lang="nb-NO" sz="1200" dirty="0" smtClean="0">
                <a:solidFill>
                  <a:schemeClr val="tx1"/>
                </a:solidFill>
              </a:rPr>
              <a:t>Husk at det kan variere mye mellom ulike grupper hvor mye informasjon de trenger og i hvilken grad de skal benytte seg av avtalen. </a:t>
            </a:r>
          </a:p>
          <a:p>
            <a:endParaRPr lang="nb-NO" sz="1200" dirty="0" smtClean="0">
              <a:solidFill>
                <a:schemeClr val="tx1"/>
              </a:solidFill>
            </a:endParaRPr>
          </a:p>
          <a:p>
            <a:r>
              <a:rPr lang="nb-NO" sz="1200" dirty="0" smtClean="0">
                <a:solidFill>
                  <a:schemeClr val="tx1"/>
                </a:solidFill>
              </a:rPr>
              <a:t>Fyll inn en kort beskrivelse i de ulike kolonnene i tabellen, og benytt interessentanalysen for å sikre at du sprer informasjon om kontrakten til viktige interessenter</a:t>
            </a:r>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12</a:t>
            </a:fld>
            <a:endParaRPr lang="nb-NO" dirty="0"/>
          </a:p>
        </p:txBody>
      </p:sp>
    </p:spTree>
    <p:extLst>
      <p:ext uri="{BB962C8B-B14F-4D97-AF65-F5344CB8AC3E}">
        <p14:creationId xmlns:p14="http://schemas.microsoft.com/office/powerpoint/2010/main" val="7127087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slideMaster" Target="../slideMasters/slideMaster1.xml"/><Relationship Id="rId5" Type="http://schemas.openxmlformats.org/officeDocument/2006/relationships/tags" Target="../tags/tag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19.xml"/><Relationship Id="rId3" Type="http://schemas.openxmlformats.org/officeDocument/2006/relationships/tags" Target="../tags/tag14.xml"/><Relationship Id="rId7" Type="http://schemas.openxmlformats.org/officeDocument/2006/relationships/tags" Target="../tags/tag18.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9"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12"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tags" Target="../tags/tag30.xml"/><Relationship Id="rId5" Type="http://schemas.openxmlformats.org/officeDocument/2006/relationships/tags" Target="../tags/tag24.xml"/><Relationship Id="rId10" Type="http://schemas.openxmlformats.org/officeDocument/2006/relationships/tags" Target="../tags/tag29.xml"/><Relationship Id="rId4" Type="http://schemas.openxmlformats.org/officeDocument/2006/relationships/tags" Target="../tags/tag23.xml"/><Relationship Id="rId9" Type="http://schemas.openxmlformats.org/officeDocument/2006/relationships/tags" Target="../tags/tag28.xml"/></Relationships>
</file>

<file path=ppt/slideLayouts/_rels/slideLayout15.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34.xml"/><Relationship Id="rId7" Type="http://schemas.openxmlformats.org/officeDocument/2006/relationships/tags" Target="../tags/tag38.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11" Type="http://schemas.openxmlformats.org/officeDocument/2006/relationships/slideMaster" Target="../slideMasters/slideMaster2.xml"/><Relationship Id="rId5" Type="http://schemas.openxmlformats.org/officeDocument/2006/relationships/tags" Target="../tags/tag43.xml"/><Relationship Id="rId10" Type="http://schemas.openxmlformats.org/officeDocument/2006/relationships/tags" Target="../tags/tag48.xml"/><Relationship Id="rId4" Type="http://schemas.openxmlformats.org/officeDocument/2006/relationships/tags" Target="../tags/tag42.xml"/><Relationship Id="rId9" Type="http://schemas.openxmlformats.org/officeDocument/2006/relationships/tags" Target="../tags/tag47.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56.xml"/><Relationship Id="rId3" Type="http://schemas.openxmlformats.org/officeDocument/2006/relationships/tags" Target="../tags/tag51.xml"/><Relationship Id="rId7" Type="http://schemas.openxmlformats.org/officeDocument/2006/relationships/tags" Target="../tags/tag55.xml"/><Relationship Id="rId12" Type="http://schemas.openxmlformats.org/officeDocument/2006/relationships/slideMaster" Target="../slideMasters/slideMaster2.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tags" Target="../tags/tag59.xml"/><Relationship Id="rId5" Type="http://schemas.openxmlformats.org/officeDocument/2006/relationships/tags" Target="../tags/tag53.xml"/><Relationship Id="rId10" Type="http://schemas.openxmlformats.org/officeDocument/2006/relationships/tags" Target="../tags/tag58.xml"/><Relationship Id="rId4" Type="http://schemas.openxmlformats.org/officeDocument/2006/relationships/tags" Target="../tags/tag52.xml"/><Relationship Id="rId9" Type="http://schemas.openxmlformats.org/officeDocument/2006/relationships/tags" Target="../tags/tag57.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67.xml"/><Relationship Id="rId3" Type="http://schemas.openxmlformats.org/officeDocument/2006/relationships/tags" Target="../tags/tag62.xml"/><Relationship Id="rId7" Type="http://schemas.openxmlformats.org/officeDocument/2006/relationships/tags" Target="../tags/tag66.xml"/><Relationship Id="rId12" Type="http://schemas.openxmlformats.org/officeDocument/2006/relationships/slideMaster" Target="../slideMasters/slideMaster2.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tags" Target="../tags/tag65.xml"/><Relationship Id="rId11" Type="http://schemas.openxmlformats.org/officeDocument/2006/relationships/tags" Target="../tags/tag70.xml"/><Relationship Id="rId5" Type="http://schemas.openxmlformats.org/officeDocument/2006/relationships/tags" Target="../tags/tag64.xml"/><Relationship Id="rId10" Type="http://schemas.openxmlformats.org/officeDocument/2006/relationships/tags" Target="../tags/tag69.xml"/><Relationship Id="rId4" Type="http://schemas.openxmlformats.org/officeDocument/2006/relationships/tags" Target="../tags/tag63.xml"/><Relationship Id="rId9" Type="http://schemas.openxmlformats.org/officeDocument/2006/relationships/tags" Target="../tags/tag68.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8.xml"/><Relationship Id="rId3" Type="http://schemas.openxmlformats.org/officeDocument/2006/relationships/tags" Target="../tags/tag73.xml"/><Relationship Id="rId7" Type="http://schemas.openxmlformats.org/officeDocument/2006/relationships/tags" Target="../tags/tag77.xml"/><Relationship Id="rId12" Type="http://schemas.openxmlformats.org/officeDocument/2006/relationships/slideMaster" Target="../slideMasters/slideMaster2.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tags" Target="../tags/tag81.xml"/><Relationship Id="rId5" Type="http://schemas.openxmlformats.org/officeDocument/2006/relationships/tags" Target="../tags/tag75.xml"/><Relationship Id="rId10" Type="http://schemas.openxmlformats.org/officeDocument/2006/relationships/tags" Target="../tags/tag80.xml"/><Relationship Id="rId4" Type="http://schemas.openxmlformats.org/officeDocument/2006/relationships/tags" Target="../tags/tag74.xml"/><Relationship Id="rId9" Type="http://schemas.openxmlformats.org/officeDocument/2006/relationships/tags" Target="../tags/tag7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89.xml"/><Relationship Id="rId13" Type="http://schemas.openxmlformats.org/officeDocument/2006/relationships/slideMaster" Target="../slideMasters/slideMaster2.xml"/><Relationship Id="rId3" Type="http://schemas.openxmlformats.org/officeDocument/2006/relationships/tags" Target="../tags/tag84.xml"/><Relationship Id="rId7" Type="http://schemas.openxmlformats.org/officeDocument/2006/relationships/tags" Target="../tags/tag88.xml"/><Relationship Id="rId12" Type="http://schemas.openxmlformats.org/officeDocument/2006/relationships/tags" Target="../tags/tag93.xml"/><Relationship Id="rId2" Type="http://schemas.openxmlformats.org/officeDocument/2006/relationships/tags" Target="../tags/tag83.xml"/><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5" Type="http://schemas.openxmlformats.org/officeDocument/2006/relationships/tags" Target="../tags/tag86.xml"/><Relationship Id="rId10" Type="http://schemas.openxmlformats.org/officeDocument/2006/relationships/tags" Target="../tags/tag91.xml"/><Relationship Id="rId4" Type="http://schemas.openxmlformats.org/officeDocument/2006/relationships/tags" Target="../tags/tag85.xml"/><Relationship Id="rId9" Type="http://schemas.openxmlformats.org/officeDocument/2006/relationships/tags" Target="../tags/tag9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slideMaster" Target="../slideMasters/slideMaster2.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13.xml"/><Relationship Id="rId13" Type="http://schemas.openxmlformats.org/officeDocument/2006/relationships/slideMaster" Target="../slideMasters/slideMaster2.xml"/><Relationship Id="rId3" Type="http://schemas.openxmlformats.org/officeDocument/2006/relationships/tags" Target="../tags/tag108.xml"/><Relationship Id="rId7" Type="http://schemas.openxmlformats.org/officeDocument/2006/relationships/tags" Target="../tags/tag112.xml"/><Relationship Id="rId12" Type="http://schemas.openxmlformats.org/officeDocument/2006/relationships/tags" Target="../tags/tag117.xml"/><Relationship Id="rId2" Type="http://schemas.openxmlformats.org/officeDocument/2006/relationships/tags" Target="../tags/tag107.xml"/><Relationship Id="rId1" Type="http://schemas.openxmlformats.org/officeDocument/2006/relationships/tags" Target="../tags/tag106.xml"/><Relationship Id="rId6" Type="http://schemas.openxmlformats.org/officeDocument/2006/relationships/tags" Target="../tags/tag111.xml"/><Relationship Id="rId11" Type="http://schemas.openxmlformats.org/officeDocument/2006/relationships/tags" Target="../tags/tag116.xml"/><Relationship Id="rId5" Type="http://schemas.openxmlformats.org/officeDocument/2006/relationships/tags" Target="../tags/tag110.xml"/><Relationship Id="rId10" Type="http://schemas.openxmlformats.org/officeDocument/2006/relationships/tags" Target="../tags/tag115.xml"/><Relationship Id="rId4" Type="http://schemas.openxmlformats.org/officeDocument/2006/relationships/tags" Target="../tags/tag109.xml"/><Relationship Id="rId9" Type="http://schemas.openxmlformats.org/officeDocument/2006/relationships/tags" Target="../tags/tag114.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25.xml"/><Relationship Id="rId3" Type="http://schemas.openxmlformats.org/officeDocument/2006/relationships/tags" Target="../tags/tag120.xml"/><Relationship Id="rId7" Type="http://schemas.openxmlformats.org/officeDocument/2006/relationships/tags" Target="../tags/tag124.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tags" Target="../tags/tag123.xml"/><Relationship Id="rId5" Type="http://schemas.openxmlformats.org/officeDocument/2006/relationships/tags" Target="../tags/tag122.xml"/><Relationship Id="rId10" Type="http://schemas.openxmlformats.org/officeDocument/2006/relationships/slideMaster" Target="../slideMasters/slideMaster2.xml"/><Relationship Id="rId4" Type="http://schemas.openxmlformats.org/officeDocument/2006/relationships/tags" Target="../tags/tag121.xml"/><Relationship Id="rId9" Type="http://schemas.openxmlformats.org/officeDocument/2006/relationships/tags" Target="../tags/tag126.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5" Type="http://schemas.openxmlformats.org/officeDocument/2006/relationships/tags" Target="../tags/tag131.xml"/><Relationship Id="rId10" Type="http://schemas.openxmlformats.org/officeDocument/2006/relationships/slideMaster" Target="../slideMasters/slideMaster2.xml"/><Relationship Id="rId4" Type="http://schemas.openxmlformats.org/officeDocument/2006/relationships/tags" Target="../tags/tag130.xml"/><Relationship Id="rId9" Type="http://schemas.openxmlformats.org/officeDocument/2006/relationships/tags" Target="../tags/tag135.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143.xml"/><Relationship Id="rId3" Type="http://schemas.openxmlformats.org/officeDocument/2006/relationships/tags" Target="../tags/tag138.xml"/><Relationship Id="rId7" Type="http://schemas.openxmlformats.org/officeDocument/2006/relationships/tags" Target="../tags/tag142.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5" Type="http://schemas.openxmlformats.org/officeDocument/2006/relationships/tags" Target="../tags/tag140.xml"/><Relationship Id="rId10" Type="http://schemas.openxmlformats.org/officeDocument/2006/relationships/slideMaster" Target="../slideMasters/slideMaster2.xml"/><Relationship Id="rId4" Type="http://schemas.openxmlformats.org/officeDocument/2006/relationships/tags" Target="../tags/tag139.xml"/><Relationship Id="rId9" Type="http://schemas.openxmlformats.org/officeDocument/2006/relationships/tags" Target="../tags/tag144.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152.xml"/><Relationship Id="rId3" Type="http://schemas.openxmlformats.org/officeDocument/2006/relationships/tags" Target="../tags/tag147.xml"/><Relationship Id="rId7" Type="http://schemas.openxmlformats.org/officeDocument/2006/relationships/tags" Target="../tags/tag151.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tags" Target="../tags/tag150.xml"/><Relationship Id="rId5" Type="http://schemas.openxmlformats.org/officeDocument/2006/relationships/tags" Target="../tags/tag149.xml"/><Relationship Id="rId10" Type="http://schemas.openxmlformats.org/officeDocument/2006/relationships/slideMaster" Target="../slideMasters/slideMaster2.xml"/><Relationship Id="rId4" Type="http://schemas.openxmlformats.org/officeDocument/2006/relationships/tags" Target="../tags/tag148.xml"/><Relationship Id="rId9" Type="http://schemas.openxmlformats.org/officeDocument/2006/relationships/tags" Target="../tags/tag153.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161.xml"/><Relationship Id="rId3" Type="http://schemas.openxmlformats.org/officeDocument/2006/relationships/tags" Target="../tags/tag156.xml"/><Relationship Id="rId7" Type="http://schemas.openxmlformats.org/officeDocument/2006/relationships/tags" Target="../tags/tag160.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5" Type="http://schemas.openxmlformats.org/officeDocument/2006/relationships/tags" Target="../tags/tag158.xml"/><Relationship Id="rId10" Type="http://schemas.openxmlformats.org/officeDocument/2006/relationships/slideMaster" Target="../slideMasters/slideMaster2.xml"/><Relationship Id="rId4" Type="http://schemas.openxmlformats.org/officeDocument/2006/relationships/tags" Target="../tags/tag157.xml"/><Relationship Id="rId9" Type="http://schemas.openxmlformats.org/officeDocument/2006/relationships/tags" Target="../tags/tag16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165.xml"/><Relationship Id="rId7" Type="http://schemas.openxmlformats.org/officeDocument/2006/relationships/tags" Target="../tags/tag169.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5" Type="http://schemas.openxmlformats.org/officeDocument/2006/relationships/tags" Target="../tags/tag167.xml"/><Relationship Id="rId4" Type="http://schemas.openxmlformats.org/officeDocument/2006/relationships/tags" Target="../tags/tag166.xml"/></Relationships>
</file>

<file path=ppt/slideLayouts/_rels/slideLayout31.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172.xml"/><Relationship Id="rId7" Type="http://schemas.openxmlformats.org/officeDocument/2006/relationships/tags" Target="../tags/tag176.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tags" Target="../tags/tag175.xml"/><Relationship Id="rId5" Type="http://schemas.openxmlformats.org/officeDocument/2006/relationships/tags" Target="../tags/tag174.xml"/><Relationship Id="rId4" Type="http://schemas.openxmlformats.org/officeDocument/2006/relationships/tags" Target="../tags/tag173.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184.xml"/><Relationship Id="rId3" Type="http://schemas.openxmlformats.org/officeDocument/2006/relationships/tags" Target="../tags/tag179.xml"/><Relationship Id="rId7" Type="http://schemas.openxmlformats.org/officeDocument/2006/relationships/tags" Target="../tags/tag183.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5" Type="http://schemas.openxmlformats.org/officeDocument/2006/relationships/tags" Target="../tags/tag181.xml"/><Relationship Id="rId4" Type="http://schemas.openxmlformats.org/officeDocument/2006/relationships/tags" Target="../tags/tag180.xml"/><Relationship Id="rId9"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87.xml"/><Relationship Id="rId7" Type="http://schemas.openxmlformats.org/officeDocument/2006/relationships/slideMaster" Target="../slideMasters/slideMaster2.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93.xml"/><Relationship Id="rId7" Type="http://schemas.openxmlformats.org/officeDocument/2006/relationships/slideMaster" Target="../slideMasters/slideMaster2.xml"/><Relationship Id="rId2" Type="http://schemas.openxmlformats.org/officeDocument/2006/relationships/tags" Target="../tags/tag192.xml"/><Relationship Id="rId1" Type="http://schemas.openxmlformats.org/officeDocument/2006/relationships/tags" Target="../tags/tag191.xml"/><Relationship Id="rId6" Type="http://schemas.openxmlformats.org/officeDocument/2006/relationships/tags" Target="../tags/tag196.xml"/><Relationship Id="rId5" Type="http://schemas.openxmlformats.org/officeDocument/2006/relationships/tags" Target="../tags/tag195.xml"/><Relationship Id="rId4" Type="http://schemas.openxmlformats.org/officeDocument/2006/relationships/tags" Target="../tags/tag19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pic>
        <p:nvPicPr>
          <p:cNvPr id="4" name="Picture 7" descr="Difi_logo_farge_liten.jpg"/>
          <p:cNvPicPr>
            <a:picLocks noChangeAspect="1"/>
          </p:cNvPicPr>
          <p:nvPr/>
        </p:nvPicPr>
        <p:blipFill>
          <a:blip r:embed="rId2"/>
          <a:srcRect/>
          <a:stretch>
            <a:fillRect/>
          </a:stretch>
        </p:blipFill>
        <p:spPr bwMode="auto">
          <a:xfrm>
            <a:off x="2209800" y="2425700"/>
            <a:ext cx="5046663" cy="1704975"/>
          </a:xfrm>
          <a:prstGeom prst="rect">
            <a:avLst/>
          </a:prstGeom>
          <a:noFill/>
          <a:ln w="9525">
            <a:noFill/>
            <a:miter lim="800000"/>
            <a:headEnd/>
            <a:tailEnd/>
          </a:ln>
        </p:spPr>
      </p:pic>
      <p:pic>
        <p:nvPicPr>
          <p:cNvPr id="5" name="Picture 13" descr="PPT-sirkler-RGB"/>
          <p:cNvPicPr>
            <a:picLocks noChangeAspect="1" noChangeArrowheads="1"/>
          </p:cNvPicPr>
          <p:nvPr/>
        </p:nvPicPr>
        <p:blipFill>
          <a:blip r:embed="rId3"/>
          <a:srcRect/>
          <a:stretch>
            <a:fillRect/>
          </a:stretch>
        </p:blipFill>
        <p:spPr bwMode="auto">
          <a:xfrm>
            <a:off x="8909050" y="3714750"/>
            <a:ext cx="234950" cy="2200275"/>
          </a:xfrm>
          <a:prstGeom prst="rect">
            <a:avLst/>
          </a:prstGeom>
          <a:noFill/>
          <a:ln w="9525">
            <a:noFill/>
            <a:miter lim="800000"/>
            <a:headEnd/>
            <a:tailEnd/>
          </a:ln>
        </p:spPr>
      </p:pic>
      <p:sp>
        <p:nvSpPr>
          <p:cNvPr id="56331" name="Rectangle 11"/>
          <p:cNvSpPr>
            <a:spLocks noGrp="1" noChangeArrowheads="1"/>
          </p:cNvSpPr>
          <p:nvPr>
            <p:ph type="ctrTitle" sz="quarter"/>
          </p:nvPr>
        </p:nvSpPr>
        <p:spPr>
          <a:xfrm>
            <a:off x="685800" y="836613"/>
            <a:ext cx="7772400" cy="1470025"/>
          </a:xfrm>
        </p:spPr>
        <p:txBody>
          <a:bodyPr/>
          <a:lstStyle>
            <a:lvl1pPr>
              <a:defRPr/>
            </a:lvl1pPr>
          </a:lstStyle>
          <a:p>
            <a:r>
              <a:rPr lang="nb-NO" smtClean="0"/>
              <a:t>Klikk for å redigere tittelstil</a:t>
            </a:r>
            <a:endParaRPr lang="en-US"/>
          </a:p>
        </p:txBody>
      </p:sp>
      <p:sp>
        <p:nvSpPr>
          <p:cNvPr id="56332" name="Rectangle 12"/>
          <p:cNvSpPr>
            <a:spLocks noGrp="1" noChangeArrowheads="1"/>
          </p:cNvSpPr>
          <p:nvPr>
            <p:ph type="subTitle" sz="quarter" idx="1"/>
          </p:nvPr>
        </p:nvSpPr>
        <p:spPr>
          <a:xfrm>
            <a:off x="1371600" y="4714875"/>
            <a:ext cx="6400800" cy="1752600"/>
          </a:xfrm>
        </p:spPr>
        <p:txBody>
          <a:bodyPr/>
          <a:lstStyle>
            <a:lvl1pPr marL="0" indent="0" algn="ctr">
              <a:buFont typeface="Arial" pitchFamily="37" charset="0"/>
              <a:buNone/>
              <a:defRPr>
                <a:solidFill>
                  <a:srgbClr val="898989"/>
                </a:solidFill>
              </a:defRPr>
            </a:lvl1pPr>
          </a:lstStyle>
          <a:p>
            <a:r>
              <a:rPr lang="nb-NO" smtClean="0"/>
              <a:t>Klikk for å redigere undertittelstil i malen</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Vertical Text Placeholder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fld id="{6079ACE7-D575-4AA3-8E78-7A8ADB06A675}" type="datetime1">
              <a:rPr lang="nb-NO" smtClean="0"/>
              <a:t>23.10.2014</a:t>
            </a:fld>
            <a:endParaRPr lang="nb-NO" dirty="0"/>
          </a:p>
        </p:txBody>
      </p:sp>
      <p:sp>
        <p:nvSpPr>
          <p:cNvPr id="5" name="Footer Placeholder 4"/>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fld id="{B803FCE0-2DA0-4C0B-B84A-F62B38CC53EB}" type="datetime1">
              <a:rPr lang="nb-NO" smtClean="0"/>
              <a:t>23.10.2014</a:t>
            </a:fld>
            <a:endParaRPr lang="nb-NO" dirty="0"/>
          </a:p>
        </p:txBody>
      </p:sp>
      <p:sp>
        <p:nvSpPr>
          <p:cNvPr id="5" name="Footer Placeholder 4"/>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One">
    <p:spTree>
      <p:nvGrpSpPr>
        <p:cNvPr id="1" name=""/>
        <p:cNvGrpSpPr/>
        <p:nvPr/>
      </p:nvGrpSpPr>
      <p:grpSpPr>
        <a:xfrm>
          <a:off x="0" y="0"/>
          <a:ext cx="0" cy="0"/>
          <a:chOff x="0" y="0"/>
          <a:chExt cx="0" cy="0"/>
        </a:xfrm>
      </p:grpSpPr>
      <p:sp>
        <p:nvSpPr>
          <p:cNvPr id="22"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8179724" cy="3896958"/>
          </a:xfrm>
        </p:spPr>
        <p:txBody>
          <a:bodyPr tIns="0" bIns="0"/>
          <a:lstStyle>
            <a:lvl5pPr>
              <a:defRPr/>
            </a:lvl5pPr>
            <a:lvl6pPr>
              <a:buAutoNum type="arabicPeriod"/>
              <a:defRPr/>
            </a:lvl6pPr>
            <a:lvl7pPr>
              <a:buAutoNum type="alphaLcPeriod"/>
              <a:defRPr/>
            </a:lvl7pPr>
            <a:lvl8pPr>
              <a:buAutoNum type="romanLcPeriod"/>
              <a:defRPr/>
            </a:lvl8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smtClean="0"/>
          </a:p>
        </p:txBody>
      </p:sp>
      <p:sp>
        <p:nvSpPr>
          <p:cNvPr id="15" name="Page Number"/>
          <p:cNvSpPr txBox="1"/>
          <p:nvPr userDrawn="1">
            <p:custDataLst>
              <p:tags r:id="rId2"/>
            </p:custDataLst>
          </p:nvPr>
        </p:nvSpPr>
        <p:spPr>
          <a:xfrm>
            <a:off x="8361222" y="6429177"/>
            <a:ext cx="290945" cy="93877"/>
          </a:xfrm>
          <a:prstGeom prst="rect">
            <a:avLst/>
          </a:prstGeom>
          <a:noFill/>
        </p:spPr>
        <p:txBody>
          <a:bodyPr wrap="none" lIns="0" tIns="0" rIns="0" bIns="0" rtlCol="0">
            <a:noAutofit/>
          </a:bodyPr>
          <a:lstStyle/>
          <a:p>
            <a:pPr algn="r">
              <a:lnSpc>
                <a:spcPts val="897"/>
              </a:lnSpc>
            </a:pPr>
            <a:endParaRPr lang="nb-NO" sz="800" noProof="1" smtClean="0"/>
          </a:p>
        </p:txBody>
      </p:sp>
      <p:sp>
        <p:nvSpPr>
          <p:cNvPr id="14"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a:lnSpc>
                <a:spcPts val="897"/>
              </a:lnSpc>
            </a:pPr>
            <a:r>
              <a:rPr lang="nb-NO" sz="800" noProof="1" smtClean="0">
                <a:latin typeface="+mn-lt"/>
                <a:cs typeface="Arial" pitchFamily="34" charset="0"/>
              </a:rPr>
              <a:t>PwC</a:t>
            </a:r>
            <a:endParaRPr lang="nb-NO" sz="800" noProof="1">
              <a:latin typeface="+mn-lt"/>
              <a:cs typeface="Arial" pitchFamily="34" charset="0"/>
            </a:endParaRPr>
          </a:p>
        </p:txBody>
      </p:sp>
      <p:sp>
        <p:nvSpPr>
          <p:cNvPr id="17" name="Report Date"/>
          <p:cNvSpPr txBox="1"/>
          <p:nvPr userDrawn="1">
            <p:custDataLst>
              <p:tags r:id="rId3"/>
            </p:custDataLst>
          </p:nvPr>
        </p:nvSpPr>
        <p:spPr>
          <a:xfrm>
            <a:off x="7778985" y="6301292"/>
            <a:ext cx="874365" cy="122205"/>
          </a:xfrm>
          <a:prstGeom prst="rect">
            <a:avLst/>
          </a:prstGeom>
          <a:noFill/>
        </p:spPr>
        <p:txBody>
          <a:bodyPr wrap="none" lIns="0" tIns="0" rIns="0" bIns="0" rtlCol="0">
            <a:spAutoFit/>
          </a:bodyPr>
          <a:lstStyle/>
          <a:p>
            <a:pPr indent="-246175" algn="r">
              <a:spcAft>
                <a:spcPts val="808"/>
              </a:spcAft>
            </a:pPr>
            <a:r>
              <a:rPr lang="nb-NO" sz="800" noProof="1" smtClean="0">
                <a:latin typeface="+mn-lt"/>
              </a:rPr>
              <a:t>19 november 2013</a:t>
            </a:r>
          </a:p>
        </p:txBody>
      </p:sp>
      <p:sp>
        <p:nvSpPr>
          <p:cNvPr id="20" name="Section Footer"/>
          <p:cNvSpPr txBox="1"/>
          <p:nvPr userDrawn="1">
            <p:custDataLst>
              <p:tags r:id="rId4"/>
            </p:custDataLst>
          </p:nvPr>
        </p:nvSpPr>
        <p:spPr>
          <a:xfrm>
            <a:off x="488632" y="6297090"/>
            <a:ext cx="4015047" cy="122205"/>
          </a:xfrm>
          <a:prstGeom prst="rect">
            <a:avLst/>
          </a:prstGeom>
          <a:noFill/>
          <a:ln>
            <a:noFill/>
          </a:ln>
        </p:spPr>
        <p:txBody>
          <a:bodyPr wrap="square" lIns="0" tIns="0" rIns="0" bIns="0" rtlCol="0" anchor="b" anchorCtr="0">
            <a:spAutoFit/>
          </a:bodyPr>
          <a:lstStyle/>
          <a:p>
            <a:endParaRPr lang="nb-NO" sz="800" noProof="1" smtClean="0">
              <a:solidFill>
                <a:schemeClr val="tx1"/>
              </a:solidFill>
            </a:endParaRPr>
          </a:p>
        </p:txBody>
      </p:sp>
      <p:sp>
        <p:nvSpPr>
          <p:cNvPr id="29" name="Disclaimer" hidden="1"/>
          <p:cNvSpPr txBox="1"/>
          <p:nvPr userDrawn="1">
            <p:custDataLst>
              <p:tags r:id="rId5"/>
            </p:custDataLst>
          </p:nvPr>
        </p:nvSpPr>
        <p:spPr>
          <a:xfrm>
            <a:off x="4638502" y="6420550"/>
            <a:ext cx="2951018" cy="122205"/>
          </a:xfrm>
          <a:prstGeom prst="rect">
            <a:avLst/>
          </a:prstGeom>
          <a:noFill/>
        </p:spPr>
        <p:txBody>
          <a:bodyPr wrap="square" lIns="0" tIns="0" rIns="0" bIns="0" rtlCol="0" anchor="b" anchorCtr="0">
            <a:spAutoFit/>
          </a:bodyPr>
          <a:lstStyle/>
          <a:p>
            <a:pPr>
              <a:lnSpc>
                <a:spcPct val="100000"/>
              </a:lnSpc>
            </a:pPr>
            <a:endParaRPr lang="nb-NO" sz="800" noProof="1" smtClean="0"/>
          </a:p>
        </p:txBody>
      </p:sp>
      <p:sp>
        <p:nvSpPr>
          <p:cNvPr id="19" name="Presentation Disclaimer" hidden="1"/>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algn="l"/>
            <a:endParaRPr lang="nb-NO" sz="800" noProof="1" smtClean="0"/>
          </a:p>
        </p:txBody>
      </p:sp>
      <p:sp>
        <p:nvSpPr>
          <p:cNvPr id="18" name="Executive Summary" hidden="1"/>
          <p:cNvSpPr txBox="1"/>
          <p:nvPr userDrawn="1">
            <p:custDataLst>
              <p:tags r:id="rId7"/>
            </p:custDataLst>
          </p:nvPr>
        </p:nvSpPr>
        <p:spPr>
          <a:xfrm>
            <a:off x="482136" y="6115722"/>
            <a:ext cx="65" cy="179536"/>
          </a:xfrm>
          <a:prstGeom prst="rect">
            <a:avLst/>
          </a:prstGeom>
          <a:noFill/>
        </p:spPr>
        <p:txBody>
          <a:bodyPr wrap="none" lIns="0" tIns="0" rIns="0" bIns="0" rtlCol="0">
            <a:spAutoFit/>
          </a:bodyPr>
          <a:lstStyle/>
          <a:p>
            <a:pPr>
              <a:lnSpc>
                <a:spcPts val="1436"/>
              </a:lnSpc>
            </a:pPr>
            <a:endParaRPr lang="nb-NO" sz="1400" noProof="1" smtClean="0">
              <a:solidFill>
                <a:schemeClr val="tx1"/>
              </a:solidFill>
            </a:endParaRPr>
          </a:p>
        </p:txBody>
      </p:sp>
      <p:sp>
        <p:nvSpPr>
          <p:cNvPr id="21" name="Draft stamp" hidden="1"/>
          <p:cNvSpPr txBox="1"/>
          <p:nvPr userDrawn="1">
            <p:custDataLst>
              <p:tags r:id="rId8"/>
            </p:custDataLst>
          </p:nvPr>
        </p:nvSpPr>
        <p:spPr>
          <a:xfrm>
            <a:off x="8249636" y="710005"/>
            <a:ext cx="399147" cy="169277"/>
          </a:xfrm>
          <a:prstGeom prst="rect">
            <a:avLst/>
          </a:prstGeom>
          <a:noFill/>
          <a:ln>
            <a:noFill/>
          </a:ln>
        </p:spPr>
        <p:txBody>
          <a:bodyPr wrap="none" lIns="0" tIns="0" rIns="0" bIns="0" rtlCol="0">
            <a:spAutoFit/>
          </a:bodyPr>
          <a:lstStyle/>
          <a:p>
            <a:pPr algn="r"/>
            <a:r>
              <a:rPr lang="nb-NO" sz="1100" noProof="1" smtClean="0"/>
              <a:t>Utkast</a:t>
            </a:r>
            <a:endParaRPr lang="nb-NO" sz="1100" noProof="1"/>
          </a:p>
        </p:txBody>
      </p:sp>
      <p:sp>
        <p:nvSpPr>
          <p:cNvPr id="16" name="Section Header"/>
          <p:cNvSpPr txBox="1"/>
          <p:nvPr userDrawn="1">
            <p:custDataLst>
              <p:tags r:id="rId9"/>
            </p:custDataLst>
          </p:nvPr>
        </p:nvSpPr>
        <p:spPr>
          <a:xfrm>
            <a:off x="482138" y="750346"/>
            <a:ext cx="4987636" cy="121024"/>
          </a:xfrm>
          <a:prstGeom prst="rect">
            <a:avLst/>
          </a:prstGeom>
          <a:noFill/>
        </p:spPr>
        <p:txBody>
          <a:bodyPr wrap="square" lIns="0" tIns="0" rIns="0" bIns="0" rtlCol="0" anchor="b" anchorCtr="0">
            <a:noAutofit/>
          </a:bodyPr>
          <a:lstStyle/>
          <a:p>
            <a:endParaRPr lang="nb-NO" sz="800" noProof="1" smtClean="0">
              <a:solidFill>
                <a:schemeClr val="tx1"/>
              </a:solidFill>
            </a:endParaRPr>
          </a:p>
        </p:txBody>
      </p:sp>
      <p:sp>
        <p:nvSpPr>
          <p:cNvPr id="23" name="Date/Filepath" hidden="1"/>
          <p:cNvSpPr txBox="1"/>
          <p:nvPr userDrawn="1">
            <p:custDataLst>
              <p:tags r:id="rId10"/>
            </p:custDataLst>
          </p:nvPr>
        </p:nvSpPr>
        <p:spPr>
          <a:xfrm>
            <a:off x="2999513" y="475581"/>
            <a:ext cx="5652655" cy="122205"/>
          </a:xfrm>
          <a:prstGeom prst="rect">
            <a:avLst/>
          </a:prstGeom>
          <a:noFill/>
        </p:spPr>
        <p:txBody>
          <a:bodyPr wrap="square" lIns="0" tIns="0" rIns="0" bIns="0" rtlCol="0" anchor="b" anchorCtr="0">
            <a:spAutoFit/>
          </a:bodyPr>
          <a:lstStyle/>
          <a:p>
            <a:pPr algn="r"/>
            <a:r>
              <a:rPr lang="nb-NO" sz="800" noProof="1" smtClean="0"/>
              <a:t>19.11.2013 C:\Users\NO005807\Documents\Salg\Tilbud &amp; CV\Difi -\Leveranseplan - Verktøy for Difi.pptx</a:t>
            </a:r>
            <a:endParaRPr lang="nb-NO" sz="800" noProof="1"/>
          </a:p>
        </p:txBody>
      </p:sp>
      <p:cxnSp>
        <p:nvCxnSpPr>
          <p:cNvPr id="24"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3567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Title Only">
    <p:spTree>
      <p:nvGrpSpPr>
        <p:cNvPr id="1" name=""/>
        <p:cNvGrpSpPr/>
        <p:nvPr/>
      </p:nvGrpSpPr>
      <p:grpSpPr>
        <a:xfrm>
          <a:off x="0" y="0"/>
          <a:ext cx="0" cy="0"/>
          <a:chOff x="0" y="0"/>
          <a:chExt cx="0" cy="0"/>
        </a:xfrm>
      </p:grpSpPr>
      <p:cxnSp>
        <p:nvCxnSpPr>
          <p:cNvPr id="14" name="Frame Line"/>
          <p:cNvCxnSpPr/>
          <p:nvPr userDrawn="1"/>
        </p:nvCxnSpPr>
        <p:spPr>
          <a:xfrm flipV="1">
            <a:off x="346364" y="941294"/>
            <a:ext cx="8312729" cy="153296"/>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Section Header"/>
          <p:cNvSpPr txBox="1"/>
          <p:nvPr userDrawn="1">
            <p:custDataLst>
              <p:tags r:id="rId1"/>
            </p:custDataLst>
          </p:nvPr>
        </p:nvSpPr>
        <p:spPr>
          <a:xfrm>
            <a:off x="473826" y="750346"/>
            <a:ext cx="65" cy="153888"/>
          </a:xfrm>
          <a:prstGeom prst="rect">
            <a:avLst/>
          </a:prstGeom>
          <a:noFill/>
        </p:spPr>
        <p:txBody>
          <a:bodyPr wrap="none" lIns="0" tIns="0" rIns="0" bIns="0" rtlCol="0">
            <a:spAutoFit/>
          </a:bodyPr>
          <a:lstStyle/>
          <a:p>
            <a:pPr indent="-274288">
              <a:spcAft>
                <a:spcPts val="900"/>
              </a:spcAft>
            </a:pPr>
            <a:endParaRPr lang="nb-NO" sz="1000" dirty="0" smtClean="0">
              <a:latin typeface="+mn-lt"/>
              <a:ea typeface="Cambria Math" pitchFamily="18" charset="0"/>
            </a:endParaRPr>
          </a:p>
        </p:txBody>
      </p:sp>
      <p:sp>
        <p:nvSpPr>
          <p:cNvPr id="19" name="Draft stamp" hidden="1"/>
          <p:cNvSpPr txBox="1"/>
          <p:nvPr userDrawn="1">
            <p:custDataLst>
              <p:tags r:id="rId2"/>
            </p:custDataLst>
          </p:nvPr>
        </p:nvSpPr>
        <p:spPr>
          <a:xfrm>
            <a:off x="8322633" y="728913"/>
            <a:ext cx="333425" cy="184666"/>
          </a:xfrm>
          <a:prstGeom prst="rect">
            <a:avLst/>
          </a:prstGeom>
          <a:noFill/>
        </p:spPr>
        <p:txBody>
          <a:bodyPr wrap="none" lIns="0" tIns="0" rIns="0" bIns="0" rtlCol="0">
            <a:spAutoFit/>
          </a:bodyPr>
          <a:lstStyle/>
          <a:p>
            <a:pPr indent="-274288" algn="r">
              <a:spcAft>
                <a:spcPts val="900"/>
              </a:spcAft>
            </a:pPr>
            <a:r>
              <a:rPr lang="nb-NO" sz="1200" dirty="0" smtClean="0">
                <a:latin typeface="+mn-lt"/>
                <a:ea typeface="Cambria Math" pitchFamily="18" charset="0"/>
              </a:rPr>
              <a:t>Draft</a:t>
            </a:r>
          </a:p>
        </p:txBody>
      </p:sp>
      <p:sp>
        <p:nvSpPr>
          <p:cNvPr id="24" name="Date/Filepath" hidden="1"/>
          <p:cNvSpPr txBox="1"/>
          <p:nvPr userDrawn="1">
            <p:custDataLst>
              <p:tags r:id="rId3"/>
            </p:custDataLst>
          </p:nvPr>
        </p:nvSpPr>
        <p:spPr>
          <a:xfrm>
            <a:off x="3821399" y="467957"/>
            <a:ext cx="4834657" cy="138499"/>
          </a:xfrm>
          <a:prstGeom prst="rect">
            <a:avLst/>
          </a:prstGeom>
          <a:noFill/>
        </p:spPr>
        <p:txBody>
          <a:bodyPr wrap="none" lIns="0" tIns="0" rIns="0" bIns="0" rtlCol="0">
            <a:spAutoFit/>
          </a:bodyPr>
          <a:lstStyle/>
          <a:p>
            <a:pPr indent="-274288" algn="r">
              <a:spcAft>
                <a:spcPts val="900"/>
              </a:spcAft>
            </a:pPr>
            <a:r>
              <a:rPr lang="nb-NO" sz="900" noProof="1" smtClean="0">
                <a:latin typeface="+mn-lt"/>
              </a:rPr>
              <a:t>14.11.2013 C:\Users\NO005807\Documents\Projekt\Bufetat\Fly\Flyavtaler for Bufetat v.06.pptx</a:t>
            </a:r>
          </a:p>
        </p:txBody>
      </p:sp>
      <p:sp>
        <p:nvSpPr>
          <p:cNvPr id="26" name="PwC Text"/>
          <p:cNvSpPr txBox="1"/>
          <p:nvPr userDrawn="1"/>
        </p:nvSpPr>
        <p:spPr>
          <a:xfrm>
            <a:off x="483615" y="6407671"/>
            <a:ext cx="274320" cy="152400"/>
          </a:xfrm>
          <a:prstGeom prst="rect">
            <a:avLst/>
          </a:prstGeom>
          <a:noFill/>
        </p:spPr>
        <p:txBody>
          <a:bodyPr wrap="none" lIns="0" tIns="0" rIns="0" bIns="0" rtlCol="0">
            <a:noAutofit/>
          </a:bodyPr>
          <a:lstStyle/>
          <a:p>
            <a:pPr indent="-274288">
              <a:spcAft>
                <a:spcPts val="900"/>
              </a:spcAft>
            </a:pPr>
            <a:r>
              <a:rPr lang="nb-NO" sz="1000" dirty="0" smtClean="0">
                <a:latin typeface="+mn-lt"/>
              </a:rPr>
              <a:t>PwC</a:t>
            </a:r>
          </a:p>
        </p:txBody>
      </p:sp>
      <p:sp>
        <p:nvSpPr>
          <p:cNvPr id="13" name="Presentation Disclaimer" hidden="1"/>
          <p:cNvSpPr txBox="1"/>
          <p:nvPr userDrawn="1">
            <p:custDataLst>
              <p:tags r:id="rId4"/>
            </p:custDataLst>
          </p:nvPr>
        </p:nvSpPr>
        <p:spPr>
          <a:xfrm>
            <a:off x="483615" y="6113049"/>
            <a:ext cx="8077200" cy="153888"/>
          </a:xfrm>
          <a:prstGeom prst="rect">
            <a:avLst/>
          </a:prstGeom>
          <a:noFill/>
        </p:spPr>
        <p:txBody>
          <a:bodyPr wrap="square" lIns="0" tIns="0" rIns="0" bIns="0" rtlCol="0" anchor="t" anchorCtr="0">
            <a:spAutoFit/>
          </a:bodyPr>
          <a:lstStyle/>
          <a:p>
            <a:pPr algn="l"/>
            <a:endParaRPr lang="nb-NO" sz="1000" dirty="0" smtClean="0"/>
          </a:p>
        </p:txBody>
      </p:sp>
      <p:sp>
        <p:nvSpPr>
          <p:cNvPr id="15" name="Section Footer"/>
          <p:cNvSpPr txBox="1"/>
          <p:nvPr userDrawn="1">
            <p:custDataLst>
              <p:tags r:id="rId5"/>
            </p:custDataLst>
          </p:nvPr>
        </p:nvSpPr>
        <p:spPr>
          <a:xfrm>
            <a:off x="483616" y="6259473"/>
            <a:ext cx="65" cy="153888"/>
          </a:xfrm>
          <a:prstGeom prst="rect">
            <a:avLst/>
          </a:prstGeom>
          <a:noFill/>
        </p:spPr>
        <p:txBody>
          <a:bodyPr wrap="none" lIns="0" tIns="0" rIns="0" bIns="0" rtlCol="0">
            <a:spAutoFit/>
          </a:bodyPr>
          <a:lstStyle/>
          <a:p>
            <a:pPr indent="-274288" algn="l">
              <a:spcAft>
                <a:spcPts val="900"/>
              </a:spcAft>
            </a:pPr>
            <a:endParaRPr lang="nb-NO" sz="1000" dirty="0" smtClean="0">
              <a:latin typeface="+mn-lt"/>
            </a:endParaRPr>
          </a:p>
        </p:txBody>
      </p:sp>
      <p:sp>
        <p:nvSpPr>
          <p:cNvPr id="17" name="Disclaimer" hidden="1"/>
          <p:cNvSpPr txBox="1"/>
          <p:nvPr userDrawn="1">
            <p:custDataLst>
              <p:tags r:id="rId6"/>
            </p:custDataLst>
          </p:nvPr>
        </p:nvSpPr>
        <p:spPr>
          <a:xfrm>
            <a:off x="4638502" y="6402804"/>
            <a:ext cx="2743200" cy="153888"/>
          </a:xfrm>
          <a:prstGeom prst="rect">
            <a:avLst/>
          </a:prstGeom>
          <a:noFill/>
        </p:spPr>
        <p:txBody>
          <a:bodyPr wrap="square" lIns="0" tIns="0" rIns="0" bIns="0" rtlCol="0" anchor="b" anchorCtr="0">
            <a:spAutoFit/>
          </a:bodyPr>
          <a:lstStyle/>
          <a:p>
            <a:endParaRPr lang="nb-NO" sz="1000" noProof="0" dirty="0" smtClean="0"/>
          </a:p>
        </p:txBody>
      </p:sp>
      <p:sp>
        <p:nvSpPr>
          <p:cNvPr id="18" name="Report Date"/>
          <p:cNvSpPr txBox="1"/>
          <p:nvPr userDrawn="1">
            <p:custDataLst>
              <p:tags r:id="rId7"/>
            </p:custDataLst>
          </p:nvPr>
        </p:nvSpPr>
        <p:spPr>
          <a:xfrm>
            <a:off x="7489768" y="6261625"/>
            <a:ext cx="1166846" cy="153888"/>
          </a:xfrm>
          <a:prstGeom prst="rect">
            <a:avLst/>
          </a:prstGeom>
          <a:noFill/>
        </p:spPr>
        <p:txBody>
          <a:bodyPr wrap="square" lIns="0" tIns="0" rIns="0" bIns="0" rtlCol="0">
            <a:spAutoFit/>
          </a:bodyPr>
          <a:lstStyle/>
          <a:p>
            <a:pPr indent="-274288" algn="r">
              <a:spcAft>
                <a:spcPts val="900"/>
              </a:spcAft>
            </a:pPr>
            <a:r>
              <a:rPr lang="nb-NO" sz="1000" dirty="0" smtClean="0">
                <a:latin typeface="+mn-lt"/>
              </a:rPr>
              <a:t>13 november 2013</a:t>
            </a:r>
          </a:p>
        </p:txBody>
      </p:sp>
      <p:sp>
        <p:nvSpPr>
          <p:cNvPr id="20" name="Page Number"/>
          <p:cNvSpPr txBox="1"/>
          <p:nvPr userDrawn="1">
            <p:custDataLst>
              <p:tags r:id="rId8"/>
            </p:custDataLst>
          </p:nvPr>
        </p:nvSpPr>
        <p:spPr>
          <a:xfrm>
            <a:off x="8658156" y="6408951"/>
            <a:ext cx="65" cy="153888"/>
          </a:xfrm>
          <a:prstGeom prst="rect">
            <a:avLst/>
          </a:prstGeom>
          <a:noFill/>
        </p:spPr>
        <p:txBody>
          <a:bodyPr wrap="none" lIns="0" tIns="0" rIns="0" bIns="0" rtlCol="0">
            <a:spAutoFit/>
          </a:bodyPr>
          <a:lstStyle/>
          <a:p>
            <a:pPr indent="-274288" algn="r">
              <a:spcAft>
                <a:spcPts val="900"/>
              </a:spcAft>
            </a:pPr>
            <a:endParaRPr lang="nb-NO" sz="1000" dirty="0" smtClean="0">
              <a:latin typeface="+mn-lt"/>
            </a:endParaRPr>
          </a:p>
        </p:txBody>
      </p:sp>
      <p:sp>
        <p:nvSpPr>
          <p:cNvPr id="21" name="Title 20"/>
          <p:cNvSpPr>
            <a:spLocks noGrp="1"/>
          </p:cNvSpPr>
          <p:nvPr>
            <p:ph type="title" hasCustomPrompt="1"/>
          </p:nvPr>
        </p:nvSpPr>
        <p:spPr/>
        <p:txBody>
          <a:bodyPr/>
          <a:lstStyle/>
          <a:p>
            <a:r>
              <a:rPr lang="nb-NO" noProof="0" smtClean="0"/>
              <a:t>Insert banner statement here</a:t>
            </a:r>
            <a:endParaRPr lang="nb-NO" dirty="0"/>
          </a:p>
        </p:txBody>
      </p:sp>
    </p:spTree>
    <p:extLst>
      <p:ext uri="{BB962C8B-B14F-4D97-AF65-F5344CB8AC3E}">
        <p14:creationId xmlns:p14="http://schemas.microsoft.com/office/powerpoint/2010/main" val="2309088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 Two">
    <p:spTree>
      <p:nvGrpSpPr>
        <p:cNvPr id="1" name=""/>
        <p:cNvGrpSpPr/>
        <p:nvPr/>
      </p:nvGrpSpPr>
      <p:grpSpPr>
        <a:xfrm>
          <a:off x="0" y="0"/>
          <a:ext cx="0" cy="0"/>
          <a:chOff x="0" y="0"/>
          <a:chExt cx="0" cy="0"/>
        </a:xfrm>
      </p:grpSpPr>
      <p:sp>
        <p:nvSpPr>
          <p:cNvPr id="20"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4023360"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36" name="Content Placeholder 3"/>
          <p:cNvSpPr>
            <a:spLocks noGrp="1"/>
          </p:cNvSpPr>
          <p:nvPr>
            <p:ph sz="quarter" idx="25"/>
            <p:custDataLst>
              <p:tags r:id="rId2"/>
            </p:custDataLst>
          </p:nvPr>
        </p:nvSpPr>
        <p:spPr>
          <a:xfrm>
            <a:off x="4638502" y="1952513"/>
            <a:ext cx="4023360" cy="3896958"/>
          </a:xfrm>
        </p:spPr>
        <p:txBody>
          <a:bodyPr tIns="0" bIns="0"/>
          <a:lstStyle>
            <a:lvl5pPr>
              <a:defRPr/>
            </a:lvl5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9" name="Page Number"/>
          <p:cNvSpPr txBox="1"/>
          <p:nvPr userDrawn="1">
            <p:custDataLst>
              <p:tags r:id="rId3"/>
            </p:custDataLst>
          </p:nvPr>
        </p:nvSpPr>
        <p:spPr>
          <a:xfrm>
            <a:off x="8361222" y="6430384"/>
            <a:ext cx="290945" cy="93877"/>
          </a:xfrm>
          <a:prstGeom prst="rect">
            <a:avLst/>
          </a:prstGeom>
          <a:noFill/>
        </p:spPr>
        <p:txBody>
          <a:bodyPr wrap="none" lIns="0" tIns="0" rIns="0" bIns="0" rtlCol="0">
            <a:noAutofit/>
          </a:bodyPr>
          <a:lstStyle/>
          <a:p>
            <a:pPr algn="r">
              <a:lnSpc>
                <a:spcPts val="897"/>
              </a:lnSpc>
            </a:pPr>
            <a:endParaRPr lang="nb-NO" sz="800" noProof="1" smtClean="0"/>
          </a:p>
        </p:txBody>
      </p:sp>
      <p:sp>
        <p:nvSpPr>
          <p:cNvPr id="38"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a:lnSpc>
                <a:spcPts val="897"/>
              </a:lnSpc>
            </a:pPr>
            <a:r>
              <a:rPr lang="nb-NO" sz="800" noProof="1" smtClean="0">
                <a:latin typeface="+mn-lt"/>
                <a:cs typeface="Arial" pitchFamily="34" charset="0"/>
              </a:rPr>
              <a:t>PwC</a:t>
            </a:r>
            <a:endParaRPr lang="nb-NO" sz="800" noProof="1">
              <a:latin typeface="+mn-lt"/>
              <a:cs typeface="Arial" pitchFamily="34" charset="0"/>
            </a:endParaRPr>
          </a:p>
        </p:txBody>
      </p:sp>
      <p:sp>
        <p:nvSpPr>
          <p:cNvPr id="42"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a:spcAft>
                <a:spcPts val="808"/>
              </a:spcAft>
            </a:pPr>
            <a:r>
              <a:rPr lang="nb-NO" sz="800" noProof="1" smtClean="0">
                <a:latin typeface="+mn-lt"/>
              </a:rPr>
              <a:t>14 oktober 2013</a:t>
            </a:r>
          </a:p>
        </p:txBody>
      </p:sp>
      <p:sp>
        <p:nvSpPr>
          <p:cNvPr id="40"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endParaRPr lang="nb-NO" sz="800" noProof="1" smtClean="0">
              <a:solidFill>
                <a:schemeClr val="tx1"/>
              </a:solidFill>
            </a:endParaRPr>
          </a:p>
        </p:txBody>
      </p:sp>
      <p:sp>
        <p:nvSpPr>
          <p:cNvPr id="17" name="Disclaimer" hidden="1"/>
          <p:cNvSpPr txBox="1"/>
          <p:nvPr userDrawn="1">
            <p:custDataLst>
              <p:tags r:id="rId6"/>
            </p:custDataLst>
          </p:nvPr>
        </p:nvSpPr>
        <p:spPr>
          <a:xfrm>
            <a:off x="4638502" y="6420550"/>
            <a:ext cx="2951018" cy="122205"/>
          </a:xfrm>
          <a:prstGeom prst="rect">
            <a:avLst/>
          </a:prstGeom>
          <a:noFill/>
        </p:spPr>
        <p:txBody>
          <a:bodyPr wrap="square" lIns="0" tIns="0" rIns="0" bIns="0" rtlCol="0" anchor="b" anchorCtr="0">
            <a:spAutoFit/>
          </a:bodyPr>
          <a:lstStyle/>
          <a:p>
            <a:pPr>
              <a:lnSpc>
                <a:spcPct val="100000"/>
              </a:lnSpc>
            </a:pPr>
            <a:endParaRPr lang="nb-NO" sz="800" noProof="1" smtClean="0"/>
          </a:p>
        </p:txBody>
      </p:sp>
      <p:sp>
        <p:nvSpPr>
          <p:cNvPr id="43" name="Presentation Disclaimer"/>
          <p:cNvSpPr txBox="1"/>
          <p:nvPr userDrawn="1">
            <p:custDataLst>
              <p:tags r:id="rId7"/>
            </p:custDataLst>
          </p:nvPr>
        </p:nvSpPr>
        <p:spPr>
          <a:xfrm>
            <a:off x="488632" y="6179933"/>
            <a:ext cx="7340138" cy="122205"/>
          </a:xfrm>
          <a:prstGeom prst="rect">
            <a:avLst/>
          </a:prstGeom>
          <a:noFill/>
        </p:spPr>
        <p:txBody>
          <a:bodyPr wrap="square" lIns="0" tIns="0" rIns="0" bIns="0" rtlCol="0" anchor="t" anchorCtr="0">
            <a:spAutoFit/>
          </a:bodyPr>
          <a:lstStyle/>
          <a:p>
            <a:pPr algn="l"/>
            <a:endParaRPr lang="nb-NO" sz="800" noProof="1" smtClean="0"/>
          </a:p>
        </p:txBody>
      </p:sp>
      <p:sp>
        <p:nvSpPr>
          <p:cNvPr id="41" name="Executive Summary" hidden="1"/>
          <p:cNvSpPr txBox="1"/>
          <p:nvPr userDrawn="1">
            <p:custDataLst>
              <p:tags r:id="rId8"/>
            </p:custDataLst>
          </p:nvPr>
        </p:nvSpPr>
        <p:spPr>
          <a:xfrm>
            <a:off x="482136" y="6115722"/>
            <a:ext cx="65" cy="179536"/>
          </a:xfrm>
          <a:prstGeom prst="rect">
            <a:avLst/>
          </a:prstGeom>
          <a:noFill/>
        </p:spPr>
        <p:txBody>
          <a:bodyPr wrap="none" lIns="0" tIns="0" rIns="0" bIns="0" rtlCol="0">
            <a:spAutoFit/>
          </a:bodyPr>
          <a:lstStyle/>
          <a:p>
            <a:pPr>
              <a:lnSpc>
                <a:spcPts val="1436"/>
              </a:lnSpc>
            </a:pPr>
            <a:endParaRPr lang="nb-NO" sz="1400" noProof="1" smtClean="0">
              <a:solidFill>
                <a:schemeClr val="tx1"/>
              </a:solidFill>
            </a:endParaRPr>
          </a:p>
        </p:txBody>
      </p:sp>
      <p:sp>
        <p:nvSpPr>
          <p:cNvPr id="24" name="Draft stamp" hidden="1"/>
          <p:cNvSpPr txBox="1"/>
          <p:nvPr userDrawn="1">
            <p:custDataLst>
              <p:tags r:id="rId9"/>
            </p:custDataLst>
          </p:nvPr>
        </p:nvSpPr>
        <p:spPr>
          <a:xfrm>
            <a:off x="8249636" y="710005"/>
            <a:ext cx="399147" cy="169277"/>
          </a:xfrm>
          <a:prstGeom prst="rect">
            <a:avLst/>
          </a:prstGeom>
          <a:noFill/>
          <a:ln>
            <a:noFill/>
          </a:ln>
        </p:spPr>
        <p:txBody>
          <a:bodyPr wrap="none" lIns="0" tIns="0" rIns="0" bIns="0" rtlCol="0">
            <a:spAutoFit/>
          </a:bodyPr>
          <a:lstStyle/>
          <a:p>
            <a:pPr algn="r"/>
            <a:r>
              <a:rPr lang="nb-NO" sz="1100" noProof="1" smtClean="0"/>
              <a:t>Utkast</a:t>
            </a:r>
            <a:endParaRPr lang="nb-NO" sz="1100" noProof="1"/>
          </a:p>
        </p:txBody>
      </p:sp>
      <p:sp>
        <p:nvSpPr>
          <p:cNvPr id="16" name="Section Header"/>
          <p:cNvSpPr txBox="1"/>
          <p:nvPr userDrawn="1">
            <p:custDataLst>
              <p:tags r:id="rId10"/>
            </p:custDataLst>
          </p:nvPr>
        </p:nvSpPr>
        <p:spPr>
          <a:xfrm>
            <a:off x="482138" y="750346"/>
            <a:ext cx="4987636" cy="121024"/>
          </a:xfrm>
          <a:prstGeom prst="rect">
            <a:avLst/>
          </a:prstGeom>
          <a:noFill/>
        </p:spPr>
        <p:txBody>
          <a:bodyPr wrap="square" lIns="0" tIns="0" rIns="0" bIns="0" rtlCol="0" anchor="b" anchorCtr="0">
            <a:noAutofit/>
          </a:bodyPr>
          <a:lstStyle/>
          <a:p>
            <a:endParaRPr lang="nb-NO" sz="800" noProof="1" smtClean="0">
              <a:solidFill>
                <a:schemeClr val="tx1"/>
              </a:solidFill>
            </a:endParaRPr>
          </a:p>
        </p:txBody>
      </p:sp>
      <p:sp>
        <p:nvSpPr>
          <p:cNvPr id="21" name="Date/Filepath" hidden="1"/>
          <p:cNvSpPr txBox="1"/>
          <p:nvPr userDrawn="1">
            <p:custDataLst>
              <p:tags r:id="rId11"/>
            </p:custDataLst>
          </p:nvPr>
        </p:nvSpPr>
        <p:spPr>
          <a:xfrm>
            <a:off x="2999513" y="353375"/>
            <a:ext cx="5652655" cy="244411"/>
          </a:xfrm>
          <a:prstGeom prst="rect">
            <a:avLst/>
          </a:prstGeom>
          <a:noFill/>
        </p:spPr>
        <p:txBody>
          <a:bodyPr wrap="square" lIns="0" tIns="0" rIns="0" bIns="0" rtlCol="0" anchor="b" anchorCtr="0">
            <a:spAutoFit/>
          </a:bodyPr>
          <a:lstStyle/>
          <a:p>
            <a:pPr algn="r"/>
            <a:r>
              <a:rPr lang="nb-NO" sz="800" noProof="1" smtClean="0"/>
              <a:t>14.10.2013 https://teamspaceint-deg.pwcinternal.com/sites/0ac71fe99c2dacabfa4b/0106/Documents/Tilbud%20Difi%20-%20Verktøy%20for%20planlegging%20og%20oppfølging%2014.%20oct.pptx</a:t>
            </a:r>
            <a:endParaRPr lang="nb-NO" sz="800" noProof="1"/>
          </a:p>
        </p:txBody>
      </p:sp>
      <p:cxnSp>
        <p:nvCxnSpPr>
          <p:cNvPr id="1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3732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grpSp>
        <p:nvGrpSpPr>
          <p:cNvPr id="40" name="Logo with Panels"/>
          <p:cNvGrpSpPr/>
          <p:nvPr userDrawn="1"/>
        </p:nvGrpSpPr>
        <p:grpSpPr>
          <a:xfrm>
            <a:off x="1027608" y="0"/>
            <a:ext cx="8116392" cy="6457244"/>
            <a:chOff x="1130368" y="0"/>
            <a:chExt cx="8928031" cy="7318210"/>
          </a:xfrm>
        </p:grpSpPr>
        <p:grpSp>
          <p:nvGrpSpPr>
            <p:cNvPr id="4"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68" name="Rectangle 2"/>
              <p:cNvSpPr>
                <a:spLocks noChangeArrowheads="1"/>
              </p:cNvSpPr>
              <p:nvPr userDrawn="1"/>
            </p:nvSpPr>
            <p:spPr bwMode="gray">
              <a:xfrm>
                <a:off x="1828800" y="3583783"/>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8" name="Rectangle 5"/>
              <p:cNvSpPr>
                <a:spLocks noChangeArrowheads="1"/>
              </p:cNvSpPr>
              <p:nvPr userDrawn="1"/>
            </p:nvSpPr>
            <p:spPr bwMode="gray">
              <a:xfrm>
                <a:off x="1828800" y="1137665"/>
                <a:ext cx="6492240" cy="5627914"/>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69" name="Rectangle 6"/>
              <p:cNvSpPr>
                <a:spLocks noChangeArrowheads="1"/>
              </p:cNvSpPr>
              <p:nvPr userDrawn="1"/>
            </p:nvSpPr>
            <p:spPr bwMode="gray">
              <a:xfrm>
                <a:off x="1828800" y="3583783"/>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9" name="Rectangle 7"/>
              <p:cNvSpPr>
                <a:spLocks noChangeArrowheads="1"/>
              </p:cNvSpPr>
              <p:nvPr userDrawn="1"/>
            </p:nvSpPr>
            <p:spPr bwMode="gray">
              <a:xfrm>
                <a:off x="1828800" y="1137665"/>
                <a:ext cx="6248400" cy="5627914"/>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7" name="Rectangle 9"/>
              <p:cNvSpPr/>
              <p:nvPr userDrawn="1"/>
            </p:nvSpPr>
            <p:spPr bwMode="gray">
              <a:xfrm>
                <a:off x="1828800" y="3583783"/>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dirty="0">
                  <a:solidFill>
                    <a:srgbClr val="000000"/>
                  </a:solidFill>
                  <a:latin typeface="Arial"/>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grpSp>
        <p:grpSp>
          <p:nvGrpSpPr>
            <p:cNvPr id="3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sp>
        <p:nvSpPr>
          <p:cNvPr id="33" name="Descriptor"/>
          <p:cNvSpPr txBox="1"/>
          <p:nvPr userDrawn="1">
            <p:custDataLst>
              <p:tags r:id="rId1"/>
            </p:custDataLst>
          </p:nvPr>
        </p:nvSpPr>
        <p:spPr bwMode="white">
          <a:xfrm>
            <a:off x="1870364" y="742277"/>
            <a:ext cx="32060" cy="138499"/>
          </a:xfrm>
          <a:prstGeom prst="rect">
            <a:avLst/>
          </a:prstGeom>
          <a:noFill/>
          <a:ln>
            <a:noFill/>
          </a:ln>
        </p:spPr>
        <p:txBody>
          <a:bodyPr wrap="none" lIns="0" tIns="0" rIns="0" bIns="0" rtlCol="0">
            <a:spAutoFit/>
          </a:bodyPr>
          <a:lstStyle/>
          <a:p>
            <a:pPr defTabSz="914293" fontAlgn="auto">
              <a:spcBef>
                <a:spcPts val="0"/>
              </a:spcBef>
              <a:spcAft>
                <a:spcPts val="0"/>
              </a:spcAft>
            </a:pPr>
            <a:r>
              <a:rPr lang="nb-NO" sz="900" dirty="0" smtClean="0">
                <a:solidFill>
                  <a:srgbClr val="FFFFFF"/>
                </a:solidFill>
                <a:latin typeface="Arial"/>
                <a:cs typeface="Arial" pitchFamily="34" charset="0"/>
              </a:rPr>
              <a:t> </a:t>
            </a:r>
          </a:p>
        </p:txBody>
      </p:sp>
      <p:sp>
        <p:nvSpPr>
          <p:cNvPr id="2" name="Report Title"/>
          <p:cNvSpPr>
            <a:spLocks noGrp="1"/>
          </p:cNvSpPr>
          <p:nvPr userDrawn="1">
            <p:ph type="ctrTitle" hasCustomPrompt="1"/>
            <p:custDataLst>
              <p:tags r:id="rId2"/>
            </p:custDataLst>
          </p:nvPr>
        </p:nvSpPr>
        <p:spPr bwMode="white">
          <a:xfrm>
            <a:off x="1869834" y="1112680"/>
            <a:ext cx="5403273" cy="434270"/>
          </a:xfrm>
        </p:spPr>
        <p:txBody>
          <a:bodyPr vert="horz" lIns="0" tIns="0" rIns="0" bIns="32306" rtlCol="0" anchor="t" anchorCtr="0">
            <a:spAutoFit/>
          </a:bodyPr>
          <a:lstStyle>
            <a:lvl1pPr algn="l" defTabSz="914293" rtl="0" eaLnBrk="1" latinLnBrk="0" hangingPunct="1">
              <a:lnSpc>
                <a:spcPct val="90000"/>
              </a:lnSpc>
              <a:spcBef>
                <a:spcPct val="0"/>
              </a:spcBef>
              <a:buNone/>
              <a:defRPr lang="en-GB" sz="2900" b="1" i="1" kern="1200" baseline="0" noProof="0">
                <a:solidFill>
                  <a:schemeClr val="bg1"/>
                </a:solidFill>
                <a:latin typeface="+mj-lt"/>
                <a:ea typeface="+mj-ea"/>
                <a:cs typeface="+mj-cs"/>
              </a:defRPr>
            </a:lvl1pPr>
          </a:lstStyle>
          <a:p>
            <a:r>
              <a:rPr lang="nb-NO" noProof="0" smtClean="0"/>
              <a:t>Report Title</a:t>
            </a:r>
            <a:endParaRPr lang="nb-NO" noProof="0" dirty="0"/>
          </a:p>
        </p:txBody>
      </p:sp>
      <p:sp>
        <p:nvSpPr>
          <p:cNvPr id="3" name="Report Subtitle"/>
          <p:cNvSpPr>
            <a:spLocks noGrp="1"/>
          </p:cNvSpPr>
          <p:nvPr userDrawn="1">
            <p:ph type="subTitle" idx="1" hasCustomPrompt="1"/>
            <p:custDataLst>
              <p:tags r:id="rId3"/>
            </p:custDataLst>
          </p:nvPr>
        </p:nvSpPr>
        <p:spPr bwMode="white">
          <a:xfrm>
            <a:off x="1869834" y="1546412"/>
            <a:ext cx="5403273" cy="401648"/>
          </a:xfrm>
        </p:spPr>
        <p:txBody>
          <a:bodyPr tIns="0" bIns="0">
            <a:spAutoFit/>
          </a:bodyPr>
          <a:lstStyle>
            <a:lvl1pPr marL="0" indent="0" algn="l">
              <a:lnSpc>
                <a:spcPct val="90000"/>
              </a:lnSpc>
              <a:spcAft>
                <a:spcPts val="0"/>
              </a:spcAft>
              <a:buNone/>
              <a:defRPr sz="2900" baseline="0">
                <a:solidFill>
                  <a:schemeClr val="bg1"/>
                </a:solidFill>
                <a:latin typeface="+mj-lt"/>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nb-NO" noProof="0" smtClean="0"/>
              <a:t>Subtitle</a:t>
            </a:r>
            <a:endParaRPr lang="nb-NO" noProof="0" dirty="0" smtClean="0"/>
          </a:p>
        </p:txBody>
      </p:sp>
      <p:sp>
        <p:nvSpPr>
          <p:cNvPr id="43" name="Confidentiality stamp"/>
          <p:cNvSpPr txBox="1"/>
          <p:nvPr userDrawn="1">
            <p:custDataLst>
              <p:tags r:id="rId4"/>
            </p:custDataLst>
          </p:nvPr>
        </p:nvSpPr>
        <p:spPr bwMode="black">
          <a:xfrm>
            <a:off x="482138" y="3291840"/>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2" name="Draft stamp"/>
          <p:cNvSpPr txBox="1"/>
          <p:nvPr userDrawn="1">
            <p:custDataLst>
              <p:tags r:id="rId5"/>
            </p:custDataLst>
          </p:nvPr>
        </p:nvSpPr>
        <p:spPr bwMode="black">
          <a:xfrm>
            <a:off x="482138" y="3566160"/>
            <a:ext cx="1246909" cy="262788"/>
          </a:xfrm>
          <a:prstGeom prst="rect">
            <a:avLst/>
          </a:prstGeom>
          <a:noFill/>
          <a:ln>
            <a:noFill/>
          </a:ln>
        </p:spPr>
        <p:txBody>
          <a:bodyPr wrap="square" lIns="0" tIns="0" rIns="0" bIns="123087" rtlCol="0" anchor="t" anchorCtr="0">
            <a:spAutoFit/>
          </a:bodyPr>
          <a:lstStyle/>
          <a:p>
            <a:pPr defTabSz="914293" fontAlgn="auto">
              <a:spcBef>
                <a:spcPts val="0"/>
              </a:spcBef>
              <a:spcAft>
                <a:spcPts val="0"/>
              </a:spcAft>
            </a:pPr>
            <a:r>
              <a:rPr lang="nb-NO" sz="900" b="1" i="1" dirty="0" smtClean="0">
                <a:solidFill>
                  <a:srgbClr val="000000"/>
                </a:solidFill>
                <a:latin typeface="Georgia" pitchFamily="18" charset="0"/>
                <a:cs typeface="Arial" pitchFamily="34" charset="0"/>
              </a:rPr>
              <a:t> </a:t>
            </a:r>
          </a:p>
        </p:txBody>
      </p:sp>
      <p:sp>
        <p:nvSpPr>
          <p:cNvPr id="31" name="Report Date"/>
          <p:cNvSpPr txBox="1"/>
          <p:nvPr userDrawn="1">
            <p:custDataLst>
              <p:tags r:id="rId6"/>
            </p:custDataLst>
          </p:nvPr>
        </p:nvSpPr>
        <p:spPr bwMode="black">
          <a:xfrm>
            <a:off x="482138" y="3832412"/>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4" name="Cover image"/>
          <p:cNvSpPr txBox="1">
            <a:spLocks noChangeAspect="1"/>
          </p:cNvSpPr>
          <p:nvPr userDrawn="1">
            <p:custDataLst>
              <p:tags r:id="rId7"/>
            </p:custDataLst>
          </p:nvPr>
        </p:nvSpPr>
        <p:spPr>
          <a:xfrm>
            <a:off x="1731213" y="3167623"/>
            <a:ext cx="6109026" cy="2823882"/>
          </a:xfrm>
          <a:prstGeom prst="rect">
            <a:avLst/>
          </a:prstGeom>
          <a:noFill/>
          <a:ln w="3175">
            <a:noFill/>
          </a:ln>
        </p:spPr>
        <p:txBody>
          <a:bodyPr wrap="square" lIns="0" tIns="0" rIns="0" bIns="0" rtlCol="0">
            <a:noAutofit/>
          </a:bodyPr>
          <a:lstStyle/>
          <a:p>
            <a:pPr indent="-274288" defTabSz="914293" fontAlgn="auto">
              <a:spcBef>
                <a:spcPts val="0"/>
              </a:spcBef>
              <a:spcAft>
                <a:spcPts val="900"/>
              </a:spcAft>
            </a:pPr>
            <a:endParaRPr lang="nb-NO" sz="2000" dirty="0" smtClean="0">
              <a:solidFill>
                <a:srgbClr val="000000"/>
              </a:solidFill>
              <a:latin typeface="Georgia" pitchFamily="18" charset="0"/>
              <a:cs typeface="+mn-cs"/>
            </a:endParaRPr>
          </a:p>
        </p:txBody>
      </p:sp>
      <p:cxnSp>
        <p:nvCxnSpPr>
          <p:cNvPr id="25" name="Frame Line"/>
          <p:cNvCxnSpPr/>
          <p:nvPr userDrawn="1"/>
        </p:nvCxnSpPr>
        <p:spPr bwMode="black">
          <a:xfrm flipV="1">
            <a:off x="346364" y="3171487"/>
            <a:ext cx="1246909" cy="127059"/>
          </a:xfrm>
          <a:prstGeom prst="bentConnector3">
            <a:avLst>
              <a:gd name="adj1" fmla="val -174"/>
            </a:avLst>
          </a:prstGeom>
          <a:ln w="12700" cap="rnd">
            <a:solidFill>
              <a:schemeClr val="tx2"/>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04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One">
    <p:spTree>
      <p:nvGrpSpPr>
        <p:cNvPr id="1" name=""/>
        <p:cNvGrpSpPr/>
        <p:nvPr/>
      </p:nvGrpSpPr>
      <p:grpSpPr>
        <a:xfrm>
          <a:off x="0" y="0"/>
          <a:ext cx="0" cy="0"/>
          <a:chOff x="0" y="0"/>
          <a:chExt cx="0" cy="0"/>
        </a:xfrm>
      </p:grpSpPr>
      <p:sp>
        <p:nvSpPr>
          <p:cNvPr id="22"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8179724" cy="3896958"/>
          </a:xfrm>
        </p:spPr>
        <p:txBody>
          <a:bodyPr tIns="0" bIns="0"/>
          <a:lstStyle>
            <a:lvl5pPr>
              <a:defRPr/>
            </a:lvl5pPr>
            <a:lvl6pPr>
              <a:buAutoNum type="arabicPeriod"/>
              <a:defRPr/>
            </a:lvl6pPr>
            <a:lvl7pPr>
              <a:buAutoNum type="alphaLcPeriod"/>
              <a:defRPr/>
            </a:lvl7pPr>
            <a:lvl8pPr>
              <a:buAutoNum type="romanLcPeriod"/>
              <a:defRPr/>
            </a:lvl8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smtClean="0"/>
          </a:p>
        </p:txBody>
      </p:sp>
      <p:sp>
        <p:nvSpPr>
          <p:cNvPr id="15" name="Page Number"/>
          <p:cNvSpPr txBox="1"/>
          <p:nvPr userDrawn="1">
            <p:custDataLst>
              <p:tags r:id="rId2"/>
            </p:custDataLst>
          </p:nvPr>
        </p:nvSpPr>
        <p:spPr>
          <a:xfrm>
            <a:off x="8361222" y="6429177"/>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14"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17" name="Report Date"/>
          <p:cNvSpPr txBox="1"/>
          <p:nvPr userDrawn="1">
            <p:custDataLst>
              <p:tags r:id="rId3"/>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0" name="Section Footer"/>
          <p:cNvSpPr txBox="1"/>
          <p:nvPr userDrawn="1">
            <p:custDataLst>
              <p:tags r:id="rId4"/>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9" name="Disclaimer" hidden="1"/>
          <p:cNvSpPr txBox="1"/>
          <p:nvPr userDrawn="1">
            <p:custDataLst>
              <p:tags r:id="rId5"/>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9" name="Presentation Disclaimer"/>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8" name="Executive Summary" hidden="1"/>
          <p:cNvSpPr txBox="1"/>
          <p:nvPr userDrawn="1">
            <p:custDataLst>
              <p:tags r:id="rId7"/>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1" name="Draft stamp" hidden="1"/>
          <p:cNvSpPr txBox="1"/>
          <p:nvPr userDrawn="1">
            <p:custDataLst>
              <p:tags r:id="rId8"/>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6" name="Section Header"/>
          <p:cNvSpPr txBox="1"/>
          <p:nvPr userDrawn="1">
            <p:custDataLst>
              <p:tags r:id="rId9"/>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3" name="Date/Filepath" hidden="1"/>
          <p:cNvSpPr txBox="1"/>
          <p:nvPr userDrawn="1">
            <p:custDataLst>
              <p:tags r:id="rId10"/>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4"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777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Two">
    <p:spTree>
      <p:nvGrpSpPr>
        <p:cNvPr id="1" name=""/>
        <p:cNvGrpSpPr/>
        <p:nvPr/>
      </p:nvGrpSpPr>
      <p:grpSpPr>
        <a:xfrm>
          <a:off x="0" y="0"/>
          <a:ext cx="0" cy="0"/>
          <a:chOff x="0" y="0"/>
          <a:chExt cx="0" cy="0"/>
        </a:xfrm>
      </p:grpSpPr>
      <p:sp>
        <p:nvSpPr>
          <p:cNvPr id="20"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4023360"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36" name="Content Placeholder 3"/>
          <p:cNvSpPr>
            <a:spLocks noGrp="1"/>
          </p:cNvSpPr>
          <p:nvPr>
            <p:ph sz="quarter" idx="25"/>
            <p:custDataLst>
              <p:tags r:id="rId2"/>
            </p:custDataLst>
          </p:nvPr>
        </p:nvSpPr>
        <p:spPr>
          <a:xfrm>
            <a:off x="4638502" y="1952513"/>
            <a:ext cx="4023360" cy="3896958"/>
          </a:xfrm>
        </p:spPr>
        <p:txBody>
          <a:bodyPr tIns="0" bIns="0"/>
          <a:lstStyle>
            <a:lvl5pPr>
              <a:defRPr/>
            </a:lvl5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9" name="Page Number"/>
          <p:cNvSpPr txBox="1"/>
          <p:nvPr userDrawn="1">
            <p:custDataLst>
              <p:tags r:id="rId3"/>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38"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42"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40"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isclaimer" hidden="1"/>
          <p:cNvSpPr txBox="1"/>
          <p:nvPr userDrawn="1">
            <p:custDataLst>
              <p:tags r:id="rId6"/>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3" name="Presentation Disclaimer"/>
          <p:cNvSpPr txBox="1"/>
          <p:nvPr userDrawn="1">
            <p:custDataLst>
              <p:tags r:id="rId7"/>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1" name="Executive Summary" hidden="1"/>
          <p:cNvSpPr txBox="1"/>
          <p:nvPr userDrawn="1">
            <p:custDataLst>
              <p:tags r:id="rId8"/>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4" name="Draft stamp" hidden="1"/>
          <p:cNvSpPr txBox="1"/>
          <p:nvPr userDrawn="1">
            <p:custDataLst>
              <p:tags r:id="rId9"/>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6" name="Section Header"/>
          <p:cNvSpPr txBox="1"/>
          <p:nvPr userDrawn="1">
            <p:custDataLst>
              <p:tags r:id="rId10"/>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1" name="Date/Filepath" hidden="1"/>
          <p:cNvSpPr txBox="1"/>
          <p:nvPr userDrawn="1">
            <p:custDataLst>
              <p:tags r:id="rId11"/>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1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65697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Large left">
    <p:spTree>
      <p:nvGrpSpPr>
        <p:cNvPr id="1" name=""/>
        <p:cNvGrpSpPr/>
        <p:nvPr/>
      </p:nvGrpSpPr>
      <p:grpSpPr>
        <a:xfrm>
          <a:off x="0" y="0"/>
          <a:ext cx="0" cy="0"/>
          <a:chOff x="0" y="0"/>
          <a:chExt cx="0" cy="0"/>
        </a:xfrm>
      </p:grpSpPr>
      <p:sp>
        <p:nvSpPr>
          <p:cNvPr id="19"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5403273"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custDataLst>
              <p:tags r:id="rId2"/>
            </p:custDataLst>
          </p:nvPr>
        </p:nvSpPr>
        <p:spPr>
          <a:xfrm>
            <a:off x="6026727"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26" name="Page Number"/>
          <p:cNvSpPr txBox="1"/>
          <p:nvPr userDrawn="1">
            <p:custDataLst>
              <p:tags r:id="rId3"/>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5"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0"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7"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isclaimer" hidden="1"/>
          <p:cNvSpPr txBox="1"/>
          <p:nvPr userDrawn="1">
            <p:custDataLst>
              <p:tags r:id="rId6"/>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1" name="Presentation Disclaimer"/>
          <p:cNvSpPr txBox="1"/>
          <p:nvPr userDrawn="1">
            <p:custDataLst>
              <p:tags r:id="rId7"/>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9" name="Executive Summary" hidden="1"/>
          <p:cNvSpPr txBox="1"/>
          <p:nvPr userDrawn="1">
            <p:custDataLst>
              <p:tags r:id="rId8"/>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4" name="Draft stamp" hidden="1"/>
          <p:cNvSpPr txBox="1"/>
          <p:nvPr userDrawn="1">
            <p:custDataLst>
              <p:tags r:id="rId9"/>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6" name="Section Header"/>
          <p:cNvSpPr txBox="1"/>
          <p:nvPr userDrawn="1">
            <p:custDataLst>
              <p:tags r:id="rId10"/>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1" name="Date/Filepath" hidden="1"/>
          <p:cNvSpPr txBox="1"/>
          <p:nvPr userDrawn="1">
            <p:custDataLst>
              <p:tags r:id="rId11"/>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0"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6116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Large right">
    <p:spTree>
      <p:nvGrpSpPr>
        <p:cNvPr id="1" name=""/>
        <p:cNvGrpSpPr/>
        <p:nvPr/>
      </p:nvGrpSpPr>
      <p:grpSpPr>
        <a:xfrm>
          <a:off x="0" y="0"/>
          <a:ext cx="0" cy="0"/>
          <a:chOff x="0" y="0"/>
          <a:chExt cx="0" cy="0"/>
        </a:xfrm>
      </p:grpSpPr>
      <p:sp>
        <p:nvSpPr>
          <p:cNvPr id="19"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custDataLst>
              <p:tags r:id="rId2"/>
            </p:custDataLst>
          </p:nvPr>
        </p:nvSpPr>
        <p:spPr>
          <a:xfrm>
            <a:off x="3258589" y="1952513"/>
            <a:ext cx="5403273"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26" name="Page Number"/>
          <p:cNvSpPr txBox="1"/>
          <p:nvPr userDrawn="1">
            <p:custDataLst>
              <p:tags r:id="rId3"/>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5"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0"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7"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isclaimer" hidden="1"/>
          <p:cNvSpPr txBox="1"/>
          <p:nvPr userDrawn="1">
            <p:custDataLst>
              <p:tags r:id="rId6"/>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1" name="Presentation Disclaimer"/>
          <p:cNvSpPr txBox="1"/>
          <p:nvPr userDrawn="1">
            <p:custDataLst>
              <p:tags r:id="rId7"/>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9" name="Executive Summary" hidden="1"/>
          <p:cNvSpPr txBox="1"/>
          <p:nvPr userDrawn="1">
            <p:custDataLst>
              <p:tags r:id="rId8"/>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4" name="Draft stamp" hidden="1"/>
          <p:cNvSpPr txBox="1"/>
          <p:nvPr userDrawn="1">
            <p:custDataLst>
              <p:tags r:id="rId9"/>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6" name="Section Header"/>
          <p:cNvSpPr txBox="1"/>
          <p:nvPr userDrawn="1">
            <p:custDataLst>
              <p:tags r:id="rId10"/>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1" name="Date/Filepath" hidden="1"/>
          <p:cNvSpPr txBox="1"/>
          <p:nvPr userDrawn="1">
            <p:custDataLst>
              <p:tags r:id="rId11"/>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0"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7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Content Placeholder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fld id="{7FC8B336-DAE5-4EA5-B5D6-218AFDCC0168}" type="datetime1">
              <a:rPr lang="nb-NO" smtClean="0"/>
              <a:t>23.10.2014</a:t>
            </a:fld>
            <a:endParaRPr lang="nb-NO" dirty="0"/>
          </a:p>
        </p:txBody>
      </p:sp>
      <p:sp>
        <p:nvSpPr>
          <p:cNvPr id="5" name="Footer Placeholder 4"/>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Two Left">
    <p:spTree>
      <p:nvGrpSpPr>
        <p:cNvPr id="1" name=""/>
        <p:cNvGrpSpPr/>
        <p:nvPr/>
      </p:nvGrpSpPr>
      <p:grpSpPr>
        <a:xfrm>
          <a:off x="0" y="0"/>
          <a:ext cx="0" cy="0"/>
          <a:chOff x="0" y="0"/>
          <a:chExt cx="0" cy="0"/>
        </a:xfrm>
      </p:grpSpPr>
      <p:sp>
        <p:nvSpPr>
          <p:cNvPr id="20"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36" name="Content Placeholder 3"/>
          <p:cNvSpPr>
            <a:spLocks noGrp="1"/>
          </p:cNvSpPr>
          <p:nvPr>
            <p:ph sz="quarter" idx="25"/>
            <p:custDataLst>
              <p:tags r:id="rId2"/>
            </p:custDataLst>
          </p:nvPr>
        </p:nvSpPr>
        <p:spPr>
          <a:xfrm>
            <a:off x="482138" y="3969572"/>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38" name="Content Placeholder 4"/>
          <p:cNvSpPr>
            <a:spLocks noGrp="1"/>
          </p:cNvSpPr>
          <p:nvPr>
            <p:ph sz="quarter" idx="26"/>
            <p:custDataLst>
              <p:tags r:id="rId3"/>
            </p:custDataLst>
          </p:nvPr>
        </p:nvSpPr>
        <p:spPr>
          <a:xfrm>
            <a:off x="4638502" y="1952513"/>
            <a:ext cx="4023360"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29" name="Page Number"/>
          <p:cNvSpPr txBox="1"/>
          <p:nvPr userDrawn="1">
            <p:custDataLst>
              <p:tags r:id="rId4"/>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7"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2" name="Report Date"/>
          <p:cNvSpPr txBox="1"/>
          <p:nvPr userDrawn="1">
            <p:custDataLst>
              <p:tags r:id="rId5"/>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30" name="Section Footer"/>
          <p:cNvSpPr txBox="1"/>
          <p:nvPr userDrawn="1">
            <p:custDataLst>
              <p:tags r:id="rId6"/>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4" name="Disclaimer" hidden="1"/>
          <p:cNvSpPr txBox="1"/>
          <p:nvPr userDrawn="1">
            <p:custDataLst>
              <p:tags r:id="rId7"/>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3" name="Presentation Disclaimer"/>
          <p:cNvSpPr txBox="1"/>
          <p:nvPr userDrawn="1">
            <p:custDataLst>
              <p:tags r:id="rId8"/>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1" name="Executive Summary" hidden="1"/>
          <p:cNvSpPr txBox="1"/>
          <p:nvPr userDrawn="1">
            <p:custDataLst>
              <p:tags r:id="rId9"/>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6" name="Draft stamp" hidden="1"/>
          <p:cNvSpPr txBox="1"/>
          <p:nvPr userDrawn="1">
            <p:custDataLst>
              <p:tags r:id="rId10"/>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9" name="Section Header"/>
          <p:cNvSpPr txBox="1"/>
          <p:nvPr userDrawn="1">
            <p:custDataLst>
              <p:tags r:id="rId11"/>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5" name="Date/Filepath" hidden="1"/>
          <p:cNvSpPr txBox="1"/>
          <p:nvPr userDrawn="1">
            <p:custDataLst>
              <p:tags r:id="rId12"/>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17"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7114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Two Right">
    <p:spTree>
      <p:nvGrpSpPr>
        <p:cNvPr id="1" name=""/>
        <p:cNvGrpSpPr/>
        <p:nvPr/>
      </p:nvGrpSpPr>
      <p:grpSpPr>
        <a:xfrm>
          <a:off x="0" y="0"/>
          <a:ext cx="0" cy="0"/>
          <a:chOff x="0" y="0"/>
          <a:chExt cx="0" cy="0"/>
        </a:xfrm>
      </p:grpSpPr>
      <p:sp>
        <p:nvSpPr>
          <p:cNvPr id="2" name="Title 23"/>
          <p:cNvSpPr>
            <a:spLocks noGrp="1"/>
          </p:cNvSpPr>
          <p:nvPr>
            <p:ph type="title" hasCustomPrompt="1"/>
          </p:nvPr>
        </p:nvSpPr>
        <p:spPr/>
        <p:txBody>
          <a:bodyPr/>
          <a:lstStyle/>
          <a:p>
            <a:r>
              <a:rPr lang="nb-NO" smtClean="0"/>
              <a:t>Insert banner statement here</a:t>
            </a:r>
            <a:endParaRPr lang="nb-NO" dirty="0"/>
          </a:p>
        </p:txBody>
      </p:sp>
      <p:sp>
        <p:nvSpPr>
          <p:cNvPr id="16" name="Content Placeholder 2"/>
          <p:cNvSpPr>
            <a:spLocks noGrp="1"/>
          </p:cNvSpPr>
          <p:nvPr>
            <p:ph sz="quarter" idx="10"/>
            <p:custDataLst>
              <p:tags r:id="rId1"/>
            </p:custDataLst>
          </p:nvPr>
        </p:nvSpPr>
        <p:spPr>
          <a:xfrm>
            <a:off x="482138" y="1952513"/>
            <a:ext cx="4023360" cy="3896958"/>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18" name="Content Placeholder 3"/>
          <p:cNvSpPr>
            <a:spLocks noGrp="1"/>
          </p:cNvSpPr>
          <p:nvPr>
            <p:ph sz="quarter" idx="11"/>
            <p:custDataLst>
              <p:tags r:id="rId2"/>
            </p:custDataLst>
          </p:nvPr>
        </p:nvSpPr>
        <p:spPr>
          <a:xfrm>
            <a:off x="4638502" y="1952513"/>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0" name="Content Placeholder 4"/>
          <p:cNvSpPr>
            <a:spLocks noGrp="1"/>
          </p:cNvSpPr>
          <p:nvPr>
            <p:ph sz="quarter" idx="12"/>
            <p:custDataLst>
              <p:tags r:id="rId3"/>
            </p:custDataLst>
          </p:nvPr>
        </p:nvSpPr>
        <p:spPr>
          <a:xfrm>
            <a:off x="4638502" y="3969572"/>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2" name="Page Number"/>
          <p:cNvSpPr txBox="1"/>
          <p:nvPr userDrawn="1">
            <p:custDataLst>
              <p:tags r:id="rId4"/>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1"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25" name="Report Date"/>
          <p:cNvSpPr txBox="1"/>
          <p:nvPr userDrawn="1">
            <p:custDataLst>
              <p:tags r:id="rId5"/>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3" name="Section Footer"/>
          <p:cNvSpPr txBox="1"/>
          <p:nvPr userDrawn="1">
            <p:custDataLst>
              <p:tags r:id="rId6"/>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7" name="Disclaimer" hidden="1"/>
          <p:cNvSpPr txBox="1"/>
          <p:nvPr userDrawn="1">
            <p:custDataLst>
              <p:tags r:id="rId7"/>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6" name="Presentation Disclaimer"/>
          <p:cNvSpPr txBox="1"/>
          <p:nvPr userDrawn="1">
            <p:custDataLst>
              <p:tags r:id="rId8"/>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4" name="Executive Summary" hidden="1"/>
          <p:cNvSpPr txBox="1"/>
          <p:nvPr userDrawn="1">
            <p:custDataLst>
              <p:tags r:id="rId9"/>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19" name="Draft stamp" hidden="1"/>
          <p:cNvSpPr txBox="1"/>
          <p:nvPr userDrawn="1">
            <p:custDataLst>
              <p:tags r:id="rId10"/>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5" name="Section Header"/>
          <p:cNvSpPr txBox="1"/>
          <p:nvPr userDrawn="1">
            <p:custDataLst>
              <p:tags r:id="rId11"/>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ate/Filepath" hidden="1"/>
          <p:cNvSpPr txBox="1"/>
          <p:nvPr userDrawn="1">
            <p:custDataLst>
              <p:tags r:id="rId12"/>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41035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Three">
    <p:spTree>
      <p:nvGrpSpPr>
        <p:cNvPr id="1" name=""/>
        <p:cNvGrpSpPr/>
        <p:nvPr/>
      </p:nvGrpSpPr>
      <p:grpSpPr>
        <a:xfrm>
          <a:off x="0" y="0"/>
          <a:ext cx="0" cy="0"/>
          <a:chOff x="0" y="0"/>
          <a:chExt cx="0" cy="0"/>
        </a:xfrm>
      </p:grpSpPr>
      <p:sp>
        <p:nvSpPr>
          <p:cNvPr id="21"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custDataLst>
              <p:tags r:id="rId2"/>
            </p:custDataLst>
          </p:nvPr>
        </p:nvSpPr>
        <p:spPr>
          <a:xfrm>
            <a:off x="3258589"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8" name="Content Placeholder 4"/>
          <p:cNvSpPr>
            <a:spLocks noGrp="1"/>
          </p:cNvSpPr>
          <p:nvPr>
            <p:ph sz="quarter" idx="26"/>
            <p:custDataLst>
              <p:tags r:id="rId3"/>
            </p:custDataLst>
          </p:nvPr>
        </p:nvSpPr>
        <p:spPr>
          <a:xfrm>
            <a:off x="6026727"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27" name="Page Number"/>
          <p:cNvSpPr txBox="1"/>
          <p:nvPr userDrawn="1">
            <p:custDataLst>
              <p:tags r:id="rId4"/>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6"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1" name="Report Date"/>
          <p:cNvSpPr txBox="1"/>
          <p:nvPr userDrawn="1">
            <p:custDataLst>
              <p:tags r:id="rId5"/>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9" name="Section Footer"/>
          <p:cNvSpPr txBox="1"/>
          <p:nvPr userDrawn="1">
            <p:custDataLst>
              <p:tags r:id="rId6"/>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isclaimer" hidden="1"/>
          <p:cNvSpPr txBox="1"/>
          <p:nvPr userDrawn="1">
            <p:custDataLst>
              <p:tags r:id="rId7"/>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2" name="Presentation Disclaimer"/>
          <p:cNvSpPr txBox="1"/>
          <p:nvPr userDrawn="1">
            <p:custDataLst>
              <p:tags r:id="rId8"/>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0" name="Executive Summary" hidden="1"/>
          <p:cNvSpPr txBox="1"/>
          <p:nvPr userDrawn="1">
            <p:custDataLst>
              <p:tags r:id="rId9"/>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5" name="Draft stamp" hidden="1"/>
          <p:cNvSpPr txBox="1"/>
          <p:nvPr userDrawn="1">
            <p:custDataLst>
              <p:tags r:id="rId10"/>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8" name="Section Header"/>
          <p:cNvSpPr txBox="1"/>
          <p:nvPr userDrawn="1">
            <p:custDataLst>
              <p:tags r:id="rId11"/>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3" name="Date/Filepath" hidden="1"/>
          <p:cNvSpPr txBox="1"/>
          <p:nvPr userDrawn="1">
            <p:custDataLst>
              <p:tags r:id="rId12"/>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0"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24490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Four">
    <p:spTree>
      <p:nvGrpSpPr>
        <p:cNvPr id="1" name=""/>
        <p:cNvGrpSpPr/>
        <p:nvPr/>
      </p:nvGrpSpPr>
      <p:grpSpPr>
        <a:xfrm>
          <a:off x="0" y="0"/>
          <a:ext cx="0" cy="0"/>
          <a:chOff x="0" y="0"/>
          <a:chExt cx="0" cy="0"/>
        </a:xfrm>
      </p:grpSpPr>
      <p:sp>
        <p:nvSpPr>
          <p:cNvPr id="21"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nvPr>
        </p:nvSpPr>
        <p:spPr>
          <a:xfrm>
            <a:off x="482138" y="1952513"/>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nvPr>
        </p:nvSpPr>
        <p:spPr>
          <a:xfrm>
            <a:off x="4638502" y="1952513"/>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8" name="Content Placeholder 4"/>
          <p:cNvSpPr>
            <a:spLocks noGrp="1"/>
          </p:cNvSpPr>
          <p:nvPr>
            <p:ph sz="quarter" idx="26"/>
          </p:nvPr>
        </p:nvSpPr>
        <p:spPr>
          <a:xfrm>
            <a:off x="482138" y="3969572"/>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40" name="Content Placeholder 5"/>
          <p:cNvSpPr>
            <a:spLocks noGrp="1"/>
          </p:cNvSpPr>
          <p:nvPr>
            <p:ph sz="quarter" idx="27"/>
          </p:nvPr>
        </p:nvSpPr>
        <p:spPr>
          <a:xfrm>
            <a:off x="4638502" y="3969572"/>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27"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6"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1"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9"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8"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3"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0"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32"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9"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4"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2"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92921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Long Top Row">
    <p:spTree>
      <p:nvGrpSpPr>
        <p:cNvPr id="1" name=""/>
        <p:cNvGrpSpPr/>
        <p:nvPr/>
      </p:nvGrpSpPr>
      <p:grpSpPr>
        <a:xfrm>
          <a:off x="0" y="0"/>
          <a:ext cx="0" cy="0"/>
          <a:chOff x="0" y="0"/>
          <a:chExt cx="0" cy="0"/>
        </a:xfrm>
      </p:grpSpPr>
      <p:sp>
        <p:nvSpPr>
          <p:cNvPr id="2" name="Title 23"/>
          <p:cNvSpPr>
            <a:spLocks noGrp="1"/>
          </p:cNvSpPr>
          <p:nvPr>
            <p:ph type="title" hasCustomPrompt="1"/>
          </p:nvPr>
        </p:nvSpPr>
        <p:spPr/>
        <p:txBody>
          <a:bodyPr/>
          <a:lstStyle/>
          <a:p>
            <a:r>
              <a:rPr lang="nb-NO" noProof="0" smtClean="0"/>
              <a:t>Insert banner statement here</a:t>
            </a:r>
            <a:endParaRPr lang="nb-NO" dirty="0"/>
          </a:p>
        </p:txBody>
      </p:sp>
      <p:sp>
        <p:nvSpPr>
          <p:cNvPr id="16" name="Content Placeholder 2"/>
          <p:cNvSpPr>
            <a:spLocks noGrp="1"/>
          </p:cNvSpPr>
          <p:nvPr>
            <p:ph sz="quarter" idx="10"/>
          </p:nvPr>
        </p:nvSpPr>
        <p:spPr>
          <a:xfrm>
            <a:off x="482138" y="1952513"/>
            <a:ext cx="8179724"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18" name="Content Placeholder 3"/>
          <p:cNvSpPr>
            <a:spLocks noGrp="1"/>
          </p:cNvSpPr>
          <p:nvPr>
            <p:ph sz="quarter" idx="11"/>
          </p:nvPr>
        </p:nvSpPr>
        <p:spPr>
          <a:xfrm>
            <a:off x="482138" y="3969572"/>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0" name="Content Placeholder 4"/>
          <p:cNvSpPr>
            <a:spLocks noGrp="1"/>
          </p:cNvSpPr>
          <p:nvPr>
            <p:ph sz="quarter" idx="12"/>
          </p:nvPr>
        </p:nvSpPr>
        <p:spPr>
          <a:xfrm>
            <a:off x="4638502" y="3969572"/>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2"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1"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25"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3"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7"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6"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4"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19"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5"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45576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Long Bottom Row">
    <p:spTree>
      <p:nvGrpSpPr>
        <p:cNvPr id="1" name=""/>
        <p:cNvGrpSpPr/>
        <p:nvPr/>
      </p:nvGrpSpPr>
      <p:grpSpPr>
        <a:xfrm>
          <a:off x="0" y="0"/>
          <a:ext cx="0" cy="0"/>
          <a:chOff x="0" y="0"/>
          <a:chExt cx="0" cy="0"/>
        </a:xfrm>
      </p:grpSpPr>
      <p:sp>
        <p:nvSpPr>
          <p:cNvPr id="2" name="Title 23"/>
          <p:cNvSpPr>
            <a:spLocks noGrp="1"/>
          </p:cNvSpPr>
          <p:nvPr>
            <p:ph type="title" hasCustomPrompt="1"/>
          </p:nvPr>
        </p:nvSpPr>
        <p:spPr/>
        <p:txBody>
          <a:bodyPr/>
          <a:lstStyle/>
          <a:p>
            <a:r>
              <a:rPr lang="nb-NO" noProof="0" smtClean="0"/>
              <a:t>Insert banner statement here</a:t>
            </a:r>
            <a:endParaRPr lang="nb-NO" dirty="0"/>
          </a:p>
        </p:txBody>
      </p:sp>
      <p:sp>
        <p:nvSpPr>
          <p:cNvPr id="16" name="Content Placeholder 2"/>
          <p:cNvSpPr>
            <a:spLocks noGrp="1"/>
          </p:cNvSpPr>
          <p:nvPr>
            <p:ph sz="quarter" idx="10"/>
          </p:nvPr>
        </p:nvSpPr>
        <p:spPr>
          <a:xfrm>
            <a:off x="482137" y="1952513"/>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18" name="Content Placeholder 3"/>
          <p:cNvSpPr>
            <a:spLocks noGrp="1"/>
          </p:cNvSpPr>
          <p:nvPr>
            <p:ph sz="quarter" idx="11"/>
          </p:nvPr>
        </p:nvSpPr>
        <p:spPr>
          <a:xfrm>
            <a:off x="4638502" y="1952513"/>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0" name="Content Placeholder 4"/>
          <p:cNvSpPr>
            <a:spLocks noGrp="1"/>
          </p:cNvSpPr>
          <p:nvPr>
            <p:ph sz="quarter" idx="12"/>
          </p:nvPr>
        </p:nvSpPr>
        <p:spPr>
          <a:xfrm>
            <a:off x="482022" y="3969572"/>
            <a:ext cx="8179724"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22"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1"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25"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3"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7"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6"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4"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19"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5"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38913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Six">
    <p:spTree>
      <p:nvGrpSpPr>
        <p:cNvPr id="1" name=""/>
        <p:cNvGrpSpPr/>
        <p:nvPr/>
      </p:nvGrpSpPr>
      <p:grpSpPr>
        <a:xfrm>
          <a:off x="0" y="0"/>
          <a:ext cx="0" cy="0"/>
          <a:chOff x="0" y="0"/>
          <a:chExt cx="0" cy="0"/>
        </a:xfrm>
      </p:grpSpPr>
      <p:sp>
        <p:nvSpPr>
          <p:cNvPr id="22"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nvPr>
        </p:nvSpPr>
        <p:spPr>
          <a:xfrm>
            <a:off x="482138" y="1952513"/>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nvPr>
        </p:nvSpPr>
        <p:spPr>
          <a:xfrm>
            <a:off x="3256424" y="1952513"/>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8" name="Content Placeholder 4"/>
          <p:cNvSpPr>
            <a:spLocks noGrp="1"/>
          </p:cNvSpPr>
          <p:nvPr>
            <p:ph sz="quarter" idx="26"/>
          </p:nvPr>
        </p:nvSpPr>
        <p:spPr>
          <a:xfrm>
            <a:off x="6026727" y="1952513"/>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40" name="Content Placeholder 5"/>
          <p:cNvSpPr>
            <a:spLocks noGrp="1"/>
          </p:cNvSpPr>
          <p:nvPr>
            <p:ph sz="quarter" idx="27"/>
          </p:nvPr>
        </p:nvSpPr>
        <p:spPr>
          <a:xfrm>
            <a:off x="482138" y="3969572"/>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42" name="Content Placeholder 6"/>
          <p:cNvSpPr>
            <a:spLocks noGrp="1"/>
          </p:cNvSpPr>
          <p:nvPr>
            <p:ph sz="quarter" idx="28"/>
          </p:nvPr>
        </p:nvSpPr>
        <p:spPr>
          <a:xfrm>
            <a:off x="3256424" y="3969572"/>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44" name="Content Placeholder 7"/>
          <p:cNvSpPr>
            <a:spLocks noGrp="1"/>
          </p:cNvSpPr>
          <p:nvPr>
            <p:ph sz="quarter" idx="29"/>
          </p:nvPr>
        </p:nvSpPr>
        <p:spPr>
          <a:xfrm>
            <a:off x="6026727" y="3969572"/>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0"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9"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9"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31"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0"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1"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2"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37"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21"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3"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4"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84305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Title Only">
    <p:spTree>
      <p:nvGrpSpPr>
        <p:cNvPr id="1" name=""/>
        <p:cNvGrpSpPr/>
        <p:nvPr/>
      </p:nvGrpSpPr>
      <p:grpSpPr>
        <a:xfrm>
          <a:off x="0" y="0"/>
          <a:ext cx="0" cy="0"/>
          <a:chOff x="0" y="0"/>
          <a:chExt cx="0" cy="0"/>
        </a:xfrm>
      </p:grpSpPr>
      <p:sp>
        <p:nvSpPr>
          <p:cNvPr id="15" name="Title 23"/>
          <p:cNvSpPr>
            <a:spLocks noGrp="1"/>
          </p:cNvSpPr>
          <p:nvPr>
            <p:ph type="title" hasCustomPrompt="1"/>
          </p:nvPr>
        </p:nvSpPr>
        <p:spPr/>
        <p:txBody>
          <a:bodyPr/>
          <a:lstStyle/>
          <a:p>
            <a:r>
              <a:rPr lang="nb-NO" noProof="0" smtClean="0"/>
              <a:t>Insert banner statement here</a:t>
            </a:r>
            <a:endParaRPr lang="nb-NO" dirty="0"/>
          </a:p>
        </p:txBody>
      </p:sp>
      <p:sp>
        <p:nvSpPr>
          <p:cNvPr id="25"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4"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29"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6"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6"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0"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7"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1"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4"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9"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18"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41486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68664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Title Only No Header Footer">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nb-NO" noProof="0" smtClean="0"/>
              <a:t>Insert banner statement here</a:t>
            </a:r>
            <a:endParaRPr lang="nb-NO" noProof="0"/>
          </a:p>
        </p:txBody>
      </p:sp>
      <p:cxnSp>
        <p:nvCxnSpPr>
          <p:cNvPr id="7"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384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
        <p:nvSpPr>
          <p:cNvPr id="4" name="Date Placeholder 3"/>
          <p:cNvSpPr>
            <a:spLocks noGrp="1"/>
          </p:cNvSpPr>
          <p:nvPr>
            <p:ph type="dt" sz="half" idx="10"/>
          </p:nvPr>
        </p:nvSpPr>
        <p:spPr/>
        <p:txBody>
          <a:bodyPr/>
          <a:lstStyle>
            <a:lvl1pPr>
              <a:defRPr/>
            </a:lvl1pPr>
          </a:lstStyle>
          <a:p>
            <a:fld id="{857D74B2-9D96-4ADD-A65E-0DCF28DDF2E1}" type="datetime1">
              <a:rPr lang="nb-NO" smtClean="0"/>
              <a:t>23.10.2014</a:t>
            </a:fld>
            <a:endParaRPr lang="nb-NO" dirty="0"/>
          </a:p>
        </p:txBody>
      </p:sp>
      <p:sp>
        <p:nvSpPr>
          <p:cNvPr id="5" name="Footer Placeholder 4"/>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13" name="Section Divider Title"/>
          <p:cNvSpPr>
            <a:spLocks noGrp="1"/>
          </p:cNvSpPr>
          <p:nvPr>
            <p:ph type="title" hasCustomPrompt="1"/>
            <p:custDataLst>
              <p:tags r:id="rId1"/>
            </p:custDataLst>
          </p:nvPr>
        </p:nvSpPr>
        <p:spPr>
          <a:xfrm>
            <a:off x="482138" y="1392767"/>
            <a:ext cx="8179724" cy="446276"/>
          </a:xfrm>
        </p:spPr>
        <p:txBody>
          <a:bodyPr wrap="square" tIns="0" bIns="0" anchor="t">
            <a:spAutoFit/>
          </a:bodyPr>
          <a:lstStyle>
            <a:lvl1pPr algn="l">
              <a:defRPr sz="2900" b="1" i="1" cap="none">
                <a:solidFill>
                  <a:schemeClr val="tx1"/>
                </a:solidFill>
              </a:defRPr>
            </a:lvl1pPr>
          </a:lstStyle>
          <a:p>
            <a:r>
              <a:rPr lang="nb-NO" noProof="0" smtClean="0"/>
              <a:t>Click to add Section Divider Title</a:t>
            </a:r>
            <a:endParaRPr lang="nb-NO" noProof="0" dirty="0"/>
          </a:p>
        </p:txBody>
      </p:sp>
      <p:sp>
        <p:nvSpPr>
          <p:cNvPr id="9" name="Page Number"/>
          <p:cNvSpPr txBox="1"/>
          <p:nvPr userDrawn="1">
            <p:custDataLst>
              <p:tags r:id="rId2"/>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8"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6" name="Section No."/>
          <p:cNvSpPr>
            <a:spLocks noGrp="1"/>
          </p:cNvSpPr>
          <p:nvPr>
            <p:ph type="body" idx="1" hasCustomPrompt="1"/>
            <p:custDataLst>
              <p:tags r:id="rId3"/>
            </p:custDataLst>
          </p:nvPr>
        </p:nvSpPr>
        <p:spPr>
          <a:xfrm>
            <a:off x="482138" y="959294"/>
            <a:ext cx="8179724" cy="381176"/>
          </a:xfrm>
        </p:spPr>
        <p:txBody>
          <a:bodyPr wrap="none" tIns="0" bIns="0" anchor="t"/>
          <a:lstStyle>
            <a:lvl1pPr marL="0" indent="0">
              <a:spcAft>
                <a:spcPts val="0"/>
              </a:spcAft>
              <a:buNone/>
              <a:defRPr sz="2900" b="0" i="0">
                <a:solidFill>
                  <a:schemeClr val="tx1"/>
                </a:solidFill>
                <a:latin typeface="+mj-lt"/>
              </a:defRPr>
            </a:lvl1pPr>
            <a:lvl2pPr marL="457146" indent="0">
              <a:buNone/>
              <a:defRPr sz="1800">
                <a:solidFill>
                  <a:schemeClr val="tx1">
                    <a:tint val="75000"/>
                  </a:schemeClr>
                </a:solidFill>
              </a:defRPr>
            </a:lvl2pPr>
            <a:lvl3pPr marL="914293" indent="0">
              <a:buNone/>
              <a:defRPr sz="1600">
                <a:solidFill>
                  <a:schemeClr val="tx1">
                    <a:tint val="75000"/>
                  </a:schemeClr>
                </a:solidFill>
              </a:defRPr>
            </a:lvl3pPr>
            <a:lvl4pPr marL="1371440" indent="0">
              <a:buNone/>
              <a:defRPr sz="1400">
                <a:solidFill>
                  <a:schemeClr val="tx1">
                    <a:tint val="75000"/>
                  </a:schemeClr>
                </a:solidFill>
              </a:defRPr>
            </a:lvl4pPr>
            <a:lvl5pPr marL="1828586" indent="0">
              <a:buNone/>
              <a:defRPr sz="1400">
                <a:solidFill>
                  <a:schemeClr val="tx1">
                    <a:tint val="75000"/>
                  </a:schemeClr>
                </a:solidFill>
              </a:defRPr>
            </a:lvl5pPr>
            <a:lvl6pPr marL="2285733" indent="0">
              <a:buNone/>
              <a:defRPr sz="1400">
                <a:solidFill>
                  <a:schemeClr val="tx1">
                    <a:tint val="75000"/>
                  </a:schemeClr>
                </a:solidFill>
              </a:defRPr>
            </a:lvl6pPr>
            <a:lvl7pPr marL="2742879" indent="0">
              <a:buNone/>
              <a:defRPr sz="1400">
                <a:solidFill>
                  <a:schemeClr val="tx1">
                    <a:tint val="75000"/>
                  </a:schemeClr>
                </a:solidFill>
              </a:defRPr>
            </a:lvl7pPr>
            <a:lvl8pPr marL="3200026" indent="0">
              <a:buNone/>
              <a:defRPr sz="1400">
                <a:solidFill>
                  <a:schemeClr val="tx1">
                    <a:tint val="75000"/>
                  </a:schemeClr>
                </a:solidFill>
              </a:defRPr>
            </a:lvl8pPr>
            <a:lvl9pPr marL="3657172" indent="0">
              <a:buNone/>
              <a:defRPr sz="1400">
                <a:solidFill>
                  <a:schemeClr val="tx1">
                    <a:tint val="75000"/>
                  </a:schemeClr>
                </a:solidFill>
              </a:defRPr>
            </a:lvl9pPr>
          </a:lstStyle>
          <a:p>
            <a:pPr lvl="0"/>
            <a:r>
              <a:rPr lang="nb-NO" noProof="0" smtClean="0"/>
              <a:t>Click to edit Section Divider style</a:t>
            </a:r>
            <a:endParaRPr lang="nb-NO" noProof="0" dirty="0" smtClean="0"/>
          </a:p>
        </p:txBody>
      </p:sp>
      <p:sp>
        <p:nvSpPr>
          <p:cNvPr id="16"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10"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Presentation Disclaimer"/>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1" name="Slide Tags" hidden="1"/>
          <p:cNvSpPr txBox="1"/>
          <p:nvPr userDrawn="1">
            <p:custDataLst>
              <p:tags r:id="rId7"/>
            </p:custDataLst>
          </p:nvPr>
        </p:nvSpPr>
        <p:spPr>
          <a:xfrm>
            <a:off x="0" y="201706"/>
            <a:ext cx="1454727" cy="236748"/>
          </a:xfrm>
          <a:prstGeom prst="rect">
            <a:avLst/>
          </a:prstGeom>
          <a:noFill/>
        </p:spPr>
        <p:txBody>
          <a:bodyPr wrap="square" lIns="82058" tIns="41029" rIns="82058" bIns="41029" rtlCol="0">
            <a:spAutoFit/>
          </a:bodyPr>
          <a:lstStyle/>
          <a:p>
            <a:pPr defTabSz="914293" fontAlgn="auto">
              <a:spcBef>
                <a:spcPts val="0"/>
              </a:spcBef>
              <a:spcAft>
                <a:spcPts val="0"/>
              </a:spcAft>
            </a:pPr>
            <a:r>
              <a:rPr lang="nb-NO" sz="1000" noProof="1" smtClean="0">
                <a:solidFill>
                  <a:srgbClr val="000000"/>
                </a:solidFill>
                <a:latin typeface="Arial"/>
                <a:cs typeface="+mn-cs"/>
              </a:rPr>
              <a:t>Slide Tags</a:t>
            </a:r>
            <a:endParaRPr lang="nb-NO" sz="1000" noProof="1">
              <a:solidFill>
                <a:srgbClr val="000000"/>
              </a:solidFill>
              <a:latin typeface="Arial"/>
              <a:cs typeface="+mn-cs"/>
            </a:endParaRPr>
          </a:p>
        </p:txBody>
      </p:sp>
      <p:cxnSp>
        <p:nvCxnSpPr>
          <p:cNvPr id="12" name="Frame Line"/>
          <p:cNvCxnSpPr/>
          <p:nvPr userDrawn="1"/>
        </p:nvCxnSpPr>
        <p:spPr>
          <a:xfrm flipV="1">
            <a:off x="346364" y="90529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0808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Appendix Divider">
    <p:spTree>
      <p:nvGrpSpPr>
        <p:cNvPr id="1" name=""/>
        <p:cNvGrpSpPr/>
        <p:nvPr/>
      </p:nvGrpSpPr>
      <p:grpSpPr>
        <a:xfrm>
          <a:off x="0" y="0"/>
          <a:ext cx="0" cy="0"/>
          <a:chOff x="0" y="0"/>
          <a:chExt cx="0" cy="0"/>
        </a:xfrm>
      </p:grpSpPr>
      <p:sp>
        <p:nvSpPr>
          <p:cNvPr id="2" name="Appendix Divider Title"/>
          <p:cNvSpPr>
            <a:spLocks noGrp="1"/>
          </p:cNvSpPr>
          <p:nvPr>
            <p:ph type="title" hasCustomPrompt="1"/>
            <p:custDataLst>
              <p:tags r:id="rId1"/>
            </p:custDataLst>
          </p:nvPr>
        </p:nvSpPr>
        <p:spPr>
          <a:xfrm>
            <a:off x="482138" y="1393299"/>
            <a:ext cx="8179724" cy="446276"/>
          </a:xfrm>
        </p:spPr>
        <p:txBody>
          <a:bodyPr wrap="square" tIns="0" bIns="0" anchor="t">
            <a:spAutoFit/>
          </a:bodyPr>
          <a:lstStyle>
            <a:lvl1pPr algn="l">
              <a:defRPr sz="2900" b="1" i="1" cap="none" baseline="0">
                <a:latin typeface="+mj-lt"/>
              </a:defRPr>
            </a:lvl1pPr>
          </a:lstStyle>
          <a:p>
            <a:r>
              <a:rPr lang="nb-NO" noProof="0" smtClean="0"/>
              <a:t>Click to add Appendix Divider Title</a:t>
            </a:r>
            <a:endParaRPr lang="nb-NO" noProof="0" dirty="0"/>
          </a:p>
        </p:txBody>
      </p:sp>
      <p:sp>
        <p:nvSpPr>
          <p:cNvPr id="11" name="Page Number"/>
          <p:cNvSpPr txBox="1"/>
          <p:nvPr userDrawn="1">
            <p:custDataLst>
              <p:tags r:id="rId2"/>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9"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 name="Section No."/>
          <p:cNvSpPr>
            <a:spLocks noGrp="1"/>
          </p:cNvSpPr>
          <p:nvPr>
            <p:ph type="body" idx="1" hasCustomPrompt="1"/>
            <p:custDataLst>
              <p:tags r:id="rId3"/>
            </p:custDataLst>
          </p:nvPr>
        </p:nvSpPr>
        <p:spPr>
          <a:xfrm>
            <a:off x="482138" y="959294"/>
            <a:ext cx="8179724" cy="381176"/>
          </a:xfrm>
        </p:spPr>
        <p:txBody>
          <a:bodyPr wrap="none" tIns="0" bIns="0" anchor="t"/>
          <a:lstStyle>
            <a:lvl1pPr marL="0" indent="0">
              <a:spcAft>
                <a:spcPts val="0"/>
              </a:spcAft>
              <a:buNone/>
              <a:defRPr sz="2900" b="0" i="0">
                <a:solidFill>
                  <a:schemeClr val="tx1"/>
                </a:solidFill>
                <a:latin typeface="+mj-lt"/>
              </a:defRPr>
            </a:lvl1pPr>
            <a:lvl2pPr marL="457146" indent="0">
              <a:buNone/>
              <a:defRPr sz="1800">
                <a:solidFill>
                  <a:schemeClr val="tx1">
                    <a:tint val="75000"/>
                  </a:schemeClr>
                </a:solidFill>
              </a:defRPr>
            </a:lvl2pPr>
            <a:lvl3pPr marL="914293" indent="0">
              <a:buNone/>
              <a:defRPr sz="1600">
                <a:solidFill>
                  <a:schemeClr val="tx1">
                    <a:tint val="75000"/>
                  </a:schemeClr>
                </a:solidFill>
              </a:defRPr>
            </a:lvl3pPr>
            <a:lvl4pPr marL="1371440" indent="0">
              <a:buNone/>
              <a:defRPr sz="1400">
                <a:solidFill>
                  <a:schemeClr val="tx1">
                    <a:tint val="75000"/>
                  </a:schemeClr>
                </a:solidFill>
              </a:defRPr>
            </a:lvl4pPr>
            <a:lvl5pPr marL="1828586" indent="0">
              <a:buNone/>
              <a:defRPr sz="1400">
                <a:solidFill>
                  <a:schemeClr val="tx1">
                    <a:tint val="75000"/>
                  </a:schemeClr>
                </a:solidFill>
              </a:defRPr>
            </a:lvl5pPr>
            <a:lvl6pPr marL="2285733" indent="0">
              <a:buNone/>
              <a:defRPr sz="1400">
                <a:solidFill>
                  <a:schemeClr val="tx1">
                    <a:tint val="75000"/>
                  </a:schemeClr>
                </a:solidFill>
              </a:defRPr>
            </a:lvl6pPr>
            <a:lvl7pPr marL="2742879" indent="0">
              <a:buNone/>
              <a:defRPr sz="1400">
                <a:solidFill>
                  <a:schemeClr val="tx1">
                    <a:tint val="75000"/>
                  </a:schemeClr>
                </a:solidFill>
              </a:defRPr>
            </a:lvl7pPr>
            <a:lvl8pPr marL="3200026" indent="0">
              <a:buNone/>
              <a:defRPr sz="1400">
                <a:solidFill>
                  <a:schemeClr val="tx1">
                    <a:tint val="75000"/>
                  </a:schemeClr>
                </a:solidFill>
              </a:defRPr>
            </a:lvl8pPr>
            <a:lvl9pPr marL="3657172" indent="0">
              <a:buNone/>
              <a:defRPr sz="1400">
                <a:solidFill>
                  <a:schemeClr val="tx1">
                    <a:tint val="75000"/>
                  </a:schemeClr>
                </a:solidFill>
              </a:defRPr>
            </a:lvl9pPr>
          </a:lstStyle>
          <a:p>
            <a:pPr lvl="0"/>
            <a:r>
              <a:rPr lang="nb-NO" noProof="0" smtClean="0"/>
              <a:t>Click to edit Appendix Divider style</a:t>
            </a:r>
            <a:endParaRPr lang="nb-NO" noProof="0" dirty="0" smtClean="0"/>
          </a:p>
        </p:txBody>
      </p:sp>
      <p:sp>
        <p:nvSpPr>
          <p:cNvPr id="13"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12"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4" name="Presentation Disclaimer"/>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6" name="Slide Tags" hidden="1"/>
          <p:cNvSpPr txBox="1"/>
          <p:nvPr userDrawn="1">
            <p:custDataLst>
              <p:tags r:id="rId7"/>
            </p:custDataLst>
          </p:nvPr>
        </p:nvSpPr>
        <p:spPr>
          <a:xfrm>
            <a:off x="0" y="201706"/>
            <a:ext cx="1454727" cy="236748"/>
          </a:xfrm>
          <a:prstGeom prst="rect">
            <a:avLst/>
          </a:prstGeom>
          <a:noFill/>
        </p:spPr>
        <p:txBody>
          <a:bodyPr wrap="square" lIns="82058" tIns="41029" rIns="82058" bIns="41029" rtlCol="0">
            <a:spAutoFit/>
          </a:bodyPr>
          <a:lstStyle/>
          <a:p>
            <a:pPr defTabSz="914293" fontAlgn="auto">
              <a:spcBef>
                <a:spcPts val="0"/>
              </a:spcBef>
              <a:spcAft>
                <a:spcPts val="0"/>
              </a:spcAft>
            </a:pPr>
            <a:r>
              <a:rPr lang="nb-NO" sz="1000" noProof="1" smtClean="0">
                <a:solidFill>
                  <a:srgbClr val="000000"/>
                </a:solidFill>
                <a:latin typeface="Arial"/>
                <a:cs typeface="+mn-cs"/>
              </a:rPr>
              <a:t>Slide Tags</a:t>
            </a:r>
            <a:endParaRPr lang="nb-NO" sz="1000" noProof="1">
              <a:solidFill>
                <a:srgbClr val="000000"/>
              </a:solidFill>
              <a:latin typeface="Arial"/>
              <a:cs typeface="+mn-cs"/>
            </a:endParaRPr>
          </a:p>
        </p:txBody>
      </p:sp>
      <p:cxnSp>
        <p:nvCxnSpPr>
          <p:cNvPr id="17" name="Frame Line"/>
          <p:cNvCxnSpPr/>
          <p:nvPr userDrawn="1"/>
        </p:nvCxnSpPr>
        <p:spPr>
          <a:xfrm flipV="1">
            <a:off x="346364" y="90529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1794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ver Slide with Content">
    <p:spTree>
      <p:nvGrpSpPr>
        <p:cNvPr id="1" name=""/>
        <p:cNvGrpSpPr/>
        <p:nvPr/>
      </p:nvGrpSpPr>
      <p:grpSpPr>
        <a:xfrm>
          <a:off x="0" y="0"/>
          <a:ext cx="0" cy="0"/>
          <a:chOff x="0" y="0"/>
          <a:chExt cx="0" cy="0"/>
        </a:xfrm>
      </p:grpSpPr>
      <p:grpSp>
        <p:nvGrpSpPr>
          <p:cNvPr id="4" name="Logo with Panels"/>
          <p:cNvGrpSpPr/>
          <p:nvPr userDrawn="1"/>
        </p:nvGrpSpPr>
        <p:grpSpPr>
          <a:xfrm>
            <a:off x="1027608" y="0"/>
            <a:ext cx="8116392" cy="6457244"/>
            <a:chOff x="1130368" y="0"/>
            <a:chExt cx="8928031" cy="7318210"/>
          </a:xfrm>
        </p:grpSpPr>
        <p:grpSp>
          <p:nvGrpSpPr>
            <p:cNvPr id="5"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68" name="Rectangle 2"/>
              <p:cNvSpPr>
                <a:spLocks noChangeArrowheads="1"/>
              </p:cNvSpPr>
              <p:nvPr userDrawn="1"/>
            </p:nvSpPr>
            <p:spPr bwMode="gray">
              <a:xfrm>
                <a:off x="1828800" y="3583782"/>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8" name="Rectangle 5"/>
              <p:cNvSpPr>
                <a:spLocks noChangeArrowheads="1"/>
              </p:cNvSpPr>
              <p:nvPr userDrawn="1"/>
            </p:nvSpPr>
            <p:spPr bwMode="gray">
              <a:xfrm>
                <a:off x="1828800" y="1137665"/>
                <a:ext cx="6492240" cy="5627914"/>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69" name="Rectangle 6"/>
              <p:cNvSpPr>
                <a:spLocks noChangeArrowheads="1"/>
              </p:cNvSpPr>
              <p:nvPr userDrawn="1"/>
            </p:nvSpPr>
            <p:spPr bwMode="gray">
              <a:xfrm>
                <a:off x="1828800" y="3583782"/>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9" name="Rectangle 7"/>
              <p:cNvSpPr>
                <a:spLocks noChangeArrowheads="1"/>
              </p:cNvSpPr>
              <p:nvPr userDrawn="1"/>
            </p:nvSpPr>
            <p:spPr bwMode="gray">
              <a:xfrm>
                <a:off x="1828800" y="1137665"/>
                <a:ext cx="6248400" cy="5627914"/>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7" name="Rectangle 9"/>
              <p:cNvSpPr/>
              <p:nvPr userDrawn="1"/>
            </p:nvSpPr>
            <p:spPr bwMode="gray">
              <a:xfrm>
                <a:off x="1828800" y="3583782"/>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dirty="0">
                  <a:solidFill>
                    <a:srgbClr val="000000"/>
                  </a:solidFill>
                  <a:latin typeface="Arial"/>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grpSp>
        <p:grpSp>
          <p:nvGrpSpPr>
            <p:cNvPr id="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sp>
        <p:nvSpPr>
          <p:cNvPr id="33" name="Descriptor"/>
          <p:cNvSpPr txBox="1"/>
          <p:nvPr userDrawn="1">
            <p:custDataLst>
              <p:tags r:id="rId1"/>
            </p:custDataLst>
          </p:nvPr>
        </p:nvSpPr>
        <p:spPr bwMode="white">
          <a:xfrm>
            <a:off x="1870364" y="742277"/>
            <a:ext cx="32060" cy="138499"/>
          </a:xfrm>
          <a:prstGeom prst="rect">
            <a:avLst/>
          </a:prstGeom>
          <a:noFill/>
          <a:ln>
            <a:noFill/>
          </a:ln>
        </p:spPr>
        <p:txBody>
          <a:bodyPr wrap="none" lIns="0" tIns="0" rIns="0" bIns="0" rtlCol="0">
            <a:spAutoFit/>
          </a:bodyPr>
          <a:lstStyle/>
          <a:p>
            <a:pPr defTabSz="914293" fontAlgn="auto">
              <a:spcBef>
                <a:spcPts val="0"/>
              </a:spcBef>
              <a:spcAft>
                <a:spcPts val="0"/>
              </a:spcAft>
            </a:pPr>
            <a:r>
              <a:rPr lang="nb-NO" sz="900" dirty="0" smtClean="0">
                <a:solidFill>
                  <a:srgbClr val="FFFFFF"/>
                </a:solidFill>
                <a:latin typeface="Arial"/>
                <a:cs typeface="Arial" pitchFamily="34" charset="0"/>
              </a:rPr>
              <a:t> </a:t>
            </a:r>
          </a:p>
        </p:txBody>
      </p:sp>
      <p:sp>
        <p:nvSpPr>
          <p:cNvPr id="2" name="Report Title"/>
          <p:cNvSpPr>
            <a:spLocks noGrp="1"/>
          </p:cNvSpPr>
          <p:nvPr userDrawn="1">
            <p:ph type="ctrTitle" hasCustomPrompt="1"/>
            <p:custDataLst>
              <p:tags r:id="rId2"/>
            </p:custDataLst>
          </p:nvPr>
        </p:nvSpPr>
        <p:spPr bwMode="white">
          <a:xfrm>
            <a:off x="1869834" y="1112680"/>
            <a:ext cx="5403273" cy="434270"/>
          </a:xfrm>
        </p:spPr>
        <p:txBody>
          <a:bodyPr vert="horz" lIns="0" tIns="0" rIns="0" bIns="32306" rtlCol="0" anchor="t" anchorCtr="0">
            <a:spAutoFit/>
          </a:bodyPr>
          <a:lstStyle>
            <a:lvl1pPr algn="l" defTabSz="914293" rtl="0" eaLnBrk="1" latinLnBrk="0" hangingPunct="1">
              <a:lnSpc>
                <a:spcPct val="90000"/>
              </a:lnSpc>
              <a:spcBef>
                <a:spcPct val="0"/>
              </a:spcBef>
              <a:buNone/>
              <a:defRPr lang="en-GB" sz="2900" b="1" i="1" kern="1200" baseline="0" noProof="0">
                <a:solidFill>
                  <a:schemeClr val="bg1"/>
                </a:solidFill>
                <a:latin typeface="+mj-lt"/>
                <a:ea typeface="+mj-ea"/>
                <a:cs typeface="+mj-cs"/>
              </a:defRPr>
            </a:lvl1pPr>
          </a:lstStyle>
          <a:p>
            <a:r>
              <a:rPr lang="nb-NO" noProof="0" smtClean="0"/>
              <a:t>Report Title</a:t>
            </a:r>
            <a:endParaRPr lang="nb-NO" noProof="0" dirty="0"/>
          </a:p>
        </p:txBody>
      </p:sp>
      <p:sp>
        <p:nvSpPr>
          <p:cNvPr id="3" name="Report Subtitle"/>
          <p:cNvSpPr>
            <a:spLocks noGrp="1"/>
          </p:cNvSpPr>
          <p:nvPr userDrawn="1">
            <p:ph type="subTitle" idx="1" hasCustomPrompt="1"/>
            <p:custDataLst>
              <p:tags r:id="rId3"/>
            </p:custDataLst>
          </p:nvPr>
        </p:nvSpPr>
        <p:spPr bwMode="white">
          <a:xfrm>
            <a:off x="1869834" y="1546412"/>
            <a:ext cx="5403273" cy="401648"/>
          </a:xfrm>
        </p:spPr>
        <p:txBody>
          <a:bodyPr tIns="0" bIns="0">
            <a:spAutoFit/>
          </a:bodyPr>
          <a:lstStyle>
            <a:lvl1pPr marL="0" indent="0" algn="l">
              <a:lnSpc>
                <a:spcPct val="90000"/>
              </a:lnSpc>
              <a:spcAft>
                <a:spcPts val="0"/>
              </a:spcAft>
              <a:buNone/>
              <a:defRPr sz="2900" baseline="0">
                <a:solidFill>
                  <a:schemeClr val="bg1"/>
                </a:solidFill>
                <a:latin typeface="+mj-lt"/>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nb-NO" noProof="0" smtClean="0"/>
              <a:t>Subtitle</a:t>
            </a:r>
          </a:p>
        </p:txBody>
      </p:sp>
      <p:sp>
        <p:nvSpPr>
          <p:cNvPr id="43" name="Confidentiality stamp"/>
          <p:cNvSpPr txBox="1"/>
          <p:nvPr userDrawn="1">
            <p:custDataLst>
              <p:tags r:id="rId4"/>
            </p:custDataLst>
          </p:nvPr>
        </p:nvSpPr>
        <p:spPr bwMode="black">
          <a:xfrm>
            <a:off x="482138" y="3291840"/>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2" name="Draft stamp"/>
          <p:cNvSpPr txBox="1"/>
          <p:nvPr userDrawn="1">
            <p:custDataLst>
              <p:tags r:id="rId5"/>
            </p:custDataLst>
          </p:nvPr>
        </p:nvSpPr>
        <p:spPr bwMode="black">
          <a:xfrm>
            <a:off x="482138" y="3566160"/>
            <a:ext cx="1246909" cy="262788"/>
          </a:xfrm>
          <a:prstGeom prst="rect">
            <a:avLst/>
          </a:prstGeom>
          <a:noFill/>
          <a:ln>
            <a:noFill/>
          </a:ln>
        </p:spPr>
        <p:txBody>
          <a:bodyPr wrap="square" lIns="0" tIns="0" rIns="0" bIns="123087" rtlCol="0" anchor="t" anchorCtr="0">
            <a:spAutoFit/>
          </a:bodyPr>
          <a:lstStyle/>
          <a:p>
            <a:pPr defTabSz="914293" fontAlgn="auto">
              <a:spcBef>
                <a:spcPts val="0"/>
              </a:spcBef>
              <a:spcAft>
                <a:spcPts val="0"/>
              </a:spcAft>
            </a:pPr>
            <a:r>
              <a:rPr lang="nb-NO" sz="900" b="1" i="1" dirty="0" smtClean="0">
                <a:solidFill>
                  <a:srgbClr val="000000"/>
                </a:solidFill>
                <a:latin typeface="Georgia" pitchFamily="18" charset="0"/>
                <a:cs typeface="Arial" pitchFamily="34" charset="0"/>
              </a:rPr>
              <a:t> </a:t>
            </a:r>
          </a:p>
        </p:txBody>
      </p:sp>
      <p:sp>
        <p:nvSpPr>
          <p:cNvPr id="31" name="Report Date"/>
          <p:cNvSpPr txBox="1"/>
          <p:nvPr userDrawn="1">
            <p:custDataLst>
              <p:tags r:id="rId6"/>
            </p:custDataLst>
          </p:nvPr>
        </p:nvSpPr>
        <p:spPr bwMode="black">
          <a:xfrm>
            <a:off x="482138" y="3832412"/>
            <a:ext cx="1113905" cy="236365"/>
          </a:xfrm>
          <a:prstGeom prst="rect">
            <a:avLst/>
          </a:prstGeom>
          <a:noFill/>
          <a:ln>
            <a:noFill/>
          </a:ln>
        </p:spPr>
        <p:txBody>
          <a:bodyPr wrap="square" lIns="0" tIns="0" rIns="0" bIns="96919"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5" name="Content Placeholder 34"/>
          <p:cNvSpPr>
            <a:spLocks noGrp="1"/>
          </p:cNvSpPr>
          <p:nvPr>
            <p:ph sz="quarter" idx="10" hasCustomPrompt="1"/>
            <p:custDataLst>
              <p:tags r:id="rId7"/>
            </p:custDataLst>
          </p:nvPr>
        </p:nvSpPr>
        <p:spPr>
          <a:xfrm>
            <a:off x="482138" y="4098664"/>
            <a:ext cx="1113905" cy="1145689"/>
          </a:xfrm>
        </p:spPr>
        <p:txBody>
          <a:bodyPr/>
          <a:lstStyle>
            <a:lvl1pPr>
              <a:defRPr sz="900" i="1"/>
            </a:lvl1pPr>
          </a:lstStyle>
          <a:p>
            <a:pPr lvl="0"/>
            <a:r>
              <a:rPr lang="nb-NO" noProof="0" smtClean="0"/>
              <a:t>Click to enter text</a:t>
            </a:r>
            <a:endParaRPr lang="nb-NO" noProof="0"/>
          </a:p>
        </p:txBody>
      </p:sp>
      <p:cxnSp>
        <p:nvCxnSpPr>
          <p:cNvPr id="25" name="Frame Line"/>
          <p:cNvCxnSpPr/>
          <p:nvPr userDrawn="1"/>
        </p:nvCxnSpPr>
        <p:spPr bwMode="black">
          <a:xfrm flipV="1">
            <a:off x="346364" y="3170816"/>
            <a:ext cx="1246909" cy="127059"/>
          </a:xfrm>
          <a:prstGeom prst="bentConnector3">
            <a:avLst>
              <a:gd name="adj1" fmla="val -174"/>
            </a:avLst>
          </a:prstGeom>
          <a:ln w="12700" cap="rnd">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6" name="Cover image"/>
          <p:cNvSpPr txBox="1">
            <a:spLocks noChangeAspect="1"/>
          </p:cNvSpPr>
          <p:nvPr userDrawn="1">
            <p:custDataLst>
              <p:tags r:id="rId8"/>
            </p:custDataLst>
          </p:nvPr>
        </p:nvSpPr>
        <p:spPr>
          <a:xfrm>
            <a:off x="1731213" y="3167623"/>
            <a:ext cx="6109026" cy="2823882"/>
          </a:xfrm>
          <a:prstGeom prst="rect">
            <a:avLst/>
          </a:prstGeom>
          <a:noFill/>
          <a:ln w="3175">
            <a:noFill/>
          </a:ln>
        </p:spPr>
        <p:txBody>
          <a:bodyPr wrap="square" lIns="0" tIns="0" rIns="0" bIns="0" rtlCol="0">
            <a:noAutofit/>
          </a:bodyPr>
          <a:lstStyle/>
          <a:p>
            <a:pPr indent="-274288" defTabSz="914293" fontAlgn="auto">
              <a:spcBef>
                <a:spcPts val="0"/>
              </a:spcBef>
              <a:spcAft>
                <a:spcPts val="900"/>
              </a:spcAft>
            </a:pPr>
            <a:endParaRPr lang="nb-NO" sz="2000" dirty="0" smtClean="0">
              <a:solidFill>
                <a:srgbClr val="000000"/>
              </a:solidFill>
              <a:latin typeface="Georgia" pitchFamily="18" charset="0"/>
              <a:cs typeface="+mn-cs"/>
            </a:endParaRPr>
          </a:p>
        </p:txBody>
      </p:sp>
    </p:spTree>
    <p:extLst>
      <p:ext uri="{BB962C8B-B14F-4D97-AF65-F5344CB8AC3E}">
        <p14:creationId xmlns:p14="http://schemas.microsoft.com/office/powerpoint/2010/main" val="23225749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ver Slide: Fixed Logo">
    <p:spTree>
      <p:nvGrpSpPr>
        <p:cNvPr id="1" name=""/>
        <p:cNvGrpSpPr/>
        <p:nvPr/>
      </p:nvGrpSpPr>
      <p:grpSpPr>
        <a:xfrm>
          <a:off x="0" y="0"/>
          <a:ext cx="0" cy="0"/>
          <a:chOff x="0" y="0"/>
          <a:chExt cx="0" cy="0"/>
        </a:xfrm>
      </p:grpSpPr>
      <p:grpSp>
        <p:nvGrpSpPr>
          <p:cNvPr id="46" name="Logo with Panels"/>
          <p:cNvGrpSpPr/>
          <p:nvPr userDrawn="1"/>
        </p:nvGrpSpPr>
        <p:grpSpPr>
          <a:xfrm>
            <a:off x="1027607" y="5640894"/>
            <a:ext cx="1107260" cy="816350"/>
            <a:chOff x="3835013" y="2828854"/>
            <a:chExt cx="1217986" cy="925197"/>
          </a:xfrm>
        </p:grpSpPr>
        <p:grpSp>
          <p:nvGrpSpPr>
            <p:cNvPr id="47" name="Logo Panels"/>
            <p:cNvGrpSpPr/>
            <p:nvPr/>
          </p:nvGrpSpPr>
          <p:grpSpPr>
            <a:xfrm>
              <a:off x="4609614" y="2828854"/>
              <a:ext cx="443385" cy="397546"/>
              <a:chOff x="4609614" y="2828854"/>
              <a:chExt cx="443385" cy="397546"/>
            </a:xfrm>
          </p:grpSpPr>
          <p:sp>
            <p:nvSpPr>
              <p:cNvPr id="51" name="Rectangle 1"/>
              <p:cNvSpPr>
                <a:spLocks noChangeArrowheads="1"/>
              </p:cNvSpPr>
              <p:nvPr/>
            </p:nvSpPr>
            <p:spPr bwMode="gray">
              <a:xfrm>
                <a:off x="4609614" y="3112483"/>
                <a:ext cx="443385" cy="113916"/>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2" name="Rectangle 2"/>
              <p:cNvSpPr>
                <a:spLocks noChangeArrowheads="1"/>
              </p:cNvSpPr>
              <p:nvPr/>
            </p:nvSpPr>
            <p:spPr bwMode="gray">
              <a:xfrm>
                <a:off x="4609618" y="2873556"/>
                <a:ext cx="269567" cy="35284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3" name="Rectangle 3"/>
              <p:cNvSpPr>
                <a:spLocks noChangeArrowheads="1"/>
              </p:cNvSpPr>
              <p:nvPr/>
            </p:nvSpPr>
            <p:spPr bwMode="gray">
              <a:xfrm>
                <a:off x="4609618" y="2828854"/>
                <a:ext cx="224319" cy="397545"/>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4" name="Rectangle 4"/>
              <p:cNvSpPr>
                <a:spLocks noChangeArrowheads="1"/>
              </p:cNvSpPr>
              <p:nvPr/>
            </p:nvSpPr>
            <p:spPr bwMode="gray">
              <a:xfrm>
                <a:off x="4609617" y="2873555"/>
                <a:ext cx="224319" cy="35284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5" name="Rectangle 5"/>
              <p:cNvSpPr>
                <a:spLocks noChangeArrowheads="1"/>
              </p:cNvSpPr>
              <p:nvPr/>
            </p:nvSpPr>
            <p:spPr bwMode="gray">
              <a:xfrm>
                <a:off x="4609615" y="2944211"/>
                <a:ext cx="383843" cy="282188"/>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6" name="Rectangle 6"/>
              <p:cNvSpPr>
                <a:spLocks noChangeArrowheads="1"/>
              </p:cNvSpPr>
              <p:nvPr/>
            </p:nvSpPr>
            <p:spPr bwMode="gray">
              <a:xfrm>
                <a:off x="4609616" y="3112483"/>
                <a:ext cx="383842" cy="113916"/>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7" name="Rectangle 7"/>
              <p:cNvSpPr>
                <a:spLocks noChangeArrowheads="1"/>
              </p:cNvSpPr>
              <p:nvPr/>
            </p:nvSpPr>
            <p:spPr bwMode="gray">
              <a:xfrm>
                <a:off x="4609616" y="2944211"/>
                <a:ext cx="269570" cy="282188"/>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8" name="Rectangle 8"/>
              <p:cNvSpPr>
                <a:spLocks noChangeArrowheads="1"/>
              </p:cNvSpPr>
              <p:nvPr/>
            </p:nvSpPr>
            <p:spPr bwMode="gray">
              <a:xfrm>
                <a:off x="4609616" y="3112483"/>
                <a:ext cx="269569" cy="113916"/>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9" name="Rectangle 9"/>
              <p:cNvSpPr>
                <a:spLocks/>
              </p:cNvSpPr>
              <p:nvPr/>
            </p:nvSpPr>
            <p:spPr bwMode="gray">
              <a:xfrm>
                <a:off x="4609616" y="2944211"/>
                <a:ext cx="224321" cy="282188"/>
              </a:xfrm>
              <a:prstGeom prst="rect">
                <a:avLst/>
              </a:pr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60" name="Rectangle 10"/>
              <p:cNvSpPr>
                <a:spLocks noChangeArrowheads="1"/>
              </p:cNvSpPr>
              <p:nvPr/>
            </p:nvSpPr>
            <p:spPr bwMode="gray">
              <a:xfrm>
                <a:off x="4609617" y="3112483"/>
                <a:ext cx="224320" cy="113916"/>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61" name="Rectangle 11"/>
              <p:cNvSpPr>
                <a:spLocks noChangeArrowheads="1"/>
              </p:cNvSpPr>
              <p:nvPr/>
            </p:nvSpPr>
            <p:spPr bwMode="gray">
              <a:xfrm>
                <a:off x="4609617" y="3052823"/>
                <a:ext cx="141027" cy="173576"/>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62" name="Rectangle 12"/>
              <p:cNvSpPr>
                <a:spLocks noChangeArrowheads="1"/>
              </p:cNvSpPr>
              <p:nvPr/>
            </p:nvSpPr>
            <p:spPr bwMode="gray">
              <a:xfrm>
                <a:off x="4609617" y="3112483"/>
                <a:ext cx="141027" cy="113916"/>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nvGrpSpPr>
            <p:cNvPr id="48" name="Logo"/>
            <p:cNvGrpSpPr/>
            <p:nvPr/>
          </p:nvGrpSpPr>
          <p:grpSpPr>
            <a:xfrm>
              <a:off x="3835013" y="3226397"/>
              <a:ext cx="905256" cy="527654"/>
              <a:chOff x="3835013" y="3226397"/>
              <a:chExt cx="905256" cy="527654"/>
            </a:xfrm>
          </p:grpSpPr>
          <p:sp>
            <p:nvSpPr>
              <p:cNvPr id="49" name="Rectangle 0"/>
              <p:cNvSpPr>
                <a:spLocks noChangeArrowheads="1"/>
              </p:cNvSpPr>
              <p:nvPr/>
            </p:nvSpPr>
            <p:spPr bwMode="black">
              <a:xfrm>
                <a:off x="4381013" y="3226397"/>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0" name="Freeform 49"/>
              <p:cNvSpPr>
                <a:spLocks noEditPoints="1"/>
              </p:cNvSpPr>
              <p:nvPr/>
            </p:nvSpPr>
            <p:spPr bwMode="black">
              <a:xfrm>
                <a:off x="3835013" y="3412840"/>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sp>
        <p:nvSpPr>
          <p:cNvPr id="25" name="Descriptor"/>
          <p:cNvSpPr txBox="1"/>
          <p:nvPr userDrawn="1">
            <p:custDataLst>
              <p:tags r:id="rId1"/>
            </p:custDataLst>
          </p:nvPr>
        </p:nvSpPr>
        <p:spPr bwMode="black">
          <a:xfrm>
            <a:off x="1870364" y="742277"/>
            <a:ext cx="32060" cy="138499"/>
          </a:xfrm>
          <a:prstGeom prst="rect">
            <a:avLst/>
          </a:prstGeom>
          <a:noFill/>
          <a:ln>
            <a:noFill/>
          </a:ln>
        </p:spPr>
        <p:txBody>
          <a:bodyPr wrap="none" lIns="0" tIns="0" rIns="0" bIns="0" rtlCol="0">
            <a:spAutoFit/>
          </a:bodyPr>
          <a:lstStyle/>
          <a:p>
            <a:pPr defTabSz="914293" fontAlgn="auto">
              <a:spcBef>
                <a:spcPts val="0"/>
              </a:spcBef>
              <a:spcAft>
                <a:spcPts val="0"/>
              </a:spcAft>
            </a:pPr>
            <a:r>
              <a:rPr lang="nb-NO" sz="900" dirty="0" smtClean="0">
                <a:solidFill>
                  <a:srgbClr val="000000"/>
                </a:solidFill>
                <a:latin typeface="Arial"/>
                <a:cs typeface="Arial" pitchFamily="34" charset="0"/>
              </a:rPr>
              <a:t> </a:t>
            </a:r>
          </a:p>
        </p:txBody>
      </p:sp>
      <p:sp>
        <p:nvSpPr>
          <p:cNvPr id="2" name="Repot Title"/>
          <p:cNvSpPr>
            <a:spLocks noGrp="1"/>
          </p:cNvSpPr>
          <p:nvPr userDrawn="1">
            <p:ph type="ctrTitle" hasCustomPrompt="1"/>
            <p:custDataLst>
              <p:tags r:id="rId2"/>
            </p:custDataLst>
          </p:nvPr>
        </p:nvSpPr>
        <p:spPr bwMode="black">
          <a:xfrm>
            <a:off x="1869834" y="1112680"/>
            <a:ext cx="5403273" cy="434270"/>
          </a:xfrm>
        </p:spPr>
        <p:txBody>
          <a:bodyPr vert="horz" lIns="0" tIns="0" rIns="0" bIns="32306" rtlCol="0" anchor="t" anchorCtr="0">
            <a:spAutoFit/>
          </a:bodyPr>
          <a:lstStyle>
            <a:lvl1pPr algn="l" defTabSz="914293" rtl="0" eaLnBrk="1" latinLnBrk="0" hangingPunct="1">
              <a:lnSpc>
                <a:spcPct val="90000"/>
              </a:lnSpc>
              <a:spcBef>
                <a:spcPct val="0"/>
              </a:spcBef>
              <a:buNone/>
              <a:defRPr lang="en-GB" sz="2900" b="1" i="1" kern="1200" baseline="0" noProof="0">
                <a:solidFill>
                  <a:schemeClr val="tx1"/>
                </a:solidFill>
                <a:latin typeface="+mj-lt"/>
                <a:ea typeface="+mj-ea"/>
                <a:cs typeface="+mj-cs"/>
              </a:defRPr>
            </a:lvl1pPr>
          </a:lstStyle>
          <a:p>
            <a:r>
              <a:rPr lang="nb-NO" noProof="0" smtClean="0"/>
              <a:t>Report Title</a:t>
            </a:r>
            <a:endParaRPr lang="nb-NO" noProof="0" dirty="0"/>
          </a:p>
        </p:txBody>
      </p:sp>
      <p:sp>
        <p:nvSpPr>
          <p:cNvPr id="3" name="Report Subtitle"/>
          <p:cNvSpPr>
            <a:spLocks noGrp="1"/>
          </p:cNvSpPr>
          <p:nvPr userDrawn="1">
            <p:ph type="subTitle" idx="1" hasCustomPrompt="1"/>
            <p:custDataLst>
              <p:tags r:id="rId3"/>
            </p:custDataLst>
          </p:nvPr>
        </p:nvSpPr>
        <p:spPr bwMode="black">
          <a:xfrm>
            <a:off x="1869834" y="1546412"/>
            <a:ext cx="5403273" cy="401648"/>
          </a:xfrm>
        </p:spPr>
        <p:txBody>
          <a:bodyPr tIns="0" bIns="0">
            <a:spAutoFit/>
          </a:bodyPr>
          <a:lstStyle>
            <a:lvl1pPr marL="0" indent="0" algn="l">
              <a:lnSpc>
                <a:spcPct val="90000"/>
              </a:lnSpc>
              <a:spcAft>
                <a:spcPts val="0"/>
              </a:spcAft>
              <a:buNone/>
              <a:defRPr sz="2900" baseline="0">
                <a:solidFill>
                  <a:schemeClr val="tx1"/>
                </a:solidFill>
                <a:latin typeface="+mj-lt"/>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nb-NO" noProof="0" smtClean="0"/>
              <a:t>Subtitle</a:t>
            </a:r>
            <a:endParaRPr lang="nb-NO" noProof="0"/>
          </a:p>
        </p:txBody>
      </p:sp>
      <p:sp>
        <p:nvSpPr>
          <p:cNvPr id="43" name="Confidentiality stamp"/>
          <p:cNvSpPr txBox="1"/>
          <p:nvPr userDrawn="1">
            <p:custDataLst>
              <p:tags r:id="rId4"/>
            </p:custDataLst>
          </p:nvPr>
        </p:nvSpPr>
        <p:spPr bwMode="black">
          <a:xfrm>
            <a:off x="482138" y="3291840"/>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2" name="Draft stamp"/>
          <p:cNvSpPr txBox="1"/>
          <p:nvPr userDrawn="1">
            <p:custDataLst>
              <p:tags r:id="rId5"/>
            </p:custDataLst>
          </p:nvPr>
        </p:nvSpPr>
        <p:spPr bwMode="black">
          <a:xfrm>
            <a:off x="482138" y="3566160"/>
            <a:ext cx="1246909" cy="262788"/>
          </a:xfrm>
          <a:prstGeom prst="rect">
            <a:avLst/>
          </a:prstGeom>
          <a:noFill/>
          <a:ln>
            <a:noFill/>
          </a:ln>
        </p:spPr>
        <p:txBody>
          <a:bodyPr wrap="square" lIns="0" tIns="0" rIns="0" bIns="123087" rtlCol="0" anchor="t" anchorCtr="0">
            <a:spAutoFit/>
          </a:bodyPr>
          <a:lstStyle/>
          <a:p>
            <a:pPr defTabSz="914293" fontAlgn="auto">
              <a:spcBef>
                <a:spcPts val="0"/>
              </a:spcBef>
              <a:spcAft>
                <a:spcPts val="0"/>
              </a:spcAft>
            </a:pPr>
            <a:r>
              <a:rPr lang="nb-NO" sz="900" b="1" i="1" dirty="0" smtClean="0">
                <a:solidFill>
                  <a:srgbClr val="000000"/>
                </a:solidFill>
                <a:latin typeface="Georgia" pitchFamily="18" charset="0"/>
                <a:cs typeface="Arial" pitchFamily="34" charset="0"/>
              </a:rPr>
              <a:t> </a:t>
            </a:r>
          </a:p>
        </p:txBody>
      </p:sp>
      <p:sp>
        <p:nvSpPr>
          <p:cNvPr id="31" name="Report Date"/>
          <p:cNvSpPr txBox="1"/>
          <p:nvPr userDrawn="1">
            <p:custDataLst>
              <p:tags r:id="rId6"/>
            </p:custDataLst>
          </p:nvPr>
        </p:nvSpPr>
        <p:spPr bwMode="black">
          <a:xfrm>
            <a:off x="482138" y="3832412"/>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endParaRPr lang="nb-NO" sz="900" i="1" dirty="0" smtClean="0">
              <a:solidFill>
                <a:srgbClr val="000000"/>
              </a:solidFill>
              <a:latin typeface="Georgia" pitchFamily="18" charset="0"/>
              <a:cs typeface="Arial" pitchFamily="34" charset="0"/>
            </a:endParaRPr>
          </a:p>
        </p:txBody>
      </p:sp>
      <p:cxnSp>
        <p:nvCxnSpPr>
          <p:cNvPr id="72" name="Frame Line"/>
          <p:cNvCxnSpPr/>
          <p:nvPr userDrawn="1"/>
        </p:nvCxnSpPr>
        <p:spPr bwMode="black">
          <a:xfrm flipV="1">
            <a:off x="1731819" y="1006540"/>
            <a:ext cx="6923050" cy="127059"/>
          </a:xfrm>
          <a:prstGeom prst="bentConnector3">
            <a:avLst>
              <a:gd name="adj1" fmla="val -3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Frame Line"/>
          <p:cNvCxnSpPr/>
          <p:nvPr userDrawn="1"/>
        </p:nvCxnSpPr>
        <p:spPr bwMode="black">
          <a:xfrm flipV="1">
            <a:off x="346364" y="3170816"/>
            <a:ext cx="1246909" cy="127059"/>
          </a:xfrm>
          <a:prstGeom prst="bentConnector3">
            <a:avLst>
              <a:gd name="adj1" fmla="val -174"/>
            </a:avLst>
          </a:prstGeom>
          <a:ln w="12700" cap="rnd">
            <a:solidFill>
              <a:schemeClr val="tx2"/>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36802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Cover Slide: Colour">
    <p:spTree>
      <p:nvGrpSpPr>
        <p:cNvPr id="1" name=""/>
        <p:cNvGrpSpPr/>
        <p:nvPr/>
      </p:nvGrpSpPr>
      <p:grpSpPr>
        <a:xfrm>
          <a:off x="0" y="0"/>
          <a:ext cx="0" cy="0"/>
          <a:chOff x="0" y="0"/>
          <a:chExt cx="0" cy="0"/>
        </a:xfrm>
      </p:grpSpPr>
      <p:grpSp>
        <p:nvGrpSpPr>
          <p:cNvPr id="27" name="Logo with Panels"/>
          <p:cNvGrpSpPr/>
          <p:nvPr userDrawn="1"/>
        </p:nvGrpSpPr>
        <p:grpSpPr>
          <a:xfrm>
            <a:off x="1027607" y="0"/>
            <a:ext cx="8116393" cy="6457244"/>
            <a:chOff x="1130368" y="0"/>
            <a:chExt cx="8928032" cy="7318210"/>
          </a:xfrm>
        </p:grpSpPr>
        <p:grpSp>
          <p:nvGrpSpPr>
            <p:cNvPr id="4" name="Logo Shapes"/>
            <p:cNvGrpSpPr/>
            <p:nvPr userDrawn="1"/>
          </p:nvGrpSpPr>
          <p:grpSpPr>
            <a:xfrm>
              <a:off x="1904991" y="0"/>
              <a:ext cx="8153409" cy="6792221"/>
              <a:chOff x="1828799" y="0"/>
              <a:chExt cx="8153409" cy="6792221"/>
            </a:xfrm>
          </p:grpSpPr>
          <p:sp>
            <p:nvSpPr>
              <p:cNvPr id="68" name="Rectangle 2"/>
              <p:cNvSpPr>
                <a:spLocks noChangeArrowheads="1"/>
              </p:cNvSpPr>
              <p:nvPr userDrawn="1"/>
            </p:nvSpPr>
            <p:spPr bwMode="gray">
              <a:xfrm>
                <a:off x="1828799" y="1150143"/>
                <a:ext cx="8153409" cy="5638800"/>
              </a:xfrm>
              <a:prstGeom prst="rect">
                <a:avLst/>
              </a:prstGeom>
              <a:solidFill>
                <a:schemeClr val="tx2">
                  <a:lumMod val="40000"/>
                  <a:lumOff val="6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4" name="Rectangle 4"/>
              <p:cNvSpPr>
                <a:spLocks noChangeArrowheads="1"/>
              </p:cNvSpPr>
              <p:nvPr/>
            </p:nvSpPr>
            <p:spPr bwMode="gray">
              <a:xfrm>
                <a:off x="1828800" y="0"/>
                <a:ext cx="6248400" cy="6792221"/>
              </a:xfrm>
              <a:prstGeom prst="rect">
                <a:avLst/>
              </a:prstGeom>
              <a:solidFill>
                <a:schemeClr val="tx2">
                  <a:lumMod val="60000"/>
                  <a:lumOff val="4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9" name="Rectangle 7"/>
              <p:cNvSpPr>
                <a:spLocks noChangeArrowheads="1"/>
              </p:cNvSpPr>
              <p:nvPr userDrawn="1"/>
            </p:nvSpPr>
            <p:spPr bwMode="gray">
              <a:xfrm>
                <a:off x="1828800" y="1150143"/>
                <a:ext cx="6248400" cy="5638799"/>
              </a:xfrm>
              <a:prstGeom prst="rect">
                <a:avLst/>
              </a:prstGeom>
              <a:solidFill>
                <a:schemeClr val="accent1"/>
              </a:solidFill>
              <a:ln w="0">
                <a:noFill/>
                <a:prstDash val="solid"/>
                <a:miter lim="800000"/>
                <a:headEnd/>
                <a:tailEnd/>
              </a:ln>
            </p:spPr>
            <p:txBody>
              <a:bodyPr vert="horz" wrap="square" lIns="0" tIns="0" rIns="0" bIns="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grpSp>
        <p:grpSp>
          <p:nvGrpSpPr>
            <p:cNvPr id="26" name="Logo"/>
            <p:cNvGrpSpPr/>
            <p:nvPr userDrawn="1"/>
          </p:nvGrpSpPr>
          <p:grpSpPr>
            <a:xfrm>
              <a:off x="1130368" y="6790556"/>
              <a:ext cx="905256" cy="527654"/>
              <a:chOff x="1130368" y="6790556"/>
              <a:chExt cx="905256" cy="527654"/>
            </a:xfrm>
          </p:grpSpPr>
          <p:sp>
            <p:nvSpPr>
              <p:cNvPr id="23" name="Rectangle 0"/>
              <p:cNvSpPr>
                <a:spLocks noChangeArrowheads="1"/>
              </p:cNvSpPr>
              <p:nvPr userDrawn="1"/>
            </p:nvSpPr>
            <p:spPr bwMode="black">
              <a:xfrm>
                <a:off x="1676368" y="6790556"/>
                <a:ext cx="228600" cy="57350"/>
              </a:xfrm>
              <a:prstGeom prst="rect">
                <a:avLst/>
              </a:prstGeom>
              <a:solidFill>
                <a:schemeClr val="accent1"/>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25" name="Freeform 24"/>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sp>
        <p:nvSpPr>
          <p:cNvPr id="16" name="Descriptor"/>
          <p:cNvSpPr txBox="1"/>
          <p:nvPr userDrawn="1">
            <p:custDataLst>
              <p:tags r:id="rId1"/>
            </p:custDataLst>
          </p:nvPr>
        </p:nvSpPr>
        <p:spPr bwMode="white">
          <a:xfrm>
            <a:off x="1870364" y="742277"/>
            <a:ext cx="32060" cy="138499"/>
          </a:xfrm>
          <a:prstGeom prst="rect">
            <a:avLst/>
          </a:prstGeom>
          <a:noFill/>
          <a:ln>
            <a:noFill/>
          </a:ln>
        </p:spPr>
        <p:txBody>
          <a:bodyPr wrap="none" lIns="0" tIns="0" rIns="0" bIns="0" rtlCol="0">
            <a:spAutoFit/>
          </a:bodyPr>
          <a:lstStyle/>
          <a:p>
            <a:pPr defTabSz="914293" fontAlgn="auto">
              <a:spcBef>
                <a:spcPts val="0"/>
              </a:spcBef>
              <a:spcAft>
                <a:spcPts val="0"/>
              </a:spcAft>
            </a:pPr>
            <a:r>
              <a:rPr lang="nb-NO" sz="900" dirty="0" smtClean="0">
                <a:solidFill>
                  <a:srgbClr val="FFFFFF"/>
                </a:solidFill>
                <a:latin typeface="Arial"/>
                <a:cs typeface="Arial" pitchFamily="34" charset="0"/>
              </a:rPr>
              <a:t> </a:t>
            </a:r>
          </a:p>
        </p:txBody>
      </p:sp>
      <p:sp>
        <p:nvSpPr>
          <p:cNvPr id="2" name="Report Title"/>
          <p:cNvSpPr>
            <a:spLocks noGrp="1"/>
          </p:cNvSpPr>
          <p:nvPr userDrawn="1">
            <p:ph type="ctrTitle" hasCustomPrompt="1"/>
            <p:custDataLst>
              <p:tags r:id="rId2"/>
            </p:custDataLst>
          </p:nvPr>
        </p:nvSpPr>
        <p:spPr bwMode="white">
          <a:xfrm>
            <a:off x="1869834" y="1112680"/>
            <a:ext cx="5403273" cy="434270"/>
          </a:xfrm>
        </p:spPr>
        <p:txBody>
          <a:bodyPr vert="horz" lIns="0" tIns="0" rIns="0" bIns="32306" rtlCol="0" anchor="t" anchorCtr="0">
            <a:spAutoFit/>
          </a:bodyPr>
          <a:lstStyle>
            <a:lvl1pPr algn="l" defTabSz="914293" rtl="0" eaLnBrk="1" latinLnBrk="0" hangingPunct="1">
              <a:lnSpc>
                <a:spcPct val="90000"/>
              </a:lnSpc>
              <a:spcBef>
                <a:spcPct val="0"/>
              </a:spcBef>
              <a:buNone/>
              <a:defRPr lang="en-GB" sz="2900" b="1" i="1" kern="1200" baseline="0" noProof="0">
                <a:solidFill>
                  <a:schemeClr val="bg1"/>
                </a:solidFill>
                <a:latin typeface="+mj-lt"/>
                <a:ea typeface="+mj-ea"/>
                <a:cs typeface="+mj-cs"/>
              </a:defRPr>
            </a:lvl1pPr>
          </a:lstStyle>
          <a:p>
            <a:r>
              <a:rPr lang="nb-NO" noProof="0" smtClean="0"/>
              <a:t>Report Title</a:t>
            </a:r>
            <a:endParaRPr lang="nb-NO" noProof="0" dirty="0"/>
          </a:p>
        </p:txBody>
      </p:sp>
      <p:sp>
        <p:nvSpPr>
          <p:cNvPr id="3" name="Report Subtitle"/>
          <p:cNvSpPr>
            <a:spLocks noGrp="1"/>
          </p:cNvSpPr>
          <p:nvPr userDrawn="1">
            <p:ph type="subTitle" idx="1" hasCustomPrompt="1"/>
            <p:custDataLst>
              <p:tags r:id="rId3"/>
            </p:custDataLst>
          </p:nvPr>
        </p:nvSpPr>
        <p:spPr bwMode="white">
          <a:xfrm>
            <a:off x="1869834" y="1546412"/>
            <a:ext cx="5403273" cy="401648"/>
          </a:xfrm>
        </p:spPr>
        <p:txBody>
          <a:bodyPr tIns="0" bIns="0">
            <a:spAutoFit/>
          </a:bodyPr>
          <a:lstStyle>
            <a:lvl1pPr marL="0" indent="0" algn="l">
              <a:lnSpc>
                <a:spcPct val="90000"/>
              </a:lnSpc>
              <a:spcAft>
                <a:spcPts val="0"/>
              </a:spcAft>
              <a:buNone/>
              <a:defRPr sz="2900" baseline="0">
                <a:solidFill>
                  <a:schemeClr val="bg1"/>
                </a:solidFill>
                <a:latin typeface="+mj-lt"/>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nb-NO" noProof="0" smtClean="0"/>
              <a:t>Subtitle</a:t>
            </a:r>
            <a:endParaRPr lang="nb-NO" noProof="0"/>
          </a:p>
        </p:txBody>
      </p:sp>
      <p:sp>
        <p:nvSpPr>
          <p:cNvPr id="43" name="Confidentiality stamp"/>
          <p:cNvSpPr txBox="1"/>
          <p:nvPr userDrawn="1">
            <p:custDataLst>
              <p:tags r:id="rId4"/>
            </p:custDataLst>
          </p:nvPr>
        </p:nvSpPr>
        <p:spPr bwMode="black">
          <a:xfrm>
            <a:off x="482138" y="3291840"/>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22" name="Draft stamp"/>
          <p:cNvSpPr txBox="1"/>
          <p:nvPr userDrawn="1">
            <p:custDataLst>
              <p:tags r:id="rId5"/>
            </p:custDataLst>
          </p:nvPr>
        </p:nvSpPr>
        <p:spPr bwMode="black">
          <a:xfrm>
            <a:off x="482138" y="3566160"/>
            <a:ext cx="1246909" cy="262788"/>
          </a:xfrm>
          <a:prstGeom prst="rect">
            <a:avLst/>
          </a:prstGeom>
          <a:noFill/>
          <a:ln>
            <a:noFill/>
          </a:ln>
        </p:spPr>
        <p:txBody>
          <a:bodyPr wrap="square" lIns="0" tIns="0" rIns="0" bIns="123087" rtlCol="0" anchor="t" anchorCtr="0">
            <a:spAutoFit/>
          </a:bodyPr>
          <a:lstStyle/>
          <a:p>
            <a:pPr defTabSz="914293" fontAlgn="auto">
              <a:spcBef>
                <a:spcPts val="0"/>
              </a:spcBef>
              <a:spcAft>
                <a:spcPts val="0"/>
              </a:spcAft>
            </a:pPr>
            <a:r>
              <a:rPr lang="nb-NO" sz="900" b="1" i="1" dirty="0" smtClean="0">
                <a:solidFill>
                  <a:srgbClr val="000000"/>
                </a:solidFill>
                <a:latin typeface="Georgia" pitchFamily="18" charset="0"/>
                <a:cs typeface="Arial" pitchFamily="34" charset="0"/>
              </a:rPr>
              <a:t> </a:t>
            </a:r>
          </a:p>
        </p:txBody>
      </p:sp>
      <p:sp>
        <p:nvSpPr>
          <p:cNvPr id="21" name="Report Date"/>
          <p:cNvSpPr txBox="1"/>
          <p:nvPr userDrawn="1">
            <p:custDataLst>
              <p:tags r:id="rId6"/>
            </p:custDataLst>
          </p:nvPr>
        </p:nvSpPr>
        <p:spPr bwMode="black">
          <a:xfrm>
            <a:off x="482138" y="3832412"/>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cxnSp>
        <p:nvCxnSpPr>
          <p:cNvPr id="17" name="Frame Line"/>
          <p:cNvCxnSpPr/>
          <p:nvPr userDrawn="1"/>
        </p:nvCxnSpPr>
        <p:spPr bwMode="black">
          <a:xfrm flipV="1">
            <a:off x="346364" y="3170816"/>
            <a:ext cx="1246909" cy="127059"/>
          </a:xfrm>
          <a:prstGeom prst="bentConnector3">
            <a:avLst>
              <a:gd name="adj1" fmla="val -174"/>
            </a:avLst>
          </a:prstGeom>
          <a:ln w="12700" cap="rnd">
            <a:solidFill>
              <a:schemeClr val="tx2"/>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2254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Date Placeholder 4"/>
          <p:cNvSpPr>
            <a:spLocks noGrp="1"/>
          </p:cNvSpPr>
          <p:nvPr>
            <p:ph type="dt" sz="half" idx="10"/>
          </p:nvPr>
        </p:nvSpPr>
        <p:spPr/>
        <p:txBody>
          <a:bodyPr/>
          <a:lstStyle>
            <a:lvl1pPr>
              <a:defRPr/>
            </a:lvl1pPr>
          </a:lstStyle>
          <a:p>
            <a:fld id="{5E1D7AEA-8719-4E0B-B79E-39565210D4EA}" type="datetime1">
              <a:rPr lang="nb-NO" smtClean="0"/>
              <a:t>23.10.2014</a:t>
            </a:fld>
            <a:endParaRPr lang="nb-NO" dirty="0"/>
          </a:p>
        </p:txBody>
      </p:sp>
      <p:sp>
        <p:nvSpPr>
          <p:cNvPr id="6" name="Footer Placeholder 5"/>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b-NO" smtClean="0"/>
              <a:t>Klikk for å redigere tittelstil</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Date Placeholder 6"/>
          <p:cNvSpPr>
            <a:spLocks noGrp="1"/>
          </p:cNvSpPr>
          <p:nvPr>
            <p:ph type="dt" sz="half" idx="10"/>
          </p:nvPr>
        </p:nvSpPr>
        <p:spPr/>
        <p:txBody>
          <a:bodyPr/>
          <a:lstStyle>
            <a:lvl1pPr>
              <a:defRPr/>
            </a:lvl1pPr>
          </a:lstStyle>
          <a:p>
            <a:fld id="{1E467518-3F9A-4588-A104-68C3D1D4F9DF}" type="datetime1">
              <a:rPr lang="nb-NO" smtClean="0"/>
              <a:t>23.10.2014</a:t>
            </a:fld>
            <a:endParaRPr lang="nb-NO" dirty="0"/>
          </a:p>
        </p:txBody>
      </p:sp>
      <p:sp>
        <p:nvSpPr>
          <p:cNvPr id="8" name="Footer Placeholder 7"/>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Date Placeholder 2"/>
          <p:cNvSpPr>
            <a:spLocks noGrp="1"/>
          </p:cNvSpPr>
          <p:nvPr>
            <p:ph type="dt" sz="half" idx="10"/>
          </p:nvPr>
        </p:nvSpPr>
        <p:spPr/>
        <p:txBody>
          <a:bodyPr/>
          <a:lstStyle>
            <a:lvl1pPr>
              <a:defRPr/>
            </a:lvl1pPr>
          </a:lstStyle>
          <a:p>
            <a:fld id="{C677D249-11D3-46A6-83DD-C7CD69420AD8}" type="datetime1">
              <a:rPr lang="nb-NO" smtClean="0"/>
              <a:t>23.10.2014</a:t>
            </a:fld>
            <a:endParaRPr lang="nb-NO" dirty="0"/>
          </a:p>
        </p:txBody>
      </p:sp>
      <p:sp>
        <p:nvSpPr>
          <p:cNvPr id="4" name="Footer Placeholder 3"/>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E13339F-ADAB-4AA4-A839-EBB9DD23C808}" type="datetime1">
              <a:rPr lang="nb-NO" smtClean="0"/>
              <a:t>23.10.2014</a:t>
            </a:fld>
            <a:endParaRPr lang="nb-NO" dirty="0"/>
          </a:p>
        </p:txBody>
      </p:sp>
      <p:sp>
        <p:nvSpPr>
          <p:cNvPr id="3" name="Footer Placeholder 2"/>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lvl1pPr>
              <a:defRPr/>
            </a:lvl1pPr>
          </a:lstStyle>
          <a:p>
            <a:fld id="{A4530A28-DFA1-4A03-AE7F-AB2482BF1EBA}" type="datetime1">
              <a:rPr lang="nb-NO" smtClean="0"/>
              <a:t>23.10.2014</a:t>
            </a:fld>
            <a:endParaRPr lang="nb-NO" dirty="0"/>
          </a:p>
        </p:txBody>
      </p:sp>
      <p:sp>
        <p:nvSpPr>
          <p:cNvPr id="6" name="Footer Placeholder 5"/>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b-NO" noProof="0" dirty="0" smtClean="0"/>
              <a:t>Klikk ikonet for å legge til et bilde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lvl1pPr>
              <a:defRPr/>
            </a:lvl1pPr>
          </a:lstStyle>
          <a:p>
            <a:fld id="{0039DD2D-A2A2-4137-B9DA-FA5D34687EF8}" type="datetime1">
              <a:rPr lang="nb-NO" smtClean="0"/>
              <a:t>23.10.2014</a:t>
            </a:fld>
            <a:endParaRPr lang="nb-NO" dirty="0"/>
          </a:p>
        </p:txBody>
      </p:sp>
      <p:sp>
        <p:nvSpPr>
          <p:cNvPr id="6" name="Footer Placeholder 5"/>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slideLayout" Target="../slideLayouts/slideLayout32.xml"/><Relationship Id="rId3" Type="http://schemas.openxmlformats.org/officeDocument/2006/relationships/slideLayout" Target="../slideLayouts/slideLayout17.xml"/><Relationship Id="rId21" Type="http://schemas.openxmlformats.org/officeDocument/2006/relationships/theme" Target="../theme/theme2.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slideLayout" Target="../slideLayouts/slideLayout3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tags" Target="../tags/tag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Klikk for å redigere tittelstil</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fld id="{0A777133-620F-4C21-94DA-FC66500D2CAD}" type="datetime1">
              <a:rPr lang="nb-NO" smtClean="0"/>
              <a:t>23.10.2014</a:t>
            </a:fld>
            <a:endParaRPr lang="nb-NO"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lvl1pPr>
          </a:lstStyle>
          <a:p>
            <a:r>
              <a:rPr lang="nb-NO" dirty="0" smtClean="0"/>
              <a:t>Verktøy for </a:t>
            </a:r>
            <a:r>
              <a:rPr lang="nb-NO" dirty="0" err="1" smtClean="0"/>
              <a:t>kontraktsforvaltning</a:t>
            </a:r>
            <a:endParaRPr lang="nb-NO" dirty="0"/>
          </a:p>
        </p:txBody>
      </p:sp>
      <p:pic>
        <p:nvPicPr>
          <p:cNvPr id="4102" name="Picture 1032" descr="PPT-logo-RGB"/>
          <p:cNvPicPr>
            <a:picLocks noChangeAspect="1" noChangeArrowheads="1"/>
          </p:cNvPicPr>
          <p:nvPr/>
        </p:nvPicPr>
        <p:blipFill>
          <a:blip r:embed="rId16"/>
          <a:srcRect r="47110"/>
          <a:stretch>
            <a:fillRect/>
          </a:stretch>
        </p:blipFill>
        <p:spPr bwMode="auto">
          <a:xfrm>
            <a:off x="7829550" y="6215063"/>
            <a:ext cx="857250" cy="444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hf hdr="0"/>
  <p:txStyles>
    <p:titleStyle>
      <a:lvl1pPr algn="l" defTabSz="457200" rtl="0" eaLnBrk="1" fontAlgn="base" hangingPunct="1">
        <a:spcBef>
          <a:spcPct val="0"/>
        </a:spcBef>
        <a:spcAft>
          <a:spcPct val="0"/>
        </a:spcAft>
        <a:defRPr sz="4400">
          <a:solidFill>
            <a:schemeClr val="tx1"/>
          </a:solidFill>
          <a:latin typeface="+mj-lt"/>
          <a:ea typeface="+mj-ea"/>
          <a:cs typeface="+mj-cs"/>
        </a:defRPr>
      </a:lvl1pPr>
      <a:lvl2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9pPr>
    </p:titleStyle>
    <p:bodyStyle>
      <a:lvl1pPr marL="269875" indent="-269875" algn="l" defTabSz="457200" rtl="0" eaLnBrk="1" fontAlgn="base" hangingPunct="1">
        <a:spcBef>
          <a:spcPct val="20000"/>
        </a:spcBef>
        <a:spcAft>
          <a:spcPct val="0"/>
        </a:spcAft>
        <a:buFont typeface="Arial" charset="0"/>
        <a:buBlip>
          <a:blip r:embed="rId17"/>
        </a:buBlip>
        <a:tabLst>
          <a:tab pos="630238" algn="l"/>
        </a:tabLst>
        <a:defRPr sz="2800">
          <a:solidFill>
            <a:schemeClr val="tx1"/>
          </a:solidFill>
          <a:latin typeface="+mn-lt"/>
          <a:ea typeface="+mn-ea"/>
          <a:cs typeface="+mn-cs"/>
        </a:defRPr>
      </a:lvl1pPr>
      <a:lvl2pPr marL="630238" indent="-180975" algn="l" defTabSz="457200" rtl="0" eaLnBrk="1" fontAlgn="base" hangingPunct="1">
        <a:spcBef>
          <a:spcPct val="20000"/>
        </a:spcBef>
        <a:spcAft>
          <a:spcPct val="0"/>
        </a:spcAft>
        <a:buFont typeface="Arial" charset="0"/>
        <a:buBlip>
          <a:blip r:embed="rId17"/>
        </a:buBlip>
        <a:tabLst>
          <a:tab pos="630238" algn="l"/>
        </a:tabLst>
        <a:defRPr sz="2000">
          <a:solidFill>
            <a:schemeClr val="tx1"/>
          </a:solidFill>
          <a:latin typeface="+mn-lt"/>
          <a:ea typeface="+mn-ea"/>
          <a:cs typeface="+mn-cs"/>
        </a:defRPr>
      </a:lvl2pPr>
      <a:lvl3pPr marL="989013" indent="-179388" algn="l" defTabSz="457200" rtl="0" eaLnBrk="1" fontAlgn="base" hangingPunct="1">
        <a:spcBef>
          <a:spcPct val="20000"/>
        </a:spcBef>
        <a:spcAft>
          <a:spcPct val="0"/>
        </a:spcAft>
        <a:buFont typeface="Arial" charset="0"/>
        <a:buBlip>
          <a:blip r:embed="rId17"/>
        </a:buBlip>
        <a:tabLst>
          <a:tab pos="630238" algn="l"/>
        </a:tabLst>
        <a:defRPr>
          <a:solidFill>
            <a:schemeClr val="tx1"/>
          </a:solidFill>
          <a:latin typeface="+mn-lt"/>
          <a:ea typeface="+mn-ea"/>
          <a:cs typeface="+mn-cs"/>
        </a:defRPr>
      </a:lvl3pPr>
      <a:lvl4pPr marL="1349375" indent="-180975" algn="l" defTabSz="457200" rtl="0" eaLnBrk="1" fontAlgn="base" hangingPunct="1">
        <a:spcBef>
          <a:spcPct val="20000"/>
        </a:spcBef>
        <a:spcAft>
          <a:spcPct val="0"/>
        </a:spcAft>
        <a:buFont typeface="Arial" charset="0"/>
        <a:buBlip>
          <a:blip r:embed="rId17"/>
        </a:buBlip>
        <a:tabLst>
          <a:tab pos="630238" algn="l"/>
        </a:tabLst>
        <a:defRPr sz="1600">
          <a:solidFill>
            <a:schemeClr val="tx1"/>
          </a:solidFill>
          <a:latin typeface="+mn-lt"/>
          <a:ea typeface="+mn-ea"/>
          <a:cs typeface="+mn-cs"/>
        </a:defRPr>
      </a:lvl4pPr>
      <a:lvl5pPr marL="1708150" indent="-179388" algn="l" defTabSz="457200" rtl="0" eaLnBrk="1" fontAlgn="base" hangingPunct="1">
        <a:spcBef>
          <a:spcPct val="20000"/>
        </a:spcBef>
        <a:spcAft>
          <a:spcPct val="0"/>
        </a:spcAft>
        <a:buFont typeface="Arial" charset="0"/>
        <a:buBlip>
          <a:blip r:embed="rId17"/>
        </a:buBlip>
        <a:tabLst>
          <a:tab pos="630238" algn="l"/>
        </a:tabLst>
        <a:defRPr sz="1600" i="1">
          <a:solidFill>
            <a:schemeClr val="tx1"/>
          </a:solidFill>
          <a:latin typeface="+mn-lt"/>
          <a:ea typeface="+mn-ea"/>
          <a:cs typeface="+mn-cs"/>
        </a:defRPr>
      </a:lvl5pPr>
      <a:lvl6pPr marL="2165350" indent="-179388" algn="l" defTabSz="457200" rtl="0" eaLnBrk="1" fontAlgn="base" hangingPunct="1">
        <a:spcBef>
          <a:spcPct val="20000"/>
        </a:spcBef>
        <a:spcAft>
          <a:spcPct val="0"/>
        </a:spcAft>
        <a:buFont typeface="Arial" pitchFamily="37" charset="0"/>
        <a:buBlip>
          <a:blip r:embed="rId17"/>
        </a:buBlip>
        <a:tabLst>
          <a:tab pos="630238" algn="l"/>
        </a:tabLst>
        <a:defRPr sz="1600" i="1">
          <a:solidFill>
            <a:schemeClr val="tx1"/>
          </a:solidFill>
          <a:latin typeface="+mn-lt"/>
          <a:ea typeface="+mn-ea"/>
          <a:cs typeface="+mn-cs"/>
        </a:defRPr>
      </a:lvl6pPr>
      <a:lvl7pPr marL="2622550" indent="-179388" algn="l" defTabSz="457200" rtl="0" eaLnBrk="1" fontAlgn="base" hangingPunct="1">
        <a:spcBef>
          <a:spcPct val="20000"/>
        </a:spcBef>
        <a:spcAft>
          <a:spcPct val="0"/>
        </a:spcAft>
        <a:buFont typeface="Arial" pitchFamily="37" charset="0"/>
        <a:buBlip>
          <a:blip r:embed="rId17"/>
        </a:buBlip>
        <a:tabLst>
          <a:tab pos="630238" algn="l"/>
        </a:tabLst>
        <a:defRPr sz="1600" i="1">
          <a:solidFill>
            <a:schemeClr val="tx1"/>
          </a:solidFill>
          <a:latin typeface="+mn-lt"/>
          <a:ea typeface="+mn-ea"/>
          <a:cs typeface="+mn-cs"/>
        </a:defRPr>
      </a:lvl7pPr>
      <a:lvl8pPr marL="3079750" indent="-179388" algn="l" defTabSz="457200" rtl="0" eaLnBrk="1" fontAlgn="base" hangingPunct="1">
        <a:spcBef>
          <a:spcPct val="20000"/>
        </a:spcBef>
        <a:spcAft>
          <a:spcPct val="0"/>
        </a:spcAft>
        <a:buFont typeface="Arial" pitchFamily="37" charset="0"/>
        <a:buBlip>
          <a:blip r:embed="rId17"/>
        </a:buBlip>
        <a:tabLst>
          <a:tab pos="630238" algn="l"/>
        </a:tabLst>
        <a:defRPr sz="1600" i="1">
          <a:solidFill>
            <a:schemeClr val="tx1"/>
          </a:solidFill>
          <a:latin typeface="+mn-lt"/>
          <a:ea typeface="+mn-ea"/>
          <a:cs typeface="+mn-cs"/>
        </a:defRPr>
      </a:lvl8pPr>
      <a:lvl9pPr marL="3536950" indent="-179388" algn="l" defTabSz="457200" rtl="0" eaLnBrk="1" fontAlgn="base" hangingPunct="1">
        <a:spcBef>
          <a:spcPct val="20000"/>
        </a:spcBef>
        <a:spcAft>
          <a:spcPct val="0"/>
        </a:spcAft>
        <a:buFont typeface="Arial" pitchFamily="37" charset="0"/>
        <a:buBlip>
          <a:blip r:embed="rId17"/>
        </a:buBlip>
        <a:tabLst>
          <a:tab pos="630238" algn="l"/>
        </a:tabLst>
        <a:defRPr sz="1600" i="1">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54" name="grid" hidden="1"/>
          <p:cNvGrpSpPr/>
          <p:nvPr>
            <p:custDataLst>
              <p:tags r:id="rId22"/>
            </p:custDataLst>
          </p:nvPr>
        </p:nvGrpSpPr>
        <p:grpSpPr>
          <a:xfrm>
            <a:off x="482138" y="605118"/>
            <a:ext cx="8179724" cy="5922085"/>
            <a:chOff x="530352" y="685800"/>
            <a:chExt cx="8997696" cy="6711696"/>
          </a:xfrm>
        </p:grpSpPr>
        <p:sp>
          <p:nvSpPr>
            <p:cNvPr id="55" name="Footer block" hidden="1"/>
            <p:cNvSpPr>
              <a:spLocks noChangeArrowheads="1"/>
            </p:cNvSpPr>
            <p:nvPr/>
          </p:nvSpPr>
          <p:spPr bwMode="gray">
            <a:xfrm>
              <a:off x="530352" y="6784848"/>
              <a:ext cx="8988552" cy="612648"/>
            </a:xfrm>
            <a:prstGeom prst="rect">
              <a:avLst/>
            </a:prstGeom>
            <a:solidFill>
              <a:srgbClr val="CCFFFF">
                <a:alpha val="25000"/>
              </a:srgbClr>
            </a:solidFill>
            <a:ln w="6350" cap="rnd">
              <a:solidFill>
                <a:srgbClr val="CCFFFF"/>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56" name="Title block" hidden="1"/>
            <p:cNvSpPr>
              <a:spLocks noChangeArrowheads="1"/>
            </p:cNvSpPr>
            <p:nvPr/>
          </p:nvSpPr>
          <p:spPr bwMode="gray">
            <a:xfrm>
              <a:off x="530352" y="1143000"/>
              <a:ext cx="8988552" cy="914400"/>
            </a:xfrm>
            <a:prstGeom prst="rect">
              <a:avLst/>
            </a:prstGeom>
            <a:solidFill>
              <a:srgbClr val="FCC3D7">
                <a:alpha val="25000"/>
              </a:srgbClr>
            </a:solidFill>
            <a:ln w="6350" cap="rnd">
              <a:solidFill>
                <a:srgbClr val="FCC3D7"/>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57" name="Header block" hidden="1"/>
            <p:cNvSpPr>
              <a:spLocks noChangeArrowheads="1"/>
            </p:cNvSpPr>
            <p:nvPr/>
          </p:nvSpPr>
          <p:spPr bwMode="gray">
            <a:xfrm>
              <a:off x="530352" y="685800"/>
              <a:ext cx="8988552"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63306" tIns="0" rIns="64600" bIns="0" anchor="ctr"/>
            <a:lstStyle/>
            <a:p>
              <a:pPr algn="ctr" defTabSz="719435" fontAlgn="auto">
                <a:spcBef>
                  <a:spcPts val="0"/>
                </a:spcBef>
                <a:spcAft>
                  <a:spcPts val="0"/>
                </a:spcAft>
                <a:buSzPct val="90000"/>
                <a:defRPr/>
              </a:pPr>
              <a:endParaRPr lang="nb-NO" sz="1300" dirty="0">
                <a:solidFill>
                  <a:srgbClr val="A32020"/>
                </a:solidFill>
                <a:latin typeface="Arial"/>
              </a:endParaRPr>
            </a:p>
          </p:txBody>
        </p:sp>
        <p:grpSp>
          <p:nvGrpSpPr>
            <p:cNvPr id="58" name="Group 600" hidden="1"/>
            <p:cNvGrpSpPr/>
            <p:nvPr userDrawn="1"/>
          </p:nvGrpSpPr>
          <p:grpSpPr>
            <a:xfrm>
              <a:off x="530352" y="6016752"/>
              <a:ext cx="8997696" cy="609600"/>
              <a:chOff x="530352" y="6016752"/>
              <a:chExt cx="8997696" cy="609600"/>
            </a:xfrm>
          </p:grpSpPr>
          <p:sp>
            <p:nvSpPr>
              <p:cNvPr id="94" name="Content block 606" hidden="1"/>
              <p:cNvSpPr>
                <a:spLocks noChangeArrowheads="1"/>
              </p:cNvSpPr>
              <p:nvPr/>
            </p:nvSpPr>
            <p:spPr bwMode="gray">
              <a:xfrm>
                <a:off x="8156448"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5" name="Content block 605" hidden="1"/>
              <p:cNvSpPr>
                <a:spLocks noChangeArrowheads="1"/>
              </p:cNvSpPr>
              <p:nvPr/>
            </p:nvSpPr>
            <p:spPr bwMode="gray">
              <a:xfrm>
                <a:off x="6629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6" name="Content block 604" hidden="1"/>
              <p:cNvSpPr>
                <a:spLocks noChangeArrowheads="1"/>
              </p:cNvSpPr>
              <p:nvPr/>
            </p:nvSpPr>
            <p:spPr bwMode="gray">
              <a:xfrm>
                <a:off x="5102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7" name="Content block 603" hidden="1"/>
              <p:cNvSpPr>
                <a:spLocks noChangeArrowheads="1"/>
              </p:cNvSpPr>
              <p:nvPr/>
            </p:nvSpPr>
            <p:spPr bwMode="gray">
              <a:xfrm>
                <a:off x="358474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8" name="Content block 602" hidden="1"/>
              <p:cNvSpPr>
                <a:spLocks noChangeArrowheads="1"/>
              </p:cNvSpPr>
              <p:nvPr/>
            </p:nvSpPr>
            <p:spPr bwMode="gray">
              <a:xfrm>
                <a:off x="2057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9" name="Content block 601" hidden="1"/>
              <p:cNvSpPr>
                <a:spLocks noChangeArrowheads="1"/>
              </p:cNvSpPr>
              <p:nvPr/>
            </p:nvSpPr>
            <p:spPr bwMode="gray">
              <a:xfrm>
                <a:off x="530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59" name="Group 500" hidden="1"/>
            <p:cNvGrpSpPr/>
            <p:nvPr userDrawn="1"/>
          </p:nvGrpSpPr>
          <p:grpSpPr>
            <a:xfrm>
              <a:off x="530352" y="5257800"/>
              <a:ext cx="8997696" cy="609600"/>
              <a:chOff x="530352" y="5257800"/>
              <a:chExt cx="8997696" cy="609600"/>
            </a:xfrm>
          </p:grpSpPr>
          <p:sp>
            <p:nvSpPr>
              <p:cNvPr id="88" name="Content block 506" hidden="1"/>
              <p:cNvSpPr>
                <a:spLocks noChangeArrowheads="1"/>
              </p:cNvSpPr>
              <p:nvPr/>
            </p:nvSpPr>
            <p:spPr bwMode="gray">
              <a:xfrm>
                <a:off x="8156448"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9" name="Content block 505" hidden="1"/>
              <p:cNvSpPr>
                <a:spLocks noChangeArrowheads="1"/>
              </p:cNvSpPr>
              <p:nvPr/>
            </p:nvSpPr>
            <p:spPr bwMode="gray">
              <a:xfrm>
                <a:off x="6629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0" name="Content block 504" hidden="1"/>
              <p:cNvSpPr>
                <a:spLocks noChangeArrowheads="1"/>
              </p:cNvSpPr>
              <p:nvPr/>
            </p:nvSpPr>
            <p:spPr bwMode="gray">
              <a:xfrm>
                <a:off x="5102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1" name="Content block 503" hidden="1"/>
              <p:cNvSpPr>
                <a:spLocks noChangeArrowheads="1"/>
              </p:cNvSpPr>
              <p:nvPr/>
            </p:nvSpPr>
            <p:spPr bwMode="gray">
              <a:xfrm>
                <a:off x="358474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2" name="Content block 502" hidden="1"/>
              <p:cNvSpPr>
                <a:spLocks noChangeArrowheads="1"/>
              </p:cNvSpPr>
              <p:nvPr/>
            </p:nvSpPr>
            <p:spPr bwMode="gray">
              <a:xfrm>
                <a:off x="2057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3" name="Content block 501" hidden="1"/>
              <p:cNvSpPr>
                <a:spLocks noChangeArrowheads="1"/>
              </p:cNvSpPr>
              <p:nvPr/>
            </p:nvSpPr>
            <p:spPr bwMode="gray">
              <a:xfrm>
                <a:off x="530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60" name="Group 400" hidden="1"/>
            <p:cNvGrpSpPr/>
            <p:nvPr userDrawn="1"/>
          </p:nvGrpSpPr>
          <p:grpSpPr>
            <a:xfrm>
              <a:off x="530352" y="4498848"/>
              <a:ext cx="8997696" cy="609600"/>
              <a:chOff x="530352" y="4498848"/>
              <a:chExt cx="8997696" cy="609600"/>
            </a:xfrm>
          </p:grpSpPr>
          <p:sp>
            <p:nvSpPr>
              <p:cNvPr id="82" name="Content block 406" hidden="1"/>
              <p:cNvSpPr>
                <a:spLocks noChangeArrowheads="1"/>
              </p:cNvSpPr>
              <p:nvPr/>
            </p:nvSpPr>
            <p:spPr bwMode="gray">
              <a:xfrm>
                <a:off x="8156448"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3" name="Content block 405" hidden="1"/>
              <p:cNvSpPr>
                <a:spLocks noChangeArrowheads="1"/>
              </p:cNvSpPr>
              <p:nvPr/>
            </p:nvSpPr>
            <p:spPr bwMode="gray">
              <a:xfrm>
                <a:off x="6629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4" name="Content block 404" hidden="1"/>
              <p:cNvSpPr>
                <a:spLocks noChangeArrowheads="1"/>
              </p:cNvSpPr>
              <p:nvPr/>
            </p:nvSpPr>
            <p:spPr bwMode="gray">
              <a:xfrm>
                <a:off x="5102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5" name="Content block 403" hidden="1"/>
              <p:cNvSpPr>
                <a:spLocks noChangeArrowheads="1"/>
              </p:cNvSpPr>
              <p:nvPr/>
            </p:nvSpPr>
            <p:spPr bwMode="gray">
              <a:xfrm>
                <a:off x="358474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6" name="Content block 402" hidden="1"/>
              <p:cNvSpPr>
                <a:spLocks noChangeArrowheads="1"/>
              </p:cNvSpPr>
              <p:nvPr/>
            </p:nvSpPr>
            <p:spPr bwMode="gray">
              <a:xfrm>
                <a:off x="2057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7" name="Content block 401" hidden="1"/>
              <p:cNvSpPr>
                <a:spLocks noChangeArrowheads="1"/>
              </p:cNvSpPr>
              <p:nvPr/>
            </p:nvSpPr>
            <p:spPr bwMode="gray">
              <a:xfrm>
                <a:off x="530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61" name="Group 300" hidden="1"/>
            <p:cNvGrpSpPr/>
            <p:nvPr userDrawn="1"/>
          </p:nvGrpSpPr>
          <p:grpSpPr>
            <a:xfrm>
              <a:off x="530352" y="3730752"/>
              <a:ext cx="8997696" cy="609600"/>
              <a:chOff x="530352" y="3730752"/>
              <a:chExt cx="8997696" cy="609600"/>
            </a:xfrm>
          </p:grpSpPr>
          <p:sp>
            <p:nvSpPr>
              <p:cNvPr id="76" name="Content block 306" hidden="1"/>
              <p:cNvSpPr>
                <a:spLocks noChangeArrowheads="1"/>
              </p:cNvSpPr>
              <p:nvPr/>
            </p:nvSpPr>
            <p:spPr bwMode="gray">
              <a:xfrm>
                <a:off x="8156448"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7" name="Content block 305" hidden="1"/>
              <p:cNvSpPr>
                <a:spLocks noChangeArrowheads="1"/>
              </p:cNvSpPr>
              <p:nvPr/>
            </p:nvSpPr>
            <p:spPr bwMode="gray">
              <a:xfrm>
                <a:off x="6629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8" name="Content block 304" hidden="1"/>
              <p:cNvSpPr>
                <a:spLocks noChangeArrowheads="1"/>
              </p:cNvSpPr>
              <p:nvPr/>
            </p:nvSpPr>
            <p:spPr bwMode="gray">
              <a:xfrm>
                <a:off x="5102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9" name="Content block 303" hidden="1"/>
              <p:cNvSpPr>
                <a:spLocks noChangeArrowheads="1"/>
              </p:cNvSpPr>
              <p:nvPr/>
            </p:nvSpPr>
            <p:spPr bwMode="gray">
              <a:xfrm>
                <a:off x="358474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0" name="Content block 302" hidden="1"/>
              <p:cNvSpPr>
                <a:spLocks noChangeArrowheads="1"/>
              </p:cNvSpPr>
              <p:nvPr/>
            </p:nvSpPr>
            <p:spPr bwMode="gray">
              <a:xfrm>
                <a:off x="2057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1" name="Content block 301" hidden="1"/>
              <p:cNvSpPr>
                <a:spLocks noChangeArrowheads="1"/>
              </p:cNvSpPr>
              <p:nvPr/>
            </p:nvSpPr>
            <p:spPr bwMode="gray">
              <a:xfrm>
                <a:off x="530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62" name="Group 200" hidden="1"/>
            <p:cNvGrpSpPr/>
            <p:nvPr userDrawn="1"/>
          </p:nvGrpSpPr>
          <p:grpSpPr>
            <a:xfrm>
              <a:off x="530352" y="2971800"/>
              <a:ext cx="8997696" cy="609600"/>
              <a:chOff x="530352" y="2971800"/>
              <a:chExt cx="8997696" cy="609600"/>
            </a:xfrm>
          </p:grpSpPr>
          <p:sp>
            <p:nvSpPr>
              <p:cNvPr id="70" name="Content block 206" hidden="1"/>
              <p:cNvSpPr>
                <a:spLocks noChangeArrowheads="1"/>
              </p:cNvSpPr>
              <p:nvPr/>
            </p:nvSpPr>
            <p:spPr bwMode="gray">
              <a:xfrm>
                <a:off x="8156448"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1" name="Content block 205" hidden="1"/>
              <p:cNvSpPr>
                <a:spLocks noChangeArrowheads="1"/>
              </p:cNvSpPr>
              <p:nvPr/>
            </p:nvSpPr>
            <p:spPr bwMode="gray">
              <a:xfrm>
                <a:off x="6629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2" name="Content block 204" hidden="1"/>
              <p:cNvSpPr>
                <a:spLocks noChangeArrowheads="1"/>
              </p:cNvSpPr>
              <p:nvPr/>
            </p:nvSpPr>
            <p:spPr bwMode="gray">
              <a:xfrm>
                <a:off x="5102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3" name="Content block 203" hidden="1"/>
              <p:cNvSpPr>
                <a:spLocks noChangeArrowheads="1"/>
              </p:cNvSpPr>
              <p:nvPr/>
            </p:nvSpPr>
            <p:spPr bwMode="gray">
              <a:xfrm>
                <a:off x="358474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4" name="Content block 202" hidden="1"/>
              <p:cNvSpPr>
                <a:spLocks noChangeArrowheads="1"/>
              </p:cNvSpPr>
              <p:nvPr/>
            </p:nvSpPr>
            <p:spPr bwMode="gray">
              <a:xfrm>
                <a:off x="2057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5" name="Content block 201" hidden="1"/>
              <p:cNvSpPr>
                <a:spLocks noChangeArrowheads="1"/>
              </p:cNvSpPr>
              <p:nvPr/>
            </p:nvSpPr>
            <p:spPr bwMode="gray">
              <a:xfrm>
                <a:off x="530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63" name="Group 100" hidden="1"/>
            <p:cNvGrpSpPr/>
            <p:nvPr userDrawn="1"/>
          </p:nvGrpSpPr>
          <p:grpSpPr>
            <a:xfrm>
              <a:off x="530352" y="2212848"/>
              <a:ext cx="8997696" cy="609600"/>
              <a:chOff x="530352" y="2212848"/>
              <a:chExt cx="8997696" cy="609600"/>
            </a:xfrm>
          </p:grpSpPr>
          <p:sp>
            <p:nvSpPr>
              <p:cNvPr id="64" name="Content block 106" hidden="1"/>
              <p:cNvSpPr>
                <a:spLocks noChangeArrowheads="1"/>
              </p:cNvSpPr>
              <p:nvPr/>
            </p:nvSpPr>
            <p:spPr bwMode="gray">
              <a:xfrm>
                <a:off x="8156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5" name="Content block 105" hidden="1"/>
              <p:cNvSpPr>
                <a:spLocks noChangeArrowheads="1"/>
              </p:cNvSpPr>
              <p:nvPr/>
            </p:nvSpPr>
            <p:spPr bwMode="gray">
              <a:xfrm>
                <a:off x="6629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6" name="Content block 104" hidden="1"/>
              <p:cNvSpPr>
                <a:spLocks noChangeArrowheads="1"/>
              </p:cNvSpPr>
              <p:nvPr/>
            </p:nvSpPr>
            <p:spPr bwMode="gray">
              <a:xfrm>
                <a:off x="5102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7" name="Content block 103" hidden="1"/>
              <p:cNvSpPr>
                <a:spLocks noChangeArrowheads="1"/>
              </p:cNvSpPr>
              <p:nvPr/>
            </p:nvSpPr>
            <p:spPr bwMode="gray">
              <a:xfrm>
                <a:off x="3584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8" name="Content block 102" hidden="1"/>
              <p:cNvSpPr>
                <a:spLocks noChangeArrowheads="1"/>
              </p:cNvSpPr>
              <p:nvPr/>
            </p:nvSpPr>
            <p:spPr bwMode="gray">
              <a:xfrm>
                <a:off x="2057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9" name="Content block 101" hidden="1"/>
              <p:cNvSpPr>
                <a:spLocks noChangeArrowheads="1"/>
              </p:cNvSpPr>
              <p:nvPr/>
            </p:nvSpPr>
            <p:spPr bwMode="gray">
              <a:xfrm>
                <a:off x="530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sp>
        <p:nvSpPr>
          <p:cNvPr id="2" name="Title Placeholder 1"/>
          <p:cNvSpPr>
            <a:spLocks noGrp="1"/>
          </p:cNvSpPr>
          <p:nvPr>
            <p:ph type="title"/>
          </p:nvPr>
        </p:nvSpPr>
        <p:spPr>
          <a:xfrm>
            <a:off x="482138" y="1008529"/>
            <a:ext cx="8179724" cy="806824"/>
          </a:xfrm>
          <a:prstGeom prst="rect">
            <a:avLst/>
          </a:prstGeom>
        </p:spPr>
        <p:txBody>
          <a:bodyPr vert="horz" lIns="0" tIns="0" rIns="0" bIns="0" rtlCol="0" anchor="t" anchorCtr="0">
            <a:noAutofit/>
          </a:bodyPr>
          <a:lstStyle/>
          <a:p>
            <a:r>
              <a:rPr lang="nb-NO" noProof="0" smtClean="0"/>
              <a:t>Click to edit Master title style</a:t>
            </a:r>
            <a:endParaRPr lang="nb-NO" noProof="0" dirty="0"/>
          </a:p>
        </p:txBody>
      </p:sp>
      <p:sp>
        <p:nvSpPr>
          <p:cNvPr id="3" name="Text Placeholder 2"/>
          <p:cNvSpPr>
            <a:spLocks noGrp="1"/>
          </p:cNvSpPr>
          <p:nvPr>
            <p:ph type="body" idx="1"/>
          </p:nvPr>
        </p:nvSpPr>
        <p:spPr>
          <a:xfrm>
            <a:off x="482138" y="1952513"/>
            <a:ext cx="8179724" cy="3896958"/>
          </a:xfrm>
          <a:prstGeom prst="rect">
            <a:avLst/>
          </a:prstGeom>
        </p:spPr>
        <p:txBody>
          <a:bodyPr vert="horz" lIns="0" tIns="0" rIns="0" bIns="0" rtlCol="0">
            <a:noAutofit/>
          </a:body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smtClean="0"/>
          </a:p>
        </p:txBody>
      </p:sp>
      <p:sp>
        <p:nvSpPr>
          <p:cNvPr id="4" name="Date Placeholder 3"/>
          <p:cNvSpPr>
            <a:spLocks noGrp="1"/>
          </p:cNvSpPr>
          <p:nvPr>
            <p:ph type="dt" sz="half" idx="2"/>
          </p:nvPr>
        </p:nvSpPr>
        <p:spPr>
          <a:xfrm>
            <a:off x="7132320" y="6252882"/>
            <a:ext cx="1521229" cy="137160"/>
          </a:xfrm>
          <a:prstGeom prst="rect">
            <a:avLst/>
          </a:prstGeom>
        </p:spPr>
        <p:txBody>
          <a:bodyPr vert="horz" lIns="91429" tIns="45714" rIns="91429" bIns="45714" rtlCol="0" anchor="ctr"/>
          <a:lstStyle>
            <a:lvl1pPr algn="r">
              <a:defRPr sz="800">
                <a:solidFill>
                  <a:schemeClr val="tx1">
                    <a:tint val="75000"/>
                  </a:schemeClr>
                </a:solidFill>
                <a:latin typeface="Arial" pitchFamily="34" charset="0"/>
                <a:cs typeface="Arial" pitchFamily="34" charset="0"/>
              </a:defRPr>
            </a:lvl1pPr>
          </a:lstStyle>
          <a:p>
            <a:pPr defTabSz="914293" fontAlgn="auto">
              <a:spcBef>
                <a:spcPts val="0"/>
              </a:spcBef>
              <a:spcAft>
                <a:spcPts val="0"/>
              </a:spcAft>
            </a:pPr>
            <a:fld id="{034E2606-E079-4019-A193-9B416557F775}" type="datetime1">
              <a:rPr lang="nb-NO" smtClean="0">
                <a:solidFill>
                  <a:srgbClr val="000000">
                    <a:tint val="75000"/>
                  </a:srgbClr>
                </a:solidFill>
              </a:rPr>
              <a:t>23.10.2014</a:t>
            </a:fld>
            <a:endParaRPr lang="nb-NO" dirty="0">
              <a:solidFill>
                <a:srgbClr val="000000">
                  <a:tint val="75000"/>
                </a:srgbClr>
              </a:solidFill>
            </a:endParaRPr>
          </a:p>
        </p:txBody>
      </p:sp>
      <p:sp>
        <p:nvSpPr>
          <p:cNvPr id="5" name="Footer Placeholder 4"/>
          <p:cNvSpPr>
            <a:spLocks noGrp="1"/>
          </p:cNvSpPr>
          <p:nvPr>
            <p:ph type="ftr" sz="quarter" idx="3"/>
          </p:nvPr>
        </p:nvSpPr>
        <p:spPr>
          <a:xfrm>
            <a:off x="482138" y="6252882"/>
            <a:ext cx="5253644" cy="137160"/>
          </a:xfrm>
          <a:prstGeom prst="rect">
            <a:avLst/>
          </a:prstGeom>
        </p:spPr>
        <p:txBody>
          <a:bodyPr vert="horz" lIns="91429" tIns="45714" rIns="91429" bIns="45714" rtlCol="0" anchor="ctr"/>
          <a:lstStyle>
            <a:lvl1pPr algn="l">
              <a:defRPr sz="800">
                <a:solidFill>
                  <a:schemeClr val="tx1">
                    <a:tint val="75000"/>
                  </a:schemeClr>
                </a:solidFill>
                <a:latin typeface="Arial" pitchFamily="34" charset="0"/>
                <a:cs typeface="Arial" pitchFamily="34" charset="0"/>
              </a:defRPr>
            </a:lvl1pPr>
          </a:lstStyle>
          <a:p>
            <a:pPr defTabSz="914293" fontAlgn="auto">
              <a:spcBef>
                <a:spcPts val="0"/>
              </a:spcBef>
              <a:spcAft>
                <a:spcPts val="0"/>
              </a:spcAft>
            </a:pPr>
            <a:r>
              <a:rPr lang="nb-NO" dirty="0" smtClean="0">
                <a:solidFill>
                  <a:srgbClr val="000000">
                    <a:tint val="75000"/>
                  </a:srgbClr>
                </a:solidFill>
              </a:rPr>
              <a:t>Verktøy for </a:t>
            </a:r>
            <a:r>
              <a:rPr lang="nb-NO" dirty="0" err="1" smtClean="0">
                <a:solidFill>
                  <a:srgbClr val="000000">
                    <a:tint val="75000"/>
                  </a:srgbClr>
                </a:solidFill>
              </a:rPr>
              <a:t>kontraktsforvaltning</a:t>
            </a:r>
            <a:endParaRPr lang="nb-NO" dirty="0">
              <a:solidFill>
                <a:srgbClr val="000000">
                  <a:tint val="75000"/>
                </a:srgbClr>
              </a:solidFill>
            </a:endParaRPr>
          </a:p>
        </p:txBody>
      </p:sp>
      <p:sp>
        <p:nvSpPr>
          <p:cNvPr id="6" name="Slide Number Placeholder 5"/>
          <p:cNvSpPr>
            <a:spLocks noGrp="1"/>
          </p:cNvSpPr>
          <p:nvPr>
            <p:ph type="sldNum" sz="quarter" idx="4"/>
          </p:nvPr>
        </p:nvSpPr>
        <p:spPr>
          <a:xfrm>
            <a:off x="7132320" y="6390042"/>
            <a:ext cx="1521229" cy="137160"/>
          </a:xfrm>
          <a:prstGeom prst="rect">
            <a:avLst/>
          </a:prstGeom>
        </p:spPr>
        <p:txBody>
          <a:bodyPr vert="horz" lIns="91429" tIns="45714" rIns="91429" bIns="45714" rtlCol="0" anchor="ctr"/>
          <a:lstStyle>
            <a:lvl1pPr algn="r">
              <a:defRPr sz="800">
                <a:solidFill>
                  <a:schemeClr val="tx1">
                    <a:tint val="75000"/>
                  </a:schemeClr>
                </a:solidFill>
                <a:latin typeface="Arial" pitchFamily="34" charset="0"/>
                <a:cs typeface="Arial" pitchFamily="34" charset="0"/>
              </a:defRPr>
            </a:lvl1pPr>
          </a:lstStyle>
          <a:p>
            <a:pPr defTabSz="914293" fontAlgn="auto">
              <a:spcBef>
                <a:spcPts val="0"/>
              </a:spcBef>
              <a:spcAft>
                <a:spcPts val="0"/>
              </a:spcAft>
            </a:pPr>
            <a:fld id="{4D5A39AF-FEF5-47AB-AA80-4C0BD4A8B092}" type="slidenum">
              <a:rPr lang="nb-NO" smtClean="0">
                <a:solidFill>
                  <a:srgbClr val="000000">
                    <a:tint val="75000"/>
                  </a:srgbClr>
                </a:solidFill>
              </a:rPr>
              <a:pPr defTabSz="914293" fontAlgn="auto">
                <a:spcBef>
                  <a:spcPts val="0"/>
                </a:spcBef>
                <a:spcAft>
                  <a:spcPts val="0"/>
                </a:spcAft>
              </a:pPr>
              <a:t>‹#›</a:t>
            </a:fld>
            <a:endParaRPr lang="nb-NO" dirty="0">
              <a:solidFill>
                <a:srgbClr val="000000">
                  <a:tint val="75000"/>
                </a:srgbClr>
              </a:solidFill>
            </a:endParaRPr>
          </a:p>
        </p:txBody>
      </p:sp>
    </p:spTree>
    <p:extLst>
      <p:ext uri="{BB962C8B-B14F-4D97-AF65-F5344CB8AC3E}">
        <p14:creationId xmlns:p14="http://schemas.microsoft.com/office/powerpoint/2010/main" val="59245343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 id="2147483711" r:id="rId17"/>
    <p:sldLayoutId id="2147483712" r:id="rId18"/>
    <p:sldLayoutId id="2147483713" r:id="rId19"/>
    <p:sldLayoutId id="2147483714" r:id="rId20"/>
  </p:sldLayoutIdLst>
  <p:hf hdr="0"/>
  <p:txStyles>
    <p:titleStyle>
      <a:lvl1pPr algn="l" defTabSz="914293" rtl="0" eaLnBrk="1" latinLnBrk="0" hangingPunct="1">
        <a:spcBef>
          <a:spcPct val="0"/>
        </a:spcBef>
        <a:buNone/>
        <a:defRPr sz="1600" b="1" i="1" kern="1200">
          <a:solidFill>
            <a:schemeClr val="tx1"/>
          </a:solidFill>
          <a:latin typeface="+mj-lt"/>
          <a:ea typeface="+mj-ea"/>
          <a:cs typeface="+mj-cs"/>
        </a:defRPr>
      </a:lvl1pPr>
    </p:titleStyle>
    <p:bodyStyle>
      <a:lvl1pPr marL="0" marR="0" indent="0" algn="l" defTabSz="914608" rtl="0" eaLnBrk="1" fontAlgn="base" latinLnBrk="0" hangingPunct="1">
        <a:lnSpc>
          <a:spcPct val="100000"/>
        </a:lnSpc>
        <a:spcBef>
          <a:spcPts val="0"/>
        </a:spcBef>
        <a:spcAft>
          <a:spcPts val="538"/>
        </a:spcAft>
        <a:buClr>
          <a:srgbClr val="000000"/>
        </a:buClr>
        <a:buSzTx/>
        <a:buFont typeface="Wingdings" pitchFamily="2" charset="2"/>
        <a:buNone/>
        <a:tabLst/>
        <a:defRPr sz="1000" kern="1200">
          <a:solidFill>
            <a:schemeClr val="tx1"/>
          </a:solidFill>
          <a:latin typeface="Georgia" pitchFamily="18" charset="0"/>
          <a:ea typeface="+mn-ea"/>
          <a:cs typeface="+mn-cs"/>
        </a:defRPr>
      </a:lvl1pPr>
      <a:lvl2pPr marL="210844" marR="0" indent="-205146" algn="l" defTabSz="914608" rtl="0" eaLnBrk="1" fontAlgn="base" latinLnBrk="0" hangingPunct="1">
        <a:lnSpc>
          <a:spcPct val="100000"/>
        </a:lnSpc>
        <a:spcBef>
          <a:spcPts val="0"/>
        </a:spcBef>
        <a:spcAft>
          <a:spcPts val="538"/>
        </a:spcAft>
        <a:buClr>
          <a:srgbClr val="000000"/>
        </a:buClr>
        <a:buSzTx/>
        <a:buFont typeface="Times New Roman" pitchFamily="18" charset="0"/>
        <a:buChar char="•"/>
        <a:tabLst/>
        <a:defRPr sz="1000" kern="1200">
          <a:solidFill>
            <a:schemeClr val="tx1"/>
          </a:solidFill>
          <a:latin typeface="Georgia" pitchFamily="18" charset="0"/>
          <a:ea typeface="+mn-ea"/>
          <a:cs typeface="+mn-cs"/>
        </a:defRPr>
      </a:lvl2pPr>
      <a:lvl3pPr marL="419983" marR="0" indent="-206761" algn="l" defTabSz="914608" rtl="0" eaLnBrk="1" fontAlgn="base" latinLnBrk="0" hangingPunct="1">
        <a:lnSpc>
          <a:spcPct val="100000"/>
        </a:lnSpc>
        <a:spcBef>
          <a:spcPts val="0"/>
        </a:spcBef>
        <a:spcAft>
          <a:spcPts val="538"/>
        </a:spcAft>
        <a:buClr>
          <a:srgbClr val="000000"/>
        </a:buClr>
        <a:buSzTx/>
        <a:buFont typeface="Arial" pitchFamily="34" charset="0"/>
        <a:buChar char="-"/>
        <a:tabLst/>
        <a:defRPr sz="1000" kern="1200">
          <a:solidFill>
            <a:schemeClr val="tx1"/>
          </a:solidFill>
          <a:latin typeface="Georgia" pitchFamily="18" charset="0"/>
          <a:ea typeface="+mn-ea"/>
          <a:cs typeface="+mn-cs"/>
        </a:defRPr>
      </a:lvl3pPr>
      <a:lvl4pPr marL="623514" marR="0" indent="-206761" algn="l" defTabSz="914608" rtl="0" eaLnBrk="1" fontAlgn="base" latinLnBrk="0" hangingPunct="1">
        <a:lnSpc>
          <a:spcPct val="100000"/>
        </a:lnSpc>
        <a:spcBef>
          <a:spcPts val="0"/>
        </a:spcBef>
        <a:spcAft>
          <a:spcPts val="538"/>
        </a:spcAft>
        <a:buClr>
          <a:srgbClr val="000000"/>
        </a:buClr>
        <a:buSzTx/>
        <a:buFont typeface="Georgia" pitchFamily="18" charset="0"/>
        <a:buChar char="◦"/>
        <a:tabLst/>
        <a:defRPr sz="1000" kern="1200">
          <a:solidFill>
            <a:schemeClr val="tx1"/>
          </a:solidFill>
          <a:latin typeface="Georgia" pitchFamily="18" charset="0"/>
          <a:ea typeface="+mn-ea"/>
          <a:cs typeface="+mn-cs"/>
        </a:defRPr>
      </a:lvl4pPr>
      <a:lvl5pPr marL="820583" marR="0" indent="-205146" algn="l" defTabSz="914608" rtl="0" eaLnBrk="1" fontAlgn="base" latinLnBrk="0" hangingPunct="1">
        <a:lnSpc>
          <a:spcPct val="100000"/>
        </a:lnSpc>
        <a:spcBef>
          <a:spcPts val="0"/>
        </a:spcBef>
        <a:spcAft>
          <a:spcPts val="538"/>
        </a:spcAft>
        <a:buClr>
          <a:srgbClr val="000000"/>
        </a:buClr>
        <a:buSzTx/>
        <a:buFont typeface="Georgia" pitchFamily="18" charset="0"/>
        <a:buChar char="›"/>
        <a:tabLst/>
        <a:defRPr sz="1000" kern="1200" baseline="0">
          <a:solidFill>
            <a:schemeClr val="tx1"/>
          </a:solidFill>
          <a:latin typeface="Georgia" pitchFamily="18" charset="0"/>
          <a:ea typeface="+mn-ea"/>
          <a:cs typeface="+mn-cs"/>
        </a:defRPr>
      </a:lvl5pPr>
      <a:lvl6pPr marL="209992" indent="-206761" algn="l" defTabSz="914293" rtl="0" eaLnBrk="1" latinLnBrk="0" hangingPunct="1">
        <a:lnSpc>
          <a:spcPct val="100000"/>
        </a:lnSpc>
        <a:spcBef>
          <a:spcPts val="0"/>
        </a:spcBef>
        <a:spcAft>
          <a:spcPts val="0"/>
        </a:spcAft>
        <a:buFont typeface="+mj-lt"/>
        <a:buAutoNum type="arabicPeriod"/>
        <a:defRPr lang="en-GB" sz="1000" kern="1200" baseline="0" noProof="0" dirty="0" smtClean="0">
          <a:solidFill>
            <a:schemeClr val="tx1"/>
          </a:solidFill>
          <a:latin typeface="Georgia" pitchFamily="18" charset="0"/>
          <a:ea typeface="+mn-ea"/>
          <a:cs typeface="+mn-cs"/>
        </a:defRPr>
      </a:lvl6pPr>
      <a:lvl7pPr marL="419983" indent="-205146" algn="l" defTabSz="914293" rtl="0" eaLnBrk="1" latinLnBrk="0" hangingPunct="1">
        <a:lnSpc>
          <a:spcPct val="100000"/>
        </a:lnSpc>
        <a:spcBef>
          <a:spcPts val="0"/>
        </a:spcBef>
        <a:spcAft>
          <a:spcPts val="0"/>
        </a:spcAft>
        <a:buFont typeface="+mj-lt"/>
        <a:buAutoNum type="alphaLcPeriod"/>
        <a:defRPr lang="en-GB" sz="1000" kern="1200" baseline="0" noProof="0" dirty="0" smtClean="0">
          <a:solidFill>
            <a:schemeClr val="tx1"/>
          </a:solidFill>
          <a:latin typeface="Georgia" pitchFamily="18" charset="0"/>
          <a:ea typeface="+mn-ea"/>
          <a:cs typeface="+mn-cs"/>
        </a:defRPr>
      </a:lvl7pPr>
      <a:lvl8pPr marL="623514" indent="-205146" algn="l" defTabSz="914293" rtl="0" eaLnBrk="1" latinLnBrk="0" hangingPunct="1">
        <a:lnSpc>
          <a:spcPct val="100000"/>
        </a:lnSpc>
        <a:spcBef>
          <a:spcPts val="0"/>
        </a:spcBef>
        <a:spcAft>
          <a:spcPts val="0"/>
        </a:spcAft>
        <a:buFont typeface="+mj-lt"/>
        <a:buAutoNum type="romanLcPeriod"/>
        <a:defRPr lang="en-GB" sz="1000" kern="1200" baseline="0" noProof="0" dirty="0" smtClean="0">
          <a:solidFill>
            <a:schemeClr val="tx1"/>
          </a:solidFill>
          <a:latin typeface="Georgia" pitchFamily="18" charset="0"/>
          <a:ea typeface="+mn-ea"/>
          <a:cs typeface="+mn-cs"/>
        </a:defRPr>
      </a:lvl8pPr>
      <a:lvl9pPr marL="0" indent="0" algn="l" defTabSz="914293" rtl="0" eaLnBrk="1" latinLnBrk="0" hangingPunct="1">
        <a:lnSpc>
          <a:spcPct val="100000"/>
        </a:lnSpc>
        <a:spcBef>
          <a:spcPts val="0"/>
        </a:spcBef>
        <a:spcAft>
          <a:spcPts val="538"/>
        </a:spcAft>
        <a:buFont typeface="Arial" pitchFamily="34" charset="0"/>
        <a:buNone/>
        <a:defRPr lang="en-GB" sz="1000" b="1" kern="1200" baseline="0" noProof="0" dirty="0" smtClean="0">
          <a:solidFill>
            <a:schemeClr val="tx2"/>
          </a:solidFill>
          <a:latin typeface="Georgia" pitchFamily="18" charset="0"/>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8.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hyperlink" Target="http://www.anskaffelser.no/" TargetMode="External"/><Relationship Id="rId2" Type="http://schemas.openxmlformats.org/officeDocument/2006/relationships/tags" Target="../tags/tag199.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slideLayout" Target="../slideLayouts/slideLayout2.xml"/><Relationship Id="rId7" Type="http://schemas.openxmlformats.org/officeDocument/2006/relationships/chart" Target="../charts/chart1.xml"/><Relationship Id="rId2" Type="http://schemas.openxmlformats.org/officeDocument/2006/relationships/tags" Target="../tags/tag200.xml"/><Relationship Id="rId1" Type="http://schemas.openxmlformats.org/officeDocument/2006/relationships/vmlDrawing" Target="../drawings/vmlDrawing4.v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slideLayout" Target="../slideLayouts/slideLayout2.xml"/><Relationship Id="rId7" Type="http://schemas.openxmlformats.org/officeDocument/2006/relationships/chart" Target="../charts/chart2.xml"/><Relationship Id="rId2" Type="http://schemas.openxmlformats.org/officeDocument/2006/relationships/tags" Target="../tags/tag201.xml"/><Relationship Id="rId1" Type="http://schemas.openxmlformats.org/officeDocument/2006/relationships/vmlDrawing" Target="../drawings/vmlDrawing5.vml"/><Relationship Id="rId6" Type="http://schemas.openxmlformats.org/officeDocument/2006/relationships/image" Target="../media/image5.emf"/><Relationship Id="rId5" Type="http://schemas.openxmlformats.org/officeDocument/2006/relationships/oleObject" Target="../embeddings/oleObject5.bin"/><Relationship Id="rId10" Type="http://schemas.openxmlformats.org/officeDocument/2006/relationships/chart" Target="../charts/chart5.xml"/><Relationship Id="rId4" Type="http://schemas.openxmlformats.org/officeDocument/2006/relationships/notesSlide" Target="../notesSlides/notesSlide13.xml"/><Relationship Id="rId9" Type="http://schemas.openxmlformats.org/officeDocument/2006/relationships/chart" Target="../charts/char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6.xml"/><Relationship Id="rId7" Type="http://schemas.openxmlformats.org/officeDocument/2006/relationships/slide" Target="slide11.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slide" Target="slide15.xml"/><Relationship Id="rId5" Type="http://schemas.openxmlformats.org/officeDocument/2006/relationships/slide" Target="slide8.xml"/><Relationship Id="rId10" Type="http://schemas.openxmlformats.org/officeDocument/2006/relationships/slide" Target="slide20.xml"/><Relationship Id="rId4" Type="http://schemas.openxmlformats.org/officeDocument/2006/relationships/slide" Target="slide7.xml"/><Relationship Id="rId9" Type="http://schemas.openxmlformats.org/officeDocument/2006/relationships/slide" Target="slide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anskaffelser.no/"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7.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p:txBody>
          <a:bodyPr/>
          <a:lstStyle/>
          <a:p>
            <a:r>
              <a:rPr lang="nb-NO" sz="4000" dirty="0" smtClean="0"/>
              <a:t>Verktøy for </a:t>
            </a:r>
            <a:r>
              <a:rPr lang="nb-NO" sz="4000" dirty="0" err="1" smtClean="0"/>
              <a:t>kontraktsforvaltning</a:t>
            </a:r>
            <a:endParaRPr lang="nb-NO" sz="4000" dirty="0"/>
          </a:p>
        </p:txBody>
      </p:sp>
    </p:spTree>
    <p:extLst>
      <p:ext uri="{BB962C8B-B14F-4D97-AF65-F5344CB8AC3E}">
        <p14:creationId xmlns:p14="http://schemas.microsoft.com/office/powerpoint/2010/main" val="13261985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306801107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74"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nb-NO" sz="2800" dirty="0" smtClean="0"/>
              <a:t>Risikokart</a:t>
            </a:r>
            <a:endParaRPr lang="nb-NO"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7019297"/>
              </p:ext>
            </p:extLst>
          </p:nvPr>
        </p:nvGraphicFramePr>
        <p:xfrm>
          <a:off x="958003" y="1628368"/>
          <a:ext cx="5983270" cy="4390172"/>
        </p:xfrm>
        <a:graphic>
          <a:graphicData uri="http://schemas.openxmlformats.org/drawingml/2006/table">
            <a:tbl>
              <a:tblPr firstRow="1" bandRow="1">
                <a:tableStyleId>{5C22544A-7EE6-4342-B048-85BDC9FD1C3A}</a:tableStyleId>
              </a:tblPr>
              <a:tblGrid>
                <a:gridCol w="1196654"/>
                <a:gridCol w="1196654"/>
                <a:gridCol w="1196654"/>
                <a:gridCol w="1196654"/>
                <a:gridCol w="1196654"/>
              </a:tblGrid>
              <a:tr h="871872">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0000"/>
                    </a:solidFill>
                  </a:tcPr>
                </a:tc>
                <a:tc>
                  <a:txBody>
                    <a:bodyPr/>
                    <a:lstStyle/>
                    <a:p>
                      <a:endParaRPr lang="nb-NO" dirty="0"/>
                    </a:p>
                  </a:txBody>
                  <a:tcPr>
                    <a:solidFill>
                      <a:srgbClr val="FF0000"/>
                    </a:solidFill>
                  </a:tcPr>
                </a:tc>
                <a:tc>
                  <a:txBody>
                    <a:bodyPr/>
                    <a:lstStyle/>
                    <a:p>
                      <a:endParaRPr lang="nb-NO" dirty="0"/>
                    </a:p>
                  </a:txBody>
                  <a:tcPr>
                    <a:solidFill>
                      <a:srgbClr val="FF0000"/>
                    </a:solidFill>
                  </a:tcPr>
                </a:tc>
              </a:tr>
              <a:tr h="879575">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0000"/>
                    </a:solidFill>
                  </a:tcPr>
                </a:tc>
                <a:tc>
                  <a:txBody>
                    <a:bodyPr/>
                    <a:lstStyle/>
                    <a:p>
                      <a:endParaRPr lang="nb-NO" dirty="0"/>
                    </a:p>
                  </a:txBody>
                  <a:tcPr>
                    <a:solidFill>
                      <a:srgbClr val="FF0000"/>
                    </a:solidFill>
                  </a:tcPr>
                </a:tc>
              </a:tr>
              <a:tr h="879575">
                <a:tc>
                  <a:txBody>
                    <a:bodyPr/>
                    <a:lstStyle/>
                    <a:p>
                      <a:endParaRPr lang="nb-NO" dirty="0"/>
                    </a:p>
                  </a:txBody>
                  <a:tcPr>
                    <a:solidFill>
                      <a:srgbClr val="00B05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0000"/>
                    </a:solidFill>
                  </a:tcPr>
                </a:tc>
              </a:tr>
              <a:tr h="879575">
                <a:tc>
                  <a:txBody>
                    <a:bodyPr/>
                    <a:lstStyle/>
                    <a:p>
                      <a:endParaRPr lang="nb-NO" dirty="0"/>
                    </a:p>
                  </a:txBody>
                  <a:tcPr>
                    <a:solidFill>
                      <a:srgbClr val="00B050"/>
                    </a:solidFill>
                  </a:tcPr>
                </a:tc>
                <a:tc>
                  <a:txBody>
                    <a:bodyPr/>
                    <a:lstStyle/>
                    <a:p>
                      <a:endParaRPr lang="nb-NO" dirty="0"/>
                    </a:p>
                  </a:txBody>
                  <a:tcPr>
                    <a:solidFill>
                      <a:srgbClr val="00B05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r>
              <a:tr h="879575">
                <a:tc>
                  <a:txBody>
                    <a:bodyPr/>
                    <a:lstStyle/>
                    <a:p>
                      <a:endParaRPr lang="nb-NO" dirty="0"/>
                    </a:p>
                  </a:txBody>
                  <a:tcPr>
                    <a:solidFill>
                      <a:srgbClr val="00B050"/>
                    </a:solidFill>
                  </a:tcPr>
                </a:tc>
                <a:tc>
                  <a:txBody>
                    <a:bodyPr/>
                    <a:lstStyle/>
                    <a:p>
                      <a:endParaRPr lang="nb-NO" dirty="0"/>
                    </a:p>
                  </a:txBody>
                  <a:tcPr>
                    <a:solidFill>
                      <a:srgbClr val="00B050"/>
                    </a:solidFill>
                  </a:tcPr>
                </a:tc>
                <a:tc>
                  <a:txBody>
                    <a:bodyPr/>
                    <a:lstStyle/>
                    <a:p>
                      <a:endParaRPr lang="nb-NO" dirty="0"/>
                    </a:p>
                  </a:txBody>
                  <a:tcPr>
                    <a:solidFill>
                      <a:srgbClr val="00B05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r>
            </a:tbl>
          </a:graphicData>
        </a:graphic>
      </p:graphicFrame>
      <p:sp>
        <p:nvSpPr>
          <p:cNvPr id="5" name="Oval 4"/>
          <p:cNvSpPr/>
          <p:nvPr/>
        </p:nvSpPr>
        <p:spPr>
          <a:xfrm>
            <a:off x="3574135" y="3714688"/>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1</a:t>
            </a:r>
            <a:endParaRPr lang="nb-NO" sz="1200" b="1" dirty="0">
              <a:solidFill>
                <a:schemeClr val="bg1"/>
              </a:solidFill>
            </a:endParaRPr>
          </a:p>
        </p:txBody>
      </p:sp>
      <p:sp>
        <p:nvSpPr>
          <p:cNvPr id="6" name="Oval 5"/>
          <p:cNvSpPr/>
          <p:nvPr/>
        </p:nvSpPr>
        <p:spPr>
          <a:xfrm>
            <a:off x="3943659" y="3388307"/>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2</a:t>
            </a:r>
            <a:endParaRPr lang="nb-NO" sz="1200" b="1" dirty="0">
              <a:solidFill>
                <a:schemeClr val="bg1"/>
              </a:solidFill>
            </a:endParaRPr>
          </a:p>
        </p:txBody>
      </p:sp>
      <p:sp>
        <p:nvSpPr>
          <p:cNvPr id="10" name="Oval 9"/>
          <p:cNvSpPr/>
          <p:nvPr/>
        </p:nvSpPr>
        <p:spPr>
          <a:xfrm>
            <a:off x="7120074" y="3247216"/>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4</a:t>
            </a:r>
          </a:p>
        </p:txBody>
      </p:sp>
      <p:sp>
        <p:nvSpPr>
          <p:cNvPr id="11" name="TextBox 10"/>
          <p:cNvSpPr txBox="1"/>
          <p:nvPr/>
        </p:nvSpPr>
        <p:spPr>
          <a:xfrm>
            <a:off x="7170063" y="6000417"/>
            <a:ext cx="1224136" cy="276999"/>
          </a:xfrm>
          <a:prstGeom prst="rect">
            <a:avLst/>
          </a:prstGeom>
          <a:noFill/>
        </p:spPr>
        <p:txBody>
          <a:bodyPr wrap="square" rtlCol="0">
            <a:spAutoFit/>
          </a:bodyPr>
          <a:lstStyle/>
          <a:p>
            <a:r>
              <a:rPr lang="nb-NO" sz="1200" b="1" dirty="0" smtClean="0">
                <a:solidFill>
                  <a:srgbClr val="0D0C0B"/>
                </a:solidFill>
              </a:rPr>
              <a:t>Konsekvens</a:t>
            </a:r>
            <a:endParaRPr lang="nb-NO" sz="1200" b="1" dirty="0">
              <a:solidFill>
                <a:srgbClr val="0D0C0B"/>
              </a:solidFill>
            </a:endParaRPr>
          </a:p>
        </p:txBody>
      </p:sp>
      <p:sp>
        <p:nvSpPr>
          <p:cNvPr id="12" name="TextBox 11"/>
          <p:cNvSpPr txBox="1"/>
          <p:nvPr/>
        </p:nvSpPr>
        <p:spPr>
          <a:xfrm>
            <a:off x="193141" y="1167276"/>
            <a:ext cx="1433627" cy="276999"/>
          </a:xfrm>
          <a:prstGeom prst="rect">
            <a:avLst/>
          </a:prstGeom>
          <a:noFill/>
        </p:spPr>
        <p:txBody>
          <a:bodyPr wrap="square" rtlCol="0">
            <a:spAutoFit/>
          </a:bodyPr>
          <a:lstStyle/>
          <a:p>
            <a:r>
              <a:rPr lang="nb-NO" sz="1200" b="1" dirty="0" smtClean="0">
                <a:solidFill>
                  <a:srgbClr val="0D0C0B"/>
                </a:solidFill>
              </a:rPr>
              <a:t>Sannsynlighet</a:t>
            </a:r>
            <a:endParaRPr lang="nb-NO" sz="1200" b="1" dirty="0">
              <a:solidFill>
                <a:srgbClr val="0D0C0B"/>
              </a:solidFill>
            </a:endParaRPr>
          </a:p>
        </p:txBody>
      </p:sp>
      <p:cxnSp>
        <p:nvCxnSpPr>
          <p:cNvPr id="14" name="Straight Arrow Connector 13"/>
          <p:cNvCxnSpPr/>
          <p:nvPr/>
        </p:nvCxnSpPr>
        <p:spPr>
          <a:xfrm>
            <a:off x="842522" y="6152248"/>
            <a:ext cx="6366352" cy="0"/>
          </a:xfrm>
          <a:prstGeom prst="straightConnector1">
            <a:avLst/>
          </a:prstGeom>
          <a:ln>
            <a:solidFill>
              <a:srgbClr val="0D0C0B"/>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842522" y="1380877"/>
            <a:ext cx="0" cy="4824536"/>
          </a:xfrm>
          <a:prstGeom prst="straightConnector1">
            <a:avLst/>
          </a:prstGeom>
          <a:ln>
            <a:solidFill>
              <a:srgbClr val="0D0C0B"/>
            </a:solidFill>
            <a:tailEnd type="arrow"/>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4980553" y="3505395"/>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3</a:t>
            </a:r>
            <a:endParaRPr lang="nb-NO" sz="1200" b="1" dirty="0">
              <a:solidFill>
                <a:schemeClr val="bg1"/>
              </a:solidFill>
            </a:endParaRPr>
          </a:p>
        </p:txBody>
      </p:sp>
      <p:sp>
        <p:nvSpPr>
          <p:cNvPr id="15" name="TextBox 14"/>
          <p:cNvSpPr txBox="1"/>
          <p:nvPr/>
        </p:nvSpPr>
        <p:spPr>
          <a:xfrm rot="16200000">
            <a:off x="165756" y="5365544"/>
            <a:ext cx="1098558" cy="276999"/>
          </a:xfrm>
          <a:prstGeom prst="rect">
            <a:avLst/>
          </a:prstGeom>
          <a:noFill/>
        </p:spPr>
        <p:txBody>
          <a:bodyPr wrap="square" rtlCol="0">
            <a:spAutoFit/>
          </a:bodyPr>
          <a:lstStyle/>
          <a:p>
            <a:r>
              <a:rPr lang="nb-NO" sz="1200" dirty="0" smtClean="0">
                <a:solidFill>
                  <a:srgbClr val="0D0C0B"/>
                </a:solidFill>
              </a:rPr>
              <a:t>Svært liten</a:t>
            </a:r>
            <a:endParaRPr lang="nb-NO" sz="1200" dirty="0">
              <a:solidFill>
                <a:srgbClr val="0D0C0B"/>
              </a:solidFill>
            </a:endParaRPr>
          </a:p>
        </p:txBody>
      </p:sp>
      <p:sp>
        <p:nvSpPr>
          <p:cNvPr id="17" name="TextBox 16"/>
          <p:cNvSpPr txBox="1"/>
          <p:nvPr/>
        </p:nvSpPr>
        <p:spPr>
          <a:xfrm>
            <a:off x="-6033960" y="586032"/>
            <a:ext cx="1224136" cy="276999"/>
          </a:xfrm>
          <a:prstGeom prst="rect">
            <a:avLst/>
          </a:prstGeom>
          <a:noFill/>
        </p:spPr>
        <p:txBody>
          <a:bodyPr wrap="square" rtlCol="0">
            <a:spAutoFit/>
          </a:bodyPr>
          <a:lstStyle/>
          <a:p>
            <a:r>
              <a:rPr lang="nb-NO" sz="1200" dirty="0" smtClean="0">
                <a:solidFill>
                  <a:srgbClr val="0D0C0B"/>
                </a:solidFill>
              </a:rPr>
              <a:t>Sannsynlighet</a:t>
            </a:r>
            <a:endParaRPr lang="nb-NO" sz="1200" dirty="0">
              <a:solidFill>
                <a:srgbClr val="0D0C0B"/>
              </a:solidFill>
            </a:endParaRPr>
          </a:p>
        </p:txBody>
      </p:sp>
      <p:sp>
        <p:nvSpPr>
          <p:cNvPr id="19" name="TextBox 18"/>
          <p:cNvSpPr txBox="1"/>
          <p:nvPr/>
        </p:nvSpPr>
        <p:spPr>
          <a:xfrm rot="16200000">
            <a:off x="169294" y="4295149"/>
            <a:ext cx="1098558" cy="276999"/>
          </a:xfrm>
          <a:prstGeom prst="rect">
            <a:avLst/>
          </a:prstGeom>
          <a:noFill/>
        </p:spPr>
        <p:txBody>
          <a:bodyPr wrap="square" rtlCol="0">
            <a:spAutoFit/>
          </a:bodyPr>
          <a:lstStyle/>
          <a:p>
            <a:r>
              <a:rPr lang="nb-NO" sz="1200" dirty="0" smtClean="0">
                <a:solidFill>
                  <a:srgbClr val="0D0C0B"/>
                </a:solidFill>
              </a:rPr>
              <a:t>Liten</a:t>
            </a:r>
            <a:endParaRPr lang="nb-NO" sz="1200" dirty="0">
              <a:solidFill>
                <a:srgbClr val="0D0C0B"/>
              </a:solidFill>
            </a:endParaRPr>
          </a:p>
        </p:txBody>
      </p:sp>
      <p:sp>
        <p:nvSpPr>
          <p:cNvPr id="20" name="TextBox 19"/>
          <p:cNvSpPr txBox="1"/>
          <p:nvPr/>
        </p:nvSpPr>
        <p:spPr>
          <a:xfrm rot="16200000">
            <a:off x="169294" y="3572105"/>
            <a:ext cx="1098558" cy="276999"/>
          </a:xfrm>
          <a:prstGeom prst="rect">
            <a:avLst/>
          </a:prstGeom>
          <a:noFill/>
        </p:spPr>
        <p:txBody>
          <a:bodyPr wrap="square" rtlCol="0">
            <a:spAutoFit/>
          </a:bodyPr>
          <a:lstStyle/>
          <a:p>
            <a:r>
              <a:rPr lang="nb-NO" sz="1200" dirty="0" smtClean="0">
                <a:solidFill>
                  <a:srgbClr val="0D0C0B"/>
                </a:solidFill>
              </a:rPr>
              <a:t>Moderat</a:t>
            </a:r>
            <a:endParaRPr lang="nb-NO" sz="1200" dirty="0">
              <a:solidFill>
                <a:srgbClr val="0D0C0B"/>
              </a:solidFill>
            </a:endParaRPr>
          </a:p>
        </p:txBody>
      </p:sp>
      <p:sp>
        <p:nvSpPr>
          <p:cNvPr id="21" name="TextBox 20"/>
          <p:cNvSpPr txBox="1"/>
          <p:nvPr/>
        </p:nvSpPr>
        <p:spPr>
          <a:xfrm rot="16200000">
            <a:off x="169294" y="2508805"/>
            <a:ext cx="1098558" cy="276999"/>
          </a:xfrm>
          <a:prstGeom prst="rect">
            <a:avLst/>
          </a:prstGeom>
          <a:noFill/>
        </p:spPr>
        <p:txBody>
          <a:bodyPr wrap="square" rtlCol="0">
            <a:spAutoFit/>
          </a:bodyPr>
          <a:lstStyle/>
          <a:p>
            <a:r>
              <a:rPr lang="nb-NO" sz="1200" dirty="0" smtClean="0">
                <a:solidFill>
                  <a:srgbClr val="0D0C0B"/>
                </a:solidFill>
              </a:rPr>
              <a:t>Høy</a:t>
            </a:r>
            <a:endParaRPr lang="nb-NO" sz="1200" dirty="0">
              <a:solidFill>
                <a:srgbClr val="0D0C0B"/>
              </a:solidFill>
            </a:endParaRPr>
          </a:p>
        </p:txBody>
      </p:sp>
      <p:sp>
        <p:nvSpPr>
          <p:cNvPr id="22" name="TextBox 21"/>
          <p:cNvSpPr txBox="1"/>
          <p:nvPr/>
        </p:nvSpPr>
        <p:spPr>
          <a:xfrm rot="16200000">
            <a:off x="169294" y="1849559"/>
            <a:ext cx="1098558" cy="276999"/>
          </a:xfrm>
          <a:prstGeom prst="rect">
            <a:avLst/>
          </a:prstGeom>
          <a:noFill/>
        </p:spPr>
        <p:txBody>
          <a:bodyPr wrap="square" rtlCol="0">
            <a:spAutoFit/>
          </a:bodyPr>
          <a:lstStyle/>
          <a:p>
            <a:r>
              <a:rPr lang="nb-NO" sz="1200" dirty="0" smtClean="0">
                <a:solidFill>
                  <a:srgbClr val="0D0C0B"/>
                </a:solidFill>
              </a:rPr>
              <a:t>Svært høy</a:t>
            </a:r>
            <a:endParaRPr lang="nb-NO" sz="1200" dirty="0">
              <a:solidFill>
                <a:srgbClr val="0D0C0B"/>
              </a:solidFill>
            </a:endParaRPr>
          </a:p>
        </p:txBody>
      </p:sp>
      <p:sp>
        <p:nvSpPr>
          <p:cNvPr id="23" name="TextBox 22"/>
          <p:cNvSpPr txBox="1"/>
          <p:nvPr/>
        </p:nvSpPr>
        <p:spPr>
          <a:xfrm>
            <a:off x="1078498" y="6165216"/>
            <a:ext cx="1224136" cy="276999"/>
          </a:xfrm>
          <a:prstGeom prst="rect">
            <a:avLst/>
          </a:prstGeom>
          <a:noFill/>
        </p:spPr>
        <p:txBody>
          <a:bodyPr wrap="square" rtlCol="0">
            <a:spAutoFit/>
          </a:bodyPr>
          <a:lstStyle/>
          <a:p>
            <a:r>
              <a:rPr lang="nb-NO" sz="1200" dirty="0" smtClean="0">
                <a:solidFill>
                  <a:srgbClr val="0D0C0B"/>
                </a:solidFill>
              </a:rPr>
              <a:t>Ubetydelig</a:t>
            </a:r>
            <a:endParaRPr lang="nb-NO" sz="1200" dirty="0">
              <a:solidFill>
                <a:srgbClr val="0D0C0B"/>
              </a:solidFill>
            </a:endParaRPr>
          </a:p>
        </p:txBody>
      </p:sp>
      <p:sp>
        <p:nvSpPr>
          <p:cNvPr id="24" name="TextBox 23"/>
          <p:cNvSpPr txBox="1"/>
          <p:nvPr/>
        </p:nvSpPr>
        <p:spPr>
          <a:xfrm>
            <a:off x="2349999" y="6178175"/>
            <a:ext cx="1224136" cy="276999"/>
          </a:xfrm>
          <a:prstGeom prst="rect">
            <a:avLst/>
          </a:prstGeom>
          <a:noFill/>
        </p:spPr>
        <p:txBody>
          <a:bodyPr wrap="square" rtlCol="0">
            <a:spAutoFit/>
          </a:bodyPr>
          <a:lstStyle/>
          <a:p>
            <a:r>
              <a:rPr lang="nb-NO" sz="1200" dirty="0" smtClean="0">
                <a:solidFill>
                  <a:srgbClr val="0D0C0B"/>
                </a:solidFill>
              </a:rPr>
              <a:t>Lav</a:t>
            </a:r>
            <a:endParaRPr lang="nb-NO" sz="1200" dirty="0">
              <a:solidFill>
                <a:srgbClr val="0D0C0B"/>
              </a:solidFill>
            </a:endParaRPr>
          </a:p>
        </p:txBody>
      </p:sp>
      <p:sp>
        <p:nvSpPr>
          <p:cNvPr id="25" name="TextBox 24"/>
          <p:cNvSpPr txBox="1"/>
          <p:nvPr/>
        </p:nvSpPr>
        <p:spPr>
          <a:xfrm>
            <a:off x="3434565" y="6178175"/>
            <a:ext cx="1224136" cy="276999"/>
          </a:xfrm>
          <a:prstGeom prst="rect">
            <a:avLst/>
          </a:prstGeom>
          <a:noFill/>
        </p:spPr>
        <p:txBody>
          <a:bodyPr wrap="square" rtlCol="0">
            <a:spAutoFit/>
          </a:bodyPr>
          <a:lstStyle/>
          <a:p>
            <a:r>
              <a:rPr lang="nb-NO" sz="1200" dirty="0" smtClean="0">
                <a:solidFill>
                  <a:srgbClr val="0D0C0B"/>
                </a:solidFill>
              </a:rPr>
              <a:t>Moderat</a:t>
            </a:r>
            <a:endParaRPr lang="nb-NO" sz="1200" dirty="0">
              <a:solidFill>
                <a:srgbClr val="0D0C0B"/>
              </a:solidFill>
            </a:endParaRPr>
          </a:p>
        </p:txBody>
      </p:sp>
      <p:sp>
        <p:nvSpPr>
          <p:cNvPr id="26" name="TextBox 25"/>
          <p:cNvSpPr txBox="1"/>
          <p:nvPr/>
        </p:nvSpPr>
        <p:spPr>
          <a:xfrm>
            <a:off x="4646582" y="6167548"/>
            <a:ext cx="1224136" cy="276999"/>
          </a:xfrm>
          <a:prstGeom prst="rect">
            <a:avLst/>
          </a:prstGeom>
          <a:noFill/>
        </p:spPr>
        <p:txBody>
          <a:bodyPr wrap="square" rtlCol="0">
            <a:spAutoFit/>
          </a:bodyPr>
          <a:lstStyle/>
          <a:p>
            <a:r>
              <a:rPr lang="nb-NO" sz="1200" dirty="0" smtClean="0">
                <a:solidFill>
                  <a:srgbClr val="0D0C0B"/>
                </a:solidFill>
              </a:rPr>
              <a:t>Alvorlig</a:t>
            </a:r>
            <a:endParaRPr lang="nb-NO" sz="1200" dirty="0">
              <a:solidFill>
                <a:srgbClr val="0D0C0B"/>
              </a:solidFill>
            </a:endParaRPr>
          </a:p>
        </p:txBody>
      </p:sp>
      <p:sp>
        <p:nvSpPr>
          <p:cNvPr id="27" name="TextBox 26"/>
          <p:cNvSpPr txBox="1"/>
          <p:nvPr/>
        </p:nvSpPr>
        <p:spPr>
          <a:xfrm>
            <a:off x="5734686" y="6160453"/>
            <a:ext cx="1224136" cy="276999"/>
          </a:xfrm>
          <a:prstGeom prst="rect">
            <a:avLst/>
          </a:prstGeom>
          <a:noFill/>
        </p:spPr>
        <p:txBody>
          <a:bodyPr wrap="square" rtlCol="0">
            <a:spAutoFit/>
          </a:bodyPr>
          <a:lstStyle/>
          <a:p>
            <a:r>
              <a:rPr lang="nb-NO" sz="1200" dirty="0" smtClean="0">
                <a:solidFill>
                  <a:srgbClr val="0D0C0B"/>
                </a:solidFill>
              </a:rPr>
              <a:t>Svært alvorlig</a:t>
            </a:r>
            <a:endParaRPr lang="nb-NO" sz="1200" dirty="0">
              <a:solidFill>
                <a:srgbClr val="0D0C0B"/>
              </a:solidFill>
            </a:endParaRPr>
          </a:p>
        </p:txBody>
      </p:sp>
      <p:sp>
        <p:nvSpPr>
          <p:cNvPr id="28" name="Oval 27"/>
          <p:cNvSpPr/>
          <p:nvPr/>
        </p:nvSpPr>
        <p:spPr>
          <a:xfrm>
            <a:off x="7120073" y="3835062"/>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5</a:t>
            </a:r>
          </a:p>
        </p:txBody>
      </p:sp>
      <p:sp>
        <p:nvSpPr>
          <p:cNvPr id="30" name="Oval 29"/>
          <p:cNvSpPr/>
          <p:nvPr/>
        </p:nvSpPr>
        <p:spPr>
          <a:xfrm>
            <a:off x="7810070" y="1589142"/>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6</a:t>
            </a:r>
            <a:endParaRPr lang="nb-NO" sz="1200" b="1" dirty="0">
              <a:solidFill>
                <a:schemeClr val="bg1"/>
              </a:solidFill>
            </a:endParaRPr>
          </a:p>
        </p:txBody>
      </p:sp>
      <p:sp>
        <p:nvSpPr>
          <p:cNvPr id="31" name="Oval 30"/>
          <p:cNvSpPr/>
          <p:nvPr/>
        </p:nvSpPr>
        <p:spPr>
          <a:xfrm>
            <a:off x="7810070" y="2182885"/>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7</a:t>
            </a:r>
            <a:endParaRPr lang="nb-NO" sz="1200" b="1" dirty="0">
              <a:solidFill>
                <a:schemeClr val="bg1"/>
              </a:solidFill>
            </a:endParaRPr>
          </a:p>
        </p:txBody>
      </p:sp>
      <p:sp>
        <p:nvSpPr>
          <p:cNvPr id="32" name="Oval 31"/>
          <p:cNvSpPr/>
          <p:nvPr/>
        </p:nvSpPr>
        <p:spPr>
          <a:xfrm>
            <a:off x="7810070" y="3247216"/>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9</a:t>
            </a:r>
          </a:p>
        </p:txBody>
      </p:sp>
      <p:sp>
        <p:nvSpPr>
          <p:cNvPr id="33" name="Oval 32"/>
          <p:cNvSpPr/>
          <p:nvPr/>
        </p:nvSpPr>
        <p:spPr>
          <a:xfrm>
            <a:off x="7810070" y="2719591"/>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8</a:t>
            </a:r>
            <a:endParaRPr lang="nb-NO" sz="1200" b="1" dirty="0">
              <a:solidFill>
                <a:schemeClr val="bg1"/>
              </a:solidFill>
            </a:endParaRPr>
          </a:p>
        </p:txBody>
      </p:sp>
      <p:sp>
        <p:nvSpPr>
          <p:cNvPr id="34" name="Oval 33"/>
          <p:cNvSpPr/>
          <p:nvPr/>
        </p:nvSpPr>
        <p:spPr>
          <a:xfrm>
            <a:off x="7810070" y="3835062"/>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10</a:t>
            </a:r>
          </a:p>
        </p:txBody>
      </p:sp>
      <p:sp>
        <p:nvSpPr>
          <p:cNvPr id="29" name="Rectangle 28"/>
          <p:cNvSpPr/>
          <p:nvPr/>
        </p:nvSpPr>
        <p:spPr>
          <a:xfrm>
            <a:off x="4754394" y="4202870"/>
            <a:ext cx="3987210" cy="1797547"/>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Du følger nummereringen av risikomomentene fra forrige slide, og plasserer ballene i krysningspunktet avhengig av graderingen under Sannsynlighet og Konsekvens fra forrige slide.</a:t>
            </a:r>
          </a:p>
          <a:p>
            <a:endParaRPr lang="nb-NO" sz="1200" dirty="0">
              <a:solidFill>
                <a:schemeClr val="tx1"/>
              </a:solidFill>
            </a:endParaRPr>
          </a:p>
          <a:p>
            <a:r>
              <a:rPr lang="nb-NO" sz="1200" dirty="0" smtClean="0">
                <a:solidFill>
                  <a:schemeClr val="tx1"/>
                </a:solidFill>
              </a:rPr>
              <a:t>Om du trenger flere/færre grønne baller kan du bare kopiere/slette og endre nummerering.</a:t>
            </a:r>
          </a:p>
          <a:p>
            <a:endParaRPr lang="nb-NO" sz="1200" dirty="0">
              <a:solidFill>
                <a:schemeClr val="tx1"/>
              </a:solidFill>
            </a:endParaRPr>
          </a:p>
        </p:txBody>
      </p:sp>
      <p:sp>
        <p:nvSpPr>
          <p:cNvPr id="7" name="Date Placeholder 6"/>
          <p:cNvSpPr>
            <a:spLocks noGrp="1"/>
          </p:cNvSpPr>
          <p:nvPr>
            <p:ph type="dt" sz="half" idx="10"/>
          </p:nvPr>
        </p:nvSpPr>
        <p:spPr/>
        <p:txBody>
          <a:bodyPr/>
          <a:lstStyle/>
          <a:p>
            <a:fld id="{B5B7101F-DD5C-46F6-AF1C-E8E8F971736C}" type="datetime1">
              <a:rPr lang="nb-NO" smtClean="0"/>
              <a:t>23.10.2014</a:t>
            </a:fld>
            <a:endParaRPr lang="nb-NO" dirty="0"/>
          </a:p>
        </p:txBody>
      </p:sp>
      <p:sp>
        <p:nvSpPr>
          <p:cNvPr id="8" name="Footer Placeholder 7"/>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3253560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
            </p:custDataLst>
            <p:extLst>
              <p:ext uri="{D42A27DB-BD31-4B8C-83A1-F6EECF244321}">
                <p14:modId xmlns:p14="http://schemas.microsoft.com/office/powerpoint/2010/main" val="105675631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200"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tel 1"/>
          <p:cNvSpPr>
            <a:spLocks noGrp="1"/>
          </p:cNvSpPr>
          <p:nvPr>
            <p:ph type="title"/>
          </p:nvPr>
        </p:nvSpPr>
        <p:spPr/>
        <p:txBody>
          <a:bodyPr/>
          <a:lstStyle/>
          <a:p>
            <a:r>
              <a:rPr lang="nb-NO" sz="2800" dirty="0"/>
              <a:t>I</a:t>
            </a:r>
            <a:r>
              <a:rPr lang="nb-NO" sz="2800" dirty="0" smtClean="0"/>
              <a:t>nteressentanalyse</a:t>
            </a:r>
            <a:endParaRPr lang="nb-NO" sz="2800" dirty="0"/>
          </a:p>
        </p:txBody>
      </p:sp>
      <p:sp>
        <p:nvSpPr>
          <p:cNvPr id="6" name="Rectangle 5"/>
          <p:cNvSpPr/>
          <p:nvPr/>
        </p:nvSpPr>
        <p:spPr>
          <a:xfrm>
            <a:off x="4577374" y="1418049"/>
            <a:ext cx="3987210" cy="2551814"/>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Hent inn tabell fra HUKI-verktøy, og pek i tillegg på Difis interessentanalyse hvis man har behov for mer omfattende analyse</a:t>
            </a:r>
            <a:endParaRPr lang="nb-NO" sz="1200" dirty="0" smtClean="0">
              <a:solidFill>
                <a:schemeClr val="tx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92035836"/>
              </p:ext>
            </p:extLst>
          </p:nvPr>
        </p:nvGraphicFramePr>
        <p:xfrm>
          <a:off x="562195" y="1258554"/>
          <a:ext cx="8145869" cy="4347786"/>
        </p:xfrm>
        <a:graphic>
          <a:graphicData uri="http://schemas.openxmlformats.org/drawingml/2006/table">
            <a:tbl>
              <a:tblPr/>
              <a:tblGrid>
                <a:gridCol w="1149647"/>
                <a:gridCol w="1541721"/>
                <a:gridCol w="946297"/>
                <a:gridCol w="988828"/>
                <a:gridCol w="2696016"/>
                <a:gridCol w="823360"/>
              </a:tblGrid>
              <a:tr h="634035">
                <a:tc>
                  <a:txBody>
                    <a:bodyPr/>
                    <a:lstStyle/>
                    <a:p>
                      <a:pPr algn="l" fontAlgn="ctr"/>
                      <a:r>
                        <a:rPr lang="nb-NO" sz="1200" b="1" kern="1200" dirty="0">
                          <a:solidFill>
                            <a:schemeClr val="bg1"/>
                          </a:solidFill>
                          <a:latin typeface="+mn-lt"/>
                          <a:ea typeface="+mn-ea"/>
                          <a:cs typeface="+mn-cs"/>
                        </a:rPr>
                        <a:t>Interessent</a:t>
                      </a:r>
                    </a:p>
                  </a:txBody>
                  <a:tcPr marL="0" marR="0" marT="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Interesse i </a:t>
                      </a:r>
                      <a:r>
                        <a:rPr lang="nb-NO" sz="1200" b="1" kern="1200" dirty="0" smtClean="0">
                          <a:solidFill>
                            <a:schemeClr val="bg1"/>
                          </a:solidFill>
                          <a:latin typeface="+mn-lt"/>
                          <a:ea typeface="+mn-ea"/>
                          <a:cs typeface="+mn-cs"/>
                        </a:rPr>
                        <a:t>avtalen</a:t>
                      </a:r>
                    </a:p>
                    <a:p>
                      <a:pPr algn="l" fontAlgn="ctr"/>
                      <a:r>
                        <a:rPr lang="nb-NO" sz="1200" b="1" kern="1200" dirty="0" smtClean="0">
                          <a:solidFill>
                            <a:schemeClr val="bg1"/>
                          </a:solidFill>
                          <a:latin typeface="+mn-lt"/>
                          <a:ea typeface="+mn-ea"/>
                          <a:cs typeface="+mn-cs"/>
                        </a:rPr>
                        <a:t>(H/M/L)*</a:t>
                      </a:r>
                      <a:endParaRPr lang="nb-NO" sz="1200" b="1" kern="1200" dirty="0">
                        <a:solidFill>
                          <a:schemeClr val="bg1"/>
                        </a:solidFill>
                        <a:latin typeface="+mn-lt"/>
                        <a:ea typeface="+mn-ea"/>
                        <a:cs typeface="+mn-cs"/>
                      </a:endParaRP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Int. påvirkning på </a:t>
                      </a:r>
                      <a:r>
                        <a:rPr lang="nb-NO" sz="1200" b="1" kern="1200" dirty="0" smtClean="0">
                          <a:solidFill>
                            <a:schemeClr val="bg1"/>
                          </a:solidFill>
                          <a:latin typeface="+mn-lt"/>
                          <a:ea typeface="+mn-ea"/>
                          <a:cs typeface="+mn-cs"/>
                        </a:rPr>
                        <a:t>avtalen</a:t>
                      </a:r>
                    </a:p>
                    <a:p>
                      <a:pPr algn="l" fontAlgn="ctr"/>
                      <a:r>
                        <a:rPr lang="nb-NO" sz="1200" b="1" kern="1200" dirty="0" smtClean="0">
                          <a:solidFill>
                            <a:schemeClr val="bg1"/>
                          </a:solidFill>
                          <a:latin typeface="+mn-lt"/>
                          <a:ea typeface="+mn-ea"/>
                          <a:cs typeface="+mn-cs"/>
                        </a:rPr>
                        <a:t>(</a:t>
                      </a:r>
                      <a:r>
                        <a:rPr lang="nb-NO" sz="1200" b="1" kern="1200" dirty="0">
                          <a:solidFill>
                            <a:schemeClr val="bg1"/>
                          </a:solidFill>
                          <a:latin typeface="+mn-lt"/>
                          <a:ea typeface="+mn-ea"/>
                          <a:cs typeface="+mn-cs"/>
                        </a:rPr>
                        <a:t>H/M/L</a:t>
                      </a:r>
                      <a:r>
                        <a:rPr lang="nb-NO" sz="1200" b="1" kern="1200" dirty="0" smtClean="0">
                          <a:solidFill>
                            <a:schemeClr val="bg1"/>
                          </a:solidFill>
                          <a:latin typeface="+mn-lt"/>
                          <a:ea typeface="+mn-ea"/>
                          <a:cs typeface="+mn-cs"/>
                        </a:rPr>
                        <a:t>)*</a:t>
                      </a:r>
                      <a:endParaRPr lang="nb-NO" sz="1200" b="1" kern="1200" dirty="0">
                        <a:solidFill>
                          <a:schemeClr val="bg1"/>
                        </a:solidFill>
                        <a:latin typeface="+mn-lt"/>
                        <a:ea typeface="+mn-ea"/>
                        <a:cs typeface="+mn-cs"/>
                      </a:endParaRP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Må tiltak iverksettes</a:t>
                      </a:r>
                      <a:r>
                        <a:rPr lang="nb-NO" sz="1200" b="1" kern="1200" dirty="0" smtClean="0">
                          <a:solidFill>
                            <a:schemeClr val="bg1"/>
                          </a:solidFill>
                          <a:latin typeface="+mn-lt"/>
                          <a:ea typeface="+mn-ea"/>
                          <a:cs typeface="+mn-cs"/>
                        </a:rPr>
                        <a:t>?</a:t>
                      </a:r>
                    </a:p>
                    <a:p>
                      <a:pPr algn="l" fontAlgn="ctr"/>
                      <a:r>
                        <a:rPr lang="nb-NO" sz="1200" b="1" kern="1200" dirty="0" smtClean="0">
                          <a:solidFill>
                            <a:schemeClr val="bg1"/>
                          </a:solidFill>
                          <a:latin typeface="+mn-lt"/>
                          <a:ea typeface="+mn-ea"/>
                          <a:cs typeface="+mn-cs"/>
                        </a:rPr>
                        <a:t>(</a:t>
                      </a:r>
                      <a:r>
                        <a:rPr lang="nb-NO" sz="1200" b="1" kern="1200" dirty="0">
                          <a:solidFill>
                            <a:schemeClr val="bg1"/>
                          </a:solidFill>
                          <a:latin typeface="+mn-lt"/>
                          <a:ea typeface="+mn-ea"/>
                          <a:cs typeface="+mn-cs"/>
                        </a:rPr>
                        <a:t>J/N</a:t>
                      </a:r>
                      <a:r>
                        <a:rPr lang="nb-NO" sz="1200" b="1" kern="1200" dirty="0" smtClean="0">
                          <a:solidFill>
                            <a:schemeClr val="bg1"/>
                          </a:solidFill>
                          <a:latin typeface="+mn-lt"/>
                          <a:ea typeface="+mn-ea"/>
                          <a:cs typeface="+mn-cs"/>
                        </a:rPr>
                        <a:t>)**</a:t>
                      </a:r>
                      <a:endParaRPr lang="nb-NO" sz="1200" b="1" kern="1200" dirty="0">
                        <a:solidFill>
                          <a:schemeClr val="bg1"/>
                        </a:solidFill>
                        <a:latin typeface="+mn-lt"/>
                        <a:ea typeface="+mn-ea"/>
                        <a:cs typeface="+mn-cs"/>
                      </a:endParaRP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Handlingsplan / Mål</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Frist</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r>
              <a:tr h="367222">
                <a:tc>
                  <a:txBody>
                    <a:bodyPr/>
                    <a:lstStyle/>
                    <a:p>
                      <a:pPr>
                        <a:spcAft>
                          <a:spcPts val="0"/>
                        </a:spcAft>
                      </a:pPr>
                      <a:r>
                        <a:rPr lang="nb-NO" sz="1100" dirty="0" smtClean="0">
                          <a:solidFill>
                            <a:schemeClr val="tx1"/>
                          </a:solidFill>
                          <a:latin typeface="Times New Roman"/>
                          <a:ea typeface="Times New Roman"/>
                          <a:cs typeface="Times New Roman"/>
                        </a:rPr>
                        <a:t>Ole Normann</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a:solidFill>
                            <a:schemeClr val="tx1"/>
                          </a:solidFill>
                          <a:latin typeface="Times New Roman"/>
                          <a:ea typeface="Times New Roman"/>
                          <a:cs typeface="Times New Roman"/>
                        </a:rPr>
                        <a:t>Eienndomsdrift</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H</a:t>
                      </a: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N</a:t>
                      </a:r>
                      <a:endParaRPr lang="nb-NO" sz="1000" kern="1200" dirty="0">
                        <a:solidFill>
                          <a:schemeClr val="tx1"/>
                        </a:solidFill>
                        <a:latin typeface="+mn-lt"/>
                        <a:ea typeface="+mn-ea"/>
                        <a:cs typeface="+mn-cs"/>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a:solidFill>
                            <a:schemeClr val="tx1"/>
                          </a:solidFill>
                          <a:latin typeface="Times New Roman"/>
                          <a:ea typeface="Times New Roman"/>
                          <a:cs typeface="Times New Roman"/>
                        </a:rPr>
                        <a:t>Anskaffelsesstrategi, konkurransegrunnlag, innstilling, mv forankres hos han underveis i anskaffelses-løpet.</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spcAft>
                          <a:spcPts val="0"/>
                        </a:spcAft>
                      </a:pPr>
                      <a:r>
                        <a:rPr lang="nb-NO" sz="1100" dirty="0" err="1" smtClean="0">
                          <a:solidFill>
                            <a:schemeClr val="tx1"/>
                          </a:solidFill>
                          <a:latin typeface="Times New Roman"/>
                          <a:ea typeface="Times New Roman"/>
                          <a:cs typeface="Times New Roman"/>
                        </a:rPr>
                        <a:t>Xxx</a:t>
                      </a:r>
                      <a:r>
                        <a:rPr lang="nb-NO" sz="1100" dirty="0" smtClean="0">
                          <a:solidFill>
                            <a:schemeClr val="tx1"/>
                          </a:solidFill>
                          <a:latin typeface="Times New Roman"/>
                          <a:ea typeface="Times New Roman"/>
                          <a:cs typeface="Times New Roman"/>
                        </a:rPr>
                        <a:t> </a:t>
                      </a:r>
                      <a:r>
                        <a:rPr lang="nb-NO" sz="1100" dirty="0" err="1" smtClean="0">
                          <a:solidFill>
                            <a:schemeClr val="tx1"/>
                          </a:solidFill>
                          <a:latin typeface="Times New Roman"/>
                          <a:ea typeface="Times New Roman"/>
                          <a:cs typeface="Times New Roman"/>
                        </a:rPr>
                        <a:t>Yyy</a:t>
                      </a:r>
                      <a:endParaRPr lang="nb-NO" sz="1100" dirty="0" smtClean="0">
                        <a:solidFill>
                          <a:schemeClr val="tx1"/>
                        </a:solidFill>
                        <a:latin typeface="Times New Roman"/>
                        <a:ea typeface="Times New Roman"/>
                        <a:cs typeface="Times New Roman"/>
                      </a:endParaRPr>
                    </a:p>
                    <a:p>
                      <a:pPr>
                        <a:spcAft>
                          <a:spcPts val="0"/>
                        </a:spcAft>
                      </a:pP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smtClean="0">
                          <a:solidFill>
                            <a:schemeClr val="tx1"/>
                          </a:solidFill>
                          <a:latin typeface="Times New Roman"/>
                          <a:ea typeface="Times New Roman"/>
                          <a:cs typeface="Times New Roman"/>
                        </a:rPr>
                        <a:t>Kontor 1</a:t>
                      </a:r>
                    </a:p>
                    <a:p>
                      <a:pPr>
                        <a:spcAft>
                          <a:spcPts val="0"/>
                        </a:spcAft>
                      </a:pPr>
                      <a:endParaRPr lang="nb-NO" sz="1100" dirty="0" smtClean="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L</a:t>
                      </a:r>
                      <a:endParaRPr lang="nb-NO" sz="1000" kern="1200" dirty="0">
                        <a:solidFill>
                          <a:schemeClr val="tx1"/>
                        </a:solidFill>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N</a:t>
                      </a:r>
                      <a:endParaRPr lang="nb-NO" sz="1000" kern="1200" dirty="0">
                        <a:solidFill>
                          <a:schemeClr val="tx1"/>
                        </a:solidFill>
                        <a:latin typeface="+mn-lt"/>
                        <a:ea typeface="+mn-ea"/>
                        <a:cs typeface="+mn-cs"/>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a:solidFill>
                            <a:schemeClr val="tx1"/>
                          </a:solidFill>
                          <a:latin typeface="Times New Roman"/>
                          <a:ea typeface="Times New Roman"/>
                          <a:cs typeface="Times New Roman"/>
                        </a:rPr>
                        <a:t>Avtaleansvarlig, har vært ansvarlig for anskaffelsesprosessen, og har således god kjennskap til kontrakten.</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endParaRPr lang="nb-NO" sz="1000" kern="1200" dirty="0">
                        <a:solidFill>
                          <a:schemeClr val="tx1"/>
                        </a:solidFill>
                        <a:latin typeface="+mn-lt"/>
                        <a:ea typeface="+mn-ea"/>
                        <a:cs typeface="+mn-cs"/>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spcAft>
                          <a:spcPts val="0"/>
                        </a:spcAft>
                      </a:pPr>
                      <a:r>
                        <a:rPr lang="nb-NO" sz="1100" dirty="0" err="1" smtClean="0">
                          <a:solidFill>
                            <a:schemeClr val="tx1"/>
                          </a:solidFill>
                          <a:latin typeface="Times New Roman"/>
                          <a:ea typeface="Times New Roman"/>
                          <a:cs typeface="Times New Roman"/>
                        </a:rPr>
                        <a:t>Zzz</a:t>
                      </a:r>
                      <a:r>
                        <a:rPr lang="nb-NO" sz="1100" dirty="0" smtClean="0">
                          <a:solidFill>
                            <a:schemeClr val="tx1"/>
                          </a:solidFill>
                          <a:latin typeface="Times New Roman"/>
                          <a:ea typeface="Times New Roman"/>
                          <a:cs typeface="Times New Roman"/>
                        </a:rPr>
                        <a:t> </a:t>
                      </a:r>
                      <a:r>
                        <a:rPr lang="nb-NO" sz="1100" dirty="0" err="1" smtClean="0">
                          <a:solidFill>
                            <a:schemeClr val="tx1"/>
                          </a:solidFill>
                          <a:latin typeface="Times New Roman"/>
                          <a:ea typeface="Times New Roman"/>
                          <a:cs typeface="Times New Roman"/>
                        </a:rPr>
                        <a:t>Vvv</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smtClean="0">
                          <a:solidFill>
                            <a:schemeClr val="tx1"/>
                          </a:solidFill>
                          <a:latin typeface="Times New Roman"/>
                          <a:ea typeface="Times New Roman"/>
                          <a:cs typeface="Times New Roman"/>
                        </a:rPr>
                        <a:t>Kontor 2 &amp;</a:t>
                      </a:r>
                      <a:r>
                        <a:rPr lang="nb-NO" sz="1100" baseline="0" dirty="0" smtClean="0">
                          <a:solidFill>
                            <a:schemeClr val="tx1"/>
                          </a:solidFill>
                          <a:latin typeface="Times New Roman"/>
                          <a:ea typeface="Times New Roman"/>
                          <a:cs typeface="Times New Roman"/>
                        </a:rPr>
                        <a:t> 3</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L</a:t>
                      </a:r>
                      <a:endParaRPr lang="nb-NO" sz="1000" kern="1200" dirty="0">
                        <a:solidFill>
                          <a:schemeClr val="tx1"/>
                        </a:solidFill>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N</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a:solidFill>
                            <a:schemeClr val="tx1"/>
                          </a:solidFill>
                          <a:latin typeface="Times New Roman"/>
                          <a:ea typeface="Times New Roman"/>
                          <a:cs typeface="Times New Roman"/>
                        </a:rPr>
                        <a:t>Lokal avtaleansvarlig</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spcAft>
                          <a:spcPts val="0"/>
                        </a:spcAft>
                      </a:pPr>
                      <a:r>
                        <a:rPr lang="nb-NO" sz="1100" dirty="0">
                          <a:solidFill>
                            <a:schemeClr val="tx1"/>
                          </a:solidFill>
                          <a:latin typeface="Times New Roman"/>
                          <a:ea typeface="Times New Roman"/>
                          <a:cs typeface="Times New Roman"/>
                        </a:rPr>
                        <a:t>Lokal avtaleansvarlig</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a:solidFill>
                            <a:schemeClr val="tx1"/>
                          </a:solidFill>
                          <a:latin typeface="Times New Roman"/>
                          <a:ea typeface="Times New Roman"/>
                          <a:cs typeface="Times New Roman"/>
                        </a:rPr>
                        <a:t>Lokasjoner der </a:t>
                      </a:r>
                      <a:r>
                        <a:rPr lang="nb-NO" sz="1100" dirty="0" smtClean="0">
                          <a:solidFill>
                            <a:schemeClr val="tx1"/>
                          </a:solidFill>
                          <a:latin typeface="Times New Roman"/>
                          <a:ea typeface="Times New Roman"/>
                          <a:cs typeface="Times New Roman"/>
                        </a:rPr>
                        <a:t>Etaten </a:t>
                      </a:r>
                      <a:r>
                        <a:rPr lang="nb-NO" sz="1100" dirty="0">
                          <a:solidFill>
                            <a:schemeClr val="tx1"/>
                          </a:solidFill>
                          <a:latin typeface="Times New Roman"/>
                          <a:ea typeface="Times New Roman"/>
                          <a:cs typeface="Times New Roman"/>
                        </a:rPr>
                        <a:t>har </a:t>
                      </a:r>
                      <a:r>
                        <a:rPr lang="nb-NO" sz="1100" dirty="0" smtClean="0">
                          <a:solidFill>
                            <a:schemeClr val="tx1"/>
                          </a:solidFill>
                          <a:latin typeface="Times New Roman"/>
                          <a:ea typeface="Times New Roman"/>
                          <a:cs typeface="Times New Roman"/>
                        </a:rPr>
                        <a:t>drift</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M</a:t>
                      </a:r>
                      <a:endParaRPr lang="nb-NO" sz="1000" kern="1200" dirty="0">
                        <a:solidFill>
                          <a:schemeClr val="tx1"/>
                        </a:solidFill>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J</a:t>
                      </a:r>
                      <a:endParaRPr lang="nb-NO" sz="1000" kern="1200" dirty="0">
                        <a:solidFill>
                          <a:schemeClr val="tx1"/>
                        </a:solidFill>
                        <a:latin typeface="+mn-lt"/>
                        <a:ea typeface="+mn-ea"/>
                        <a:cs typeface="+mn-cs"/>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a:solidFill>
                            <a:schemeClr val="tx1"/>
                          </a:solidFill>
                          <a:latin typeface="Times New Roman"/>
                          <a:ea typeface="Times New Roman"/>
                          <a:cs typeface="Times New Roman"/>
                        </a:rPr>
                        <a:t>Sende ut informasjonsskriv vedrørende avtalen, booke avtaler med lokale avtaleansvarlige ved behov.</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r>
                        <a:rPr lang="nb-NO" sz="1000" kern="1200" dirty="0" smtClean="0">
                          <a:solidFill>
                            <a:schemeClr val="tx1"/>
                          </a:solidFill>
                          <a:latin typeface="+mn-lt"/>
                          <a:ea typeface="+mn-ea"/>
                          <a:cs typeface="+mn-cs"/>
                        </a:rPr>
                        <a:t>30/9</a:t>
                      </a:r>
                      <a:endParaRPr lang="nb-NO" sz="1000" kern="1200" dirty="0">
                        <a:solidFill>
                          <a:schemeClr val="tx1"/>
                        </a:solidFill>
                        <a:latin typeface="+mn-lt"/>
                        <a:ea typeface="+mn-ea"/>
                        <a:cs typeface="+mn-cs"/>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spcAft>
                          <a:spcPts val="0"/>
                        </a:spcAft>
                      </a:pPr>
                      <a:r>
                        <a:rPr lang="nb-NO" sz="1100" dirty="0">
                          <a:solidFill>
                            <a:schemeClr val="tx1"/>
                          </a:solidFill>
                          <a:latin typeface="Times New Roman"/>
                          <a:ea typeface="Times New Roman"/>
                          <a:cs typeface="Times New Roman"/>
                        </a:rPr>
                        <a:t>Alle ansatte</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a:solidFill>
                            <a:schemeClr val="tx1"/>
                          </a:solidFill>
                          <a:latin typeface="Times New Roman"/>
                          <a:ea typeface="Times New Roman"/>
                          <a:cs typeface="Times New Roman"/>
                        </a:rPr>
                        <a:t>HMS</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L</a:t>
                      </a:r>
                      <a:endParaRPr lang="nb-NO" sz="1000" kern="1200" dirty="0">
                        <a:solidFill>
                          <a:schemeClr val="tx1"/>
                        </a:solidFill>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J</a:t>
                      </a:r>
                      <a:endParaRPr lang="nb-NO" sz="1000" kern="1200" dirty="0">
                        <a:solidFill>
                          <a:schemeClr val="tx1"/>
                        </a:solidFill>
                        <a:latin typeface="+mn-lt"/>
                        <a:ea typeface="+mn-ea"/>
                        <a:cs typeface="+mn-cs"/>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a:solidFill>
                            <a:schemeClr val="tx1"/>
                          </a:solidFill>
                          <a:latin typeface="Times New Roman"/>
                          <a:ea typeface="Times New Roman"/>
                          <a:cs typeface="Times New Roman"/>
                        </a:rPr>
                        <a:t>Info om avtale på </a:t>
                      </a:r>
                      <a:r>
                        <a:rPr lang="nb-NO" sz="1100" dirty="0" smtClean="0">
                          <a:solidFill>
                            <a:schemeClr val="tx1"/>
                          </a:solidFill>
                          <a:latin typeface="Times New Roman"/>
                          <a:ea typeface="Times New Roman"/>
                          <a:cs typeface="Times New Roman"/>
                        </a:rPr>
                        <a:t>Intranett</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nb-NO" sz="1000" kern="1200" dirty="0">
                          <a:solidFill>
                            <a:schemeClr val="tx1"/>
                          </a:solidFill>
                          <a:latin typeface="+mn-lt"/>
                          <a:ea typeface="+mn-ea"/>
                          <a:cs typeface="+mn-cs"/>
                        </a:rPr>
                        <a:t> </a:t>
                      </a:r>
                      <a:r>
                        <a:rPr lang="nb-NO" sz="1000" kern="1200" dirty="0" smtClean="0">
                          <a:solidFill>
                            <a:schemeClr val="tx1"/>
                          </a:solidFill>
                          <a:latin typeface="+mn-lt"/>
                          <a:ea typeface="+mn-ea"/>
                          <a:cs typeface="+mn-cs"/>
                        </a:rPr>
                        <a:t>30/9</a:t>
                      </a:r>
                    </a:p>
                    <a:p>
                      <a:pPr algn="l" fontAlgn="ctr"/>
                      <a:endParaRPr lang="nb-NO" sz="1000" kern="1200" dirty="0">
                        <a:solidFill>
                          <a:schemeClr val="tx1"/>
                        </a:solidFill>
                        <a:latin typeface="+mn-lt"/>
                        <a:ea typeface="+mn-ea"/>
                        <a:cs typeface="+mn-cs"/>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spcAft>
                          <a:spcPts val="0"/>
                        </a:spcAft>
                      </a:pPr>
                      <a:r>
                        <a:rPr lang="nb-NO" sz="1100" dirty="0">
                          <a:solidFill>
                            <a:schemeClr val="tx1"/>
                          </a:solidFill>
                          <a:latin typeface="Times New Roman"/>
                          <a:ea typeface="Times New Roman"/>
                          <a:cs typeface="Times New Roman"/>
                        </a:rPr>
                        <a:t>Regionsansvarlig Leverandør</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a:solidFill>
                            <a:schemeClr val="tx1"/>
                          </a:solidFill>
                          <a:latin typeface="Times New Roman"/>
                          <a:ea typeface="Times New Roman"/>
                          <a:cs typeface="Times New Roman"/>
                        </a:rPr>
                        <a:t>Ansvarlig for taktisk oppfølging</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M</a:t>
                      </a:r>
                      <a:endParaRPr lang="nb-NO" sz="1000" kern="1200" dirty="0">
                        <a:solidFill>
                          <a:schemeClr val="tx1"/>
                        </a:solidFill>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nb-NO" sz="1000" kern="1200" dirty="0" smtClean="0">
                          <a:solidFill>
                            <a:schemeClr val="tx1"/>
                          </a:solidFill>
                          <a:latin typeface="+mn-lt"/>
                          <a:ea typeface="+mn-ea"/>
                          <a:cs typeface="+mn-cs"/>
                        </a:rPr>
                        <a:t>J</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a:solidFill>
                            <a:schemeClr val="tx1"/>
                          </a:solidFill>
                          <a:latin typeface="Times New Roman"/>
                          <a:ea typeface="Times New Roman"/>
                          <a:cs typeface="Times New Roman"/>
                        </a:rPr>
                        <a:t>Oppstart møte og taktiske og strategiske møter</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nb-NO" sz="1000" kern="1200" dirty="0">
                          <a:solidFill>
                            <a:schemeClr val="tx1"/>
                          </a:solidFill>
                          <a:latin typeface="+mn-lt"/>
                          <a:ea typeface="+mn-ea"/>
                          <a:cs typeface="+mn-cs"/>
                        </a:rPr>
                        <a:t> </a:t>
                      </a:r>
                      <a:r>
                        <a:rPr lang="nb-NO" sz="1000" kern="1200" dirty="0" smtClean="0">
                          <a:solidFill>
                            <a:schemeClr val="tx1"/>
                          </a:solidFill>
                          <a:latin typeface="+mn-lt"/>
                          <a:ea typeface="+mn-ea"/>
                          <a:cs typeface="+mn-cs"/>
                        </a:rPr>
                        <a:t>30/9</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spcAft>
                          <a:spcPts val="0"/>
                        </a:spcAft>
                      </a:pPr>
                      <a:r>
                        <a:rPr lang="nb-NO" sz="1100" dirty="0">
                          <a:solidFill>
                            <a:schemeClr val="tx1"/>
                          </a:solidFill>
                          <a:latin typeface="Times New Roman"/>
                          <a:ea typeface="Times New Roman"/>
                          <a:cs typeface="Times New Roman"/>
                        </a:rPr>
                        <a:t>Avdelingsleder Leverandør</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a:solidFill>
                            <a:schemeClr val="tx1"/>
                          </a:solidFill>
                          <a:latin typeface="Times New Roman"/>
                          <a:ea typeface="Times New Roman"/>
                          <a:cs typeface="Times New Roman"/>
                        </a:rPr>
                        <a:t>Ansvarlig for renholdere og kontaktperson til avtaleforvalter</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M</a:t>
                      </a:r>
                      <a:endParaRPr lang="nb-NO" sz="1000" kern="1200" dirty="0">
                        <a:solidFill>
                          <a:schemeClr val="tx1"/>
                        </a:solidFill>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nb-NO" sz="1000" kern="1200" dirty="0" smtClean="0">
                          <a:solidFill>
                            <a:schemeClr val="tx1"/>
                          </a:solidFill>
                          <a:latin typeface="+mn-lt"/>
                          <a:ea typeface="+mn-ea"/>
                          <a:cs typeface="+mn-cs"/>
                        </a:rPr>
                        <a:t>J</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spcAft>
                          <a:spcPts val="0"/>
                        </a:spcAft>
                      </a:pPr>
                      <a:r>
                        <a:rPr lang="nb-NO" sz="1100" dirty="0">
                          <a:solidFill>
                            <a:schemeClr val="tx1"/>
                          </a:solidFill>
                          <a:latin typeface="Times New Roman"/>
                          <a:ea typeface="Times New Roman"/>
                          <a:cs typeface="Times New Roman"/>
                        </a:rPr>
                        <a:t>Oppstartsmøte, regelmessig operative møter.</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nb-NO" sz="1000" kern="1200" dirty="0">
                          <a:solidFill>
                            <a:schemeClr val="tx1"/>
                          </a:solidFill>
                          <a:latin typeface="+mn-lt"/>
                          <a:ea typeface="+mn-ea"/>
                          <a:cs typeface="+mn-cs"/>
                        </a:rPr>
                        <a:t> </a:t>
                      </a:r>
                      <a:r>
                        <a:rPr lang="nb-NO" sz="1000" kern="1200" dirty="0" smtClean="0">
                          <a:solidFill>
                            <a:schemeClr val="tx1"/>
                          </a:solidFill>
                          <a:latin typeface="+mn-lt"/>
                          <a:ea typeface="+mn-ea"/>
                          <a:cs typeface="+mn-cs"/>
                        </a:rPr>
                        <a:t>30/9</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spcAft>
                          <a:spcPts val="0"/>
                        </a:spcAft>
                      </a:pPr>
                      <a:r>
                        <a:rPr lang="nb-NO" sz="1100">
                          <a:solidFill>
                            <a:schemeClr val="tx1"/>
                          </a:solidFill>
                          <a:latin typeface="Times New Roman"/>
                          <a:ea typeface="Times New Roman"/>
                          <a:cs typeface="Times New Roman"/>
                        </a:rPr>
                        <a:t>Renholdere </a:t>
                      </a:r>
                    </a:p>
                    <a:p>
                      <a:pPr>
                        <a:spcAft>
                          <a:spcPts val="0"/>
                        </a:spcAft>
                      </a:pPr>
                      <a:r>
                        <a:rPr lang="nb-NO" sz="1100">
                          <a:solidFill>
                            <a:schemeClr val="tx1"/>
                          </a:solidFill>
                          <a:latin typeface="Times New Roman"/>
                          <a:ea typeface="Times New Roman"/>
                          <a:cs typeface="Times New Roman"/>
                        </a:rPr>
                        <a:t>Leverandør</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a:spcAft>
                          <a:spcPts val="0"/>
                        </a:spcAft>
                      </a:pPr>
                      <a:r>
                        <a:rPr lang="nb-NO" sz="1100">
                          <a:solidFill>
                            <a:schemeClr val="tx1"/>
                          </a:solidFill>
                          <a:latin typeface="Times New Roman"/>
                          <a:ea typeface="Times New Roman"/>
                          <a:cs typeface="Times New Roman"/>
                        </a:rPr>
                        <a:t>Innholdet i renholdstjenesten som er tilbudt fra leverandør</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M</a:t>
                      </a:r>
                      <a:endParaRPr lang="nb-NO" sz="1000" kern="1200" dirty="0">
                        <a:solidFill>
                          <a:schemeClr val="tx1"/>
                        </a:solidFill>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marL="0" algn="ctr" defTabSz="457200" rtl="0" eaLnBrk="1" fontAlgn="ctr" latinLnBrk="0" hangingPunct="1"/>
                      <a:r>
                        <a:rPr lang="nb-NO" sz="1000" kern="1200" dirty="0" smtClean="0">
                          <a:solidFill>
                            <a:schemeClr val="tx1"/>
                          </a:solidFill>
                          <a:latin typeface="+mn-lt"/>
                          <a:ea typeface="+mn-ea"/>
                          <a:cs typeface="+mn-cs"/>
                        </a:rPr>
                        <a:t>J</a:t>
                      </a:r>
                      <a:endParaRPr lang="nb-NO" sz="1000" kern="1200" dirty="0">
                        <a:solidFill>
                          <a:schemeClr val="tx1"/>
                        </a:solidFill>
                        <a:latin typeface="+mn-lt"/>
                        <a:ea typeface="+mn-ea"/>
                        <a:cs typeface="+mn-cs"/>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a:spcAft>
                          <a:spcPts val="0"/>
                        </a:spcAft>
                      </a:pPr>
                      <a:r>
                        <a:rPr lang="nb-NO" sz="1100" dirty="0">
                          <a:solidFill>
                            <a:schemeClr val="tx1"/>
                          </a:solidFill>
                          <a:latin typeface="Times New Roman"/>
                          <a:ea typeface="Times New Roman"/>
                          <a:cs typeface="Times New Roman"/>
                        </a:rPr>
                        <a:t>Gjennomgang av lokaler som skal renholdes og renholdstjenesten som er tilbudt</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nb-NO" sz="1000" kern="1200" dirty="0">
                          <a:solidFill>
                            <a:schemeClr val="tx1"/>
                          </a:solidFill>
                          <a:latin typeface="+mn-lt"/>
                          <a:ea typeface="+mn-ea"/>
                          <a:cs typeface="+mn-cs"/>
                        </a:rPr>
                        <a:t> </a:t>
                      </a:r>
                      <a:r>
                        <a:rPr lang="nb-NO" sz="1000" kern="1200" dirty="0" smtClean="0">
                          <a:solidFill>
                            <a:schemeClr val="tx1"/>
                          </a:solidFill>
                          <a:latin typeface="+mn-lt"/>
                          <a:ea typeface="+mn-ea"/>
                          <a:cs typeface="+mn-cs"/>
                        </a:rPr>
                        <a:t>30/9</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r>
            </a:tbl>
          </a:graphicData>
        </a:graphic>
      </p:graphicFrame>
      <p:sp>
        <p:nvSpPr>
          <p:cNvPr id="5" name="Rectangle 4"/>
          <p:cNvSpPr/>
          <p:nvPr/>
        </p:nvSpPr>
        <p:spPr>
          <a:xfrm>
            <a:off x="4848445" y="3855075"/>
            <a:ext cx="3987210" cy="255181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En interessentanalyse gjøres for å ha oversikt over viktige interessenter og for å sette fokus på hvordan disse må håndteres og informeres. Husk at det kan finnes viktige interessenter utenfor egen virksomhet som også bør inkluderes i analysen.</a:t>
            </a:r>
          </a:p>
          <a:p>
            <a:endParaRPr lang="nb-NO" sz="1200" dirty="0" smtClean="0">
              <a:solidFill>
                <a:schemeClr val="tx1"/>
              </a:solidFill>
            </a:endParaRPr>
          </a:p>
          <a:p>
            <a:r>
              <a:rPr lang="nb-NO" sz="1200" dirty="0" smtClean="0">
                <a:solidFill>
                  <a:schemeClr val="tx1"/>
                </a:solidFill>
              </a:rPr>
              <a:t>Hvis du har ønsker en mer omfattende interessentanalyse finnes det et eget verktøy for dette på </a:t>
            </a:r>
            <a:r>
              <a:rPr lang="nb-NO" sz="1200" dirty="0" smtClean="0">
                <a:solidFill>
                  <a:schemeClr val="tx1"/>
                </a:solidFill>
                <a:hlinkClick r:id="rId7"/>
              </a:rPr>
              <a:t>www.anskaffelser.no</a:t>
            </a:r>
            <a:endParaRPr lang="nb-NO" sz="1200" dirty="0" smtClean="0">
              <a:solidFill>
                <a:schemeClr val="tx1"/>
              </a:solidFill>
            </a:endParaRPr>
          </a:p>
          <a:p>
            <a:endParaRPr lang="nb-NO" sz="1200" dirty="0">
              <a:solidFill>
                <a:schemeClr val="tx1"/>
              </a:solidFill>
            </a:endParaRPr>
          </a:p>
          <a:p>
            <a:r>
              <a:rPr lang="nb-NO" sz="1200" dirty="0" smtClean="0">
                <a:solidFill>
                  <a:schemeClr val="tx1"/>
                </a:solidFill>
              </a:rPr>
              <a:t>Benytt  kommunikasjonsplanen på neste side for å planlegge hvordan ulike interessenter kan informeres.</a:t>
            </a:r>
            <a:endParaRPr lang="nb-NO" sz="1200" dirty="0">
              <a:solidFill>
                <a:schemeClr val="tx1"/>
              </a:solidFill>
            </a:endParaRPr>
          </a:p>
        </p:txBody>
      </p:sp>
      <p:sp>
        <p:nvSpPr>
          <p:cNvPr id="11" name="TextBox 10"/>
          <p:cNvSpPr txBox="1"/>
          <p:nvPr/>
        </p:nvSpPr>
        <p:spPr>
          <a:xfrm>
            <a:off x="627314" y="6060559"/>
            <a:ext cx="4306193" cy="461665"/>
          </a:xfrm>
          <a:prstGeom prst="rect">
            <a:avLst/>
          </a:prstGeom>
          <a:noFill/>
        </p:spPr>
        <p:txBody>
          <a:bodyPr wrap="square" rtlCol="0">
            <a:spAutoFit/>
          </a:bodyPr>
          <a:lstStyle/>
          <a:p>
            <a:r>
              <a:rPr lang="nb-NO" sz="1200" dirty="0" smtClean="0"/>
              <a:t>*	Høy – Medium </a:t>
            </a:r>
            <a:r>
              <a:rPr lang="nb-NO" sz="1200" dirty="0"/>
              <a:t>– Lav   **	Ja - Nei</a:t>
            </a:r>
          </a:p>
          <a:p>
            <a:endParaRPr lang="nb-NO" sz="1200" dirty="0" smtClean="0"/>
          </a:p>
        </p:txBody>
      </p:sp>
      <p:sp>
        <p:nvSpPr>
          <p:cNvPr id="3" name="Date Placeholder 2"/>
          <p:cNvSpPr>
            <a:spLocks noGrp="1"/>
          </p:cNvSpPr>
          <p:nvPr>
            <p:ph type="dt" sz="half" idx="10"/>
          </p:nvPr>
        </p:nvSpPr>
        <p:spPr/>
        <p:txBody>
          <a:bodyPr/>
          <a:lstStyle/>
          <a:p>
            <a:fld id="{7C1C1F90-5599-4978-A5ED-0DD3C6A83ADD}"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573705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Kommunikasjonsplan</a:t>
            </a:r>
            <a:endParaRPr lang="nb-NO" sz="2800" dirty="0"/>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val="3775279428"/>
              </p:ext>
            </p:extLst>
          </p:nvPr>
        </p:nvGraphicFramePr>
        <p:xfrm>
          <a:off x="253500" y="1581852"/>
          <a:ext cx="8603421" cy="4593656"/>
        </p:xfrm>
        <a:graphic>
          <a:graphicData uri="http://schemas.openxmlformats.org/drawingml/2006/table">
            <a:tbl>
              <a:tblPr firstRow="1" bandRow="1">
                <a:tableStyleId>{69012ECD-51FC-41F1-AA8D-1B2483CD663E}</a:tableStyleId>
              </a:tblPr>
              <a:tblGrid>
                <a:gridCol w="1593159"/>
                <a:gridCol w="1991694"/>
                <a:gridCol w="999461"/>
                <a:gridCol w="1392865"/>
                <a:gridCol w="1033083"/>
                <a:gridCol w="1593159"/>
              </a:tblGrid>
              <a:tr h="321376">
                <a:tc>
                  <a:txBody>
                    <a:bodyPr/>
                    <a:lstStyle/>
                    <a:p>
                      <a:r>
                        <a:rPr lang="nb-NO" sz="1200" dirty="0" smtClean="0"/>
                        <a:t>Målgruppe</a:t>
                      </a:r>
                      <a:endParaRPr lang="nb-NO" sz="1200" dirty="0">
                        <a:solidFill>
                          <a:schemeClr val="bg1"/>
                        </a:solidFill>
                      </a:endParaRPr>
                    </a:p>
                  </a:txBody>
                  <a:tcPr/>
                </a:tc>
                <a:tc>
                  <a:txBody>
                    <a:bodyPr/>
                    <a:lstStyle/>
                    <a:p>
                      <a:r>
                        <a:rPr lang="nb-NO" sz="1200" dirty="0" smtClean="0"/>
                        <a:t>Hovedbudskap</a:t>
                      </a:r>
                      <a:endParaRPr lang="nb-NO" sz="1200" dirty="0">
                        <a:solidFill>
                          <a:schemeClr val="bg1"/>
                        </a:solidFill>
                      </a:endParaRPr>
                    </a:p>
                  </a:txBody>
                  <a:tcPr/>
                </a:tc>
                <a:tc>
                  <a:txBody>
                    <a:bodyPr/>
                    <a:lstStyle/>
                    <a:p>
                      <a:r>
                        <a:rPr lang="nb-NO" sz="1200" dirty="0" smtClean="0"/>
                        <a:t>Kanal</a:t>
                      </a:r>
                      <a:endParaRPr lang="nb-NO" sz="1200" dirty="0">
                        <a:solidFill>
                          <a:schemeClr val="bg1"/>
                        </a:solidFill>
                      </a:endParaRPr>
                    </a:p>
                  </a:txBody>
                  <a:tcPr/>
                </a:tc>
                <a:tc>
                  <a:txBody>
                    <a:bodyPr/>
                    <a:lstStyle/>
                    <a:p>
                      <a:r>
                        <a:rPr lang="nb-NO" sz="1200" dirty="0" smtClean="0"/>
                        <a:t>Frekvens</a:t>
                      </a:r>
                      <a:endParaRPr lang="nb-NO" sz="1200" dirty="0">
                        <a:solidFill>
                          <a:schemeClr val="bg1"/>
                        </a:solidFill>
                      </a:endParaRPr>
                    </a:p>
                  </a:txBody>
                  <a:tcPr/>
                </a:tc>
                <a:tc>
                  <a:txBody>
                    <a:bodyPr/>
                    <a:lstStyle/>
                    <a:p>
                      <a:r>
                        <a:rPr lang="nb-NO" sz="1200" dirty="0" smtClean="0"/>
                        <a:t>Frist</a:t>
                      </a:r>
                      <a:endParaRPr lang="nb-NO" sz="1200" dirty="0">
                        <a:solidFill>
                          <a:schemeClr val="bg1"/>
                        </a:solidFill>
                      </a:endParaRPr>
                    </a:p>
                  </a:txBody>
                  <a:tcPr/>
                </a:tc>
                <a:tc>
                  <a:txBody>
                    <a:bodyPr/>
                    <a:lstStyle/>
                    <a:p>
                      <a:r>
                        <a:rPr lang="nb-NO" sz="1200" dirty="0" smtClean="0"/>
                        <a:t>Ansvarlig</a:t>
                      </a:r>
                      <a:endParaRPr lang="nb-NO" sz="1200" dirty="0">
                        <a:solidFill>
                          <a:schemeClr val="bg1"/>
                        </a:solidFill>
                      </a:endParaRPr>
                    </a:p>
                  </a:txBody>
                  <a:tcPr/>
                </a:tc>
              </a:tr>
              <a:tr h="370840">
                <a:tc>
                  <a:txBody>
                    <a:bodyPr/>
                    <a:lstStyle/>
                    <a:p>
                      <a:pPr>
                        <a:spcAft>
                          <a:spcPts val="0"/>
                        </a:spcAft>
                      </a:pPr>
                      <a:r>
                        <a:rPr lang="nb-NO" sz="1100" dirty="0">
                          <a:solidFill>
                            <a:schemeClr val="tx1"/>
                          </a:solidFill>
                          <a:latin typeface="Times New Roman"/>
                          <a:ea typeface="Times New Roman"/>
                          <a:cs typeface="Times New Roman"/>
                        </a:rPr>
                        <a:t>Alle ansatte</a:t>
                      </a:r>
                    </a:p>
                  </a:txBody>
                  <a:tcPr marL="68580" marR="68580" marT="0" marB="0">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Info om ny avtale</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Intranett</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1</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30.09.2014</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Ole</a:t>
                      </a:r>
                      <a:r>
                        <a:rPr lang="nb-NO" sz="1100" baseline="0" dirty="0" smtClean="0">
                          <a:solidFill>
                            <a:schemeClr val="tx1"/>
                          </a:solidFill>
                          <a:latin typeface="Times New Roman"/>
                          <a:ea typeface="Times New Roman"/>
                          <a:cs typeface="Times New Roman"/>
                        </a:rPr>
                        <a:t> Normann</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100" dirty="0">
                          <a:solidFill>
                            <a:schemeClr val="tx1"/>
                          </a:solidFill>
                          <a:latin typeface="Times New Roman"/>
                          <a:ea typeface="Times New Roman"/>
                          <a:cs typeface="Times New Roman"/>
                        </a:rPr>
                        <a:t>Lokale avtaleansvarlige i målgruppe 1</a:t>
                      </a: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Innhold i ny avtale</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Møte</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1 gang</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30.09.2014</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Ole</a:t>
                      </a:r>
                      <a:r>
                        <a:rPr lang="nb-NO" sz="1100" baseline="0" dirty="0" smtClean="0">
                          <a:solidFill>
                            <a:schemeClr val="tx1"/>
                          </a:solidFill>
                          <a:latin typeface="Times New Roman"/>
                          <a:ea typeface="Times New Roman"/>
                          <a:cs typeface="Times New Roman"/>
                        </a:rPr>
                        <a:t> Normann</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100">
                          <a:solidFill>
                            <a:schemeClr val="tx1"/>
                          </a:solidFill>
                          <a:latin typeface="Times New Roman"/>
                          <a:ea typeface="Times New Roman"/>
                          <a:cs typeface="Times New Roman"/>
                        </a:rPr>
                        <a:t>Lokale avtaleansvarlig i målgruppe 2</a:t>
                      </a: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Innhold i ny avtale</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Info. skriv, samt møte ved behov</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1 gang</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30.09.2014</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Ole</a:t>
                      </a:r>
                      <a:r>
                        <a:rPr lang="nb-NO" sz="1100" baseline="0" dirty="0" smtClean="0">
                          <a:solidFill>
                            <a:schemeClr val="tx1"/>
                          </a:solidFill>
                          <a:latin typeface="Times New Roman"/>
                          <a:ea typeface="Times New Roman"/>
                          <a:cs typeface="Times New Roman"/>
                        </a:rPr>
                        <a:t> Normann</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100" dirty="0">
                          <a:solidFill>
                            <a:schemeClr val="tx1"/>
                          </a:solidFill>
                          <a:latin typeface="Times New Roman"/>
                          <a:ea typeface="Times New Roman"/>
                          <a:cs typeface="Times New Roman"/>
                        </a:rPr>
                        <a:t>Lokale avtaleansvarlig (1 og 1)</a:t>
                      </a: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Oppstartsmøte med ny leverandør</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Møte</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1 gang pr lokal avtaleforvalter</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30.09.2014</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Ole</a:t>
                      </a:r>
                      <a:r>
                        <a:rPr lang="nb-NO" sz="1100" baseline="0" dirty="0" smtClean="0">
                          <a:solidFill>
                            <a:schemeClr val="tx1"/>
                          </a:solidFill>
                          <a:latin typeface="Times New Roman"/>
                          <a:ea typeface="Times New Roman"/>
                          <a:cs typeface="Times New Roman"/>
                        </a:rPr>
                        <a:t> Normann</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100">
                          <a:solidFill>
                            <a:schemeClr val="tx1"/>
                          </a:solidFill>
                          <a:latin typeface="Times New Roman"/>
                          <a:ea typeface="Times New Roman"/>
                          <a:cs typeface="Times New Roman"/>
                        </a:rPr>
                        <a:t>Renholdere</a:t>
                      </a: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Kvalitetsnivå på kontrakten</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Møte</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Felles informasjonsmøte </a:t>
                      </a:r>
                      <a:r>
                        <a:rPr lang="nb-NO" sz="1100" dirty="0" err="1">
                          <a:solidFill>
                            <a:schemeClr val="tx1"/>
                          </a:solidFill>
                          <a:latin typeface="Times New Roman"/>
                          <a:ea typeface="Times New Roman"/>
                          <a:cs typeface="Times New Roman"/>
                        </a:rPr>
                        <a:t>ift</a:t>
                      </a:r>
                      <a:r>
                        <a:rPr lang="nb-NO" sz="1100" dirty="0">
                          <a:solidFill>
                            <a:schemeClr val="tx1"/>
                          </a:solidFill>
                          <a:latin typeface="Times New Roman"/>
                          <a:ea typeface="Times New Roman"/>
                          <a:cs typeface="Times New Roman"/>
                        </a:rPr>
                        <a:t> innhold i kvalitetsnivå </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cs typeface="Times New Roman"/>
                        </a:rPr>
                        <a:t>30.09.2014</a:t>
                      </a:r>
                      <a:endParaRPr lang="nb-NO" sz="1100" dirty="0">
                        <a:solidFill>
                          <a:schemeClr val="tx1"/>
                        </a:solidFill>
                        <a:latin typeface="Times New Roman"/>
                        <a:ea typeface="Times New Roman"/>
                        <a:cs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100" dirty="0" smtClean="0">
                          <a:solidFill>
                            <a:schemeClr val="tx1"/>
                          </a:solidFill>
                          <a:latin typeface="Times New Roman"/>
                          <a:ea typeface="Times New Roman"/>
                          <a:cs typeface="Times New Roman"/>
                        </a:rPr>
                        <a:t>Ole</a:t>
                      </a:r>
                      <a:r>
                        <a:rPr lang="nb-NO" sz="1100" baseline="0" dirty="0" smtClean="0">
                          <a:solidFill>
                            <a:schemeClr val="tx1"/>
                          </a:solidFill>
                          <a:latin typeface="Times New Roman"/>
                          <a:ea typeface="Times New Roman"/>
                          <a:cs typeface="Times New Roman"/>
                        </a:rPr>
                        <a:t> Normann</a:t>
                      </a:r>
                      <a:endParaRPr lang="nb-NO" sz="1100" dirty="0" smtClean="0">
                        <a:solidFill>
                          <a:schemeClr val="tx1"/>
                        </a:solidFill>
                        <a:latin typeface="Times New Roman"/>
                        <a:ea typeface="Times New Roman"/>
                        <a:cs typeface="Times New Roman"/>
                      </a:endParaRPr>
                    </a:p>
                    <a:p>
                      <a:pPr>
                        <a:spcAft>
                          <a:spcPts val="0"/>
                        </a:spcAft>
                      </a:pPr>
                      <a:r>
                        <a:rPr lang="nb-NO" sz="1100" dirty="0" smtClean="0">
                          <a:solidFill>
                            <a:schemeClr val="tx1"/>
                          </a:solidFill>
                          <a:latin typeface="Times New Roman"/>
                          <a:ea typeface="Times New Roman"/>
                          <a:cs typeface="Times New Roman"/>
                        </a:rPr>
                        <a:t>sammen </a:t>
                      </a:r>
                      <a:r>
                        <a:rPr lang="nb-NO" sz="1100" dirty="0">
                          <a:solidFill>
                            <a:schemeClr val="tx1"/>
                          </a:solidFill>
                          <a:latin typeface="Times New Roman"/>
                          <a:ea typeface="Times New Roman"/>
                          <a:cs typeface="Times New Roman"/>
                        </a:rPr>
                        <a:t>med leverandørens kontaktperson</a:t>
                      </a: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100">
                          <a:solidFill>
                            <a:schemeClr val="tx1"/>
                          </a:solidFill>
                          <a:latin typeface="Times New Roman"/>
                          <a:ea typeface="Times New Roman"/>
                          <a:cs typeface="Times New Roman"/>
                        </a:rPr>
                        <a:t>Renholdere</a:t>
                      </a: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Kvalitetsnivå på kontrakten</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Opp-læring</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Gjennomgang av oppdraget fysisk ute i bygg</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Ved oppstart</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Leverandørens kontaktperson</a:t>
                      </a: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100">
                          <a:solidFill>
                            <a:schemeClr val="tx1"/>
                          </a:solidFill>
                          <a:latin typeface="Times New Roman"/>
                          <a:ea typeface="Times New Roman"/>
                          <a:cs typeface="Times New Roman"/>
                        </a:rPr>
                        <a:t>Renholdere</a:t>
                      </a: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Kvalitetsnivå på kontrakten</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Visuell kontroll</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a:solidFill>
                            <a:schemeClr val="tx1"/>
                          </a:solidFill>
                          <a:latin typeface="Times New Roman"/>
                          <a:ea typeface="Times New Roman"/>
                          <a:cs typeface="Times New Roman"/>
                        </a:rPr>
                        <a:t>Kvalitetssikring av arbeid ute i bygg</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Etter en uke</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a:solidFill>
                            <a:schemeClr val="tx1"/>
                          </a:solidFill>
                          <a:latin typeface="Times New Roman"/>
                          <a:ea typeface="Times New Roman"/>
                          <a:cs typeface="Times New Roman"/>
                        </a:rPr>
                        <a:t>Leverandørens kontaktperson</a:t>
                      </a: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rgbClr val="FFFFCC"/>
                    </a:solidFill>
                  </a:tcPr>
                </a:tc>
              </a:tr>
            </a:tbl>
          </a:graphicData>
        </a:graphic>
      </p:graphicFrame>
      <p:sp>
        <p:nvSpPr>
          <p:cNvPr id="5" name="Rectangle 4"/>
          <p:cNvSpPr/>
          <p:nvPr/>
        </p:nvSpPr>
        <p:spPr>
          <a:xfrm>
            <a:off x="627319" y="3827727"/>
            <a:ext cx="3987210" cy="2179667"/>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Kommunikasjonsplanen sier noe om hvordan du vil spre informasjon om avtalen til ulike interessenter/ målgrupper. </a:t>
            </a:r>
          </a:p>
          <a:p>
            <a:r>
              <a:rPr lang="nb-NO" sz="1200" dirty="0" smtClean="0">
                <a:solidFill>
                  <a:schemeClr val="tx1"/>
                </a:solidFill>
              </a:rPr>
              <a:t>Husk at det kan variere mye mellom ulike grupper hvor mye informasjon de trenger og i hvilken grad de skal benytte seg av avtalen. </a:t>
            </a:r>
          </a:p>
          <a:p>
            <a:endParaRPr lang="nb-NO" sz="1200" dirty="0">
              <a:solidFill>
                <a:schemeClr val="tx1"/>
              </a:solidFill>
            </a:endParaRPr>
          </a:p>
          <a:p>
            <a:r>
              <a:rPr lang="nb-NO" sz="1200" dirty="0" smtClean="0">
                <a:solidFill>
                  <a:schemeClr val="tx1"/>
                </a:solidFill>
              </a:rPr>
              <a:t>Fyll inn en kort beskrivelse i de ulike kolonnene i tabellen, og benytt interessentanalysen for å sikre at du sprer informasjon om kontrakten til viktige interessenter.</a:t>
            </a:r>
          </a:p>
        </p:txBody>
      </p:sp>
      <p:sp>
        <p:nvSpPr>
          <p:cNvPr id="3" name="Date Placeholder 2"/>
          <p:cNvSpPr>
            <a:spLocks noGrp="1"/>
          </p:cNvSpPr>
          <p:nvPr>
            <p:ph type="dt" sz="half" idx="10"/>
          </p:nvPr>
        </p:nvSpPr>
        <p:spPr/>
        <p:txBody>
          <a:bodyPr/>
          <a:lstStyle/>
          <a:p>
            <a:fld id="{976E3989-2C03-43A0-864C-3AB5E2DCD3FD}" type="datetime1">
              <a:rPr lang="nb-NO" smtClean="0"/>
              <a:t>23.10.2014</a:t>
            </a:fld>
            <a:endParaRPr lang="nb-NO" dirty="0"/>
          </a:p>
        </p:txBody>
      </p:sp>
      <p:sp>
        <p:nvSpPr>
          <p:cNvPr id="6" name="Footer Placeholder 5"/>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3824020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343050388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95"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tel 1"/>
          <p:cNvSpPr>
            <a:spLocks noGrp="1"/>
          </p:cNvSpPr>
          <p:nvPr>
            <p:ph type="title"/>
          </p:nvPr>
        </p:nvSpPr>
        <p:spPr/>
        <p:txBody>
          <a:bodyPr/>
          <a:lstStyle/>
          <a:p>
            <a:r>
              <a:rPr lang="nb-NO" sz="2800" dirty="0" smtClean="0"/>
              <a:t>Oppfølging av avtalelojalitet - Bruk av avtale</a:t>
            </a:r>
            <a:endParaRPr lang="nb-NO" sz="2800" dirty="0"/>
          </a:p>
        </p:txBody>
      </p:sp>
      <p:graphicFrame>
        <p:nvGraphicFramePr>
          <p:cNvPr id="10" name="Chart 9"/>
          <p:cNvGraphicFramePr/>
          <p:nvPr>
            <p:extLst>
              <p:ext uri="{D42A27DB-BD31-4B8C-83A1-F6EECF244321}">
                <p14:modId xmlns:p14="http://schemas.microsoft.com/office/powerpoint/2010/main" val="1680958834"/>
              </p:ext>
            </p:extLst>
          </p:nvPr>
        </p:nvGraphicFramePr>
        <p:xfrm>
          <a:off x="430613" y="1673176"/>
          <a:ext cx="6895219" cy="3132469"/>
        </p:xfrm>
        <a:graphic>
          <a:graphicData uri="http://schemas.openxmlformats.org/drawingml/2006/chart">
            <c:chart xmlns:c="http://schemas.openxmlformats.org/drawingml/2006/chart" xmlns:r="http://schemas.openxmlformats.org/officeDocument/2006/relationships" r:id="rId7"/>
          </a:graphicData>
        </a:graphic>
      </p:graphicFrame>
      <p:sp>
        <p:nvSpPr>
          <p:cNvPr id="3" name="Date Placeholder 2"/>
          <p:cNvSpPr>
            <a:spLocks noGrp="1"/>
          </p:cNvSpPr>
          <p:nvPr>
            <p:ph type="dt" sz="half" idx="10"/>
          </p:nvPr>
        </p:nvSpPr>
        <p:spPr/>
        <p:txBody>
          <a:bodyPr/>
          <a:lstStyle/>
          <a:p>
            <a:fld id="{26F5E55E-CF65-4371-A452-63023AE75263}"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
        <p:nvSpPr>
          <p:cNvPr id="6" name="TextBox 5"/>
          <p:cNvSpPr txBox="1"/>
          <p:nvPr/>
        </p:nvSpPr>
        <p:spPr>
          <a:xfrm rot="20223218">
            <a:off x="1182596" y="3048041"/>
            <a:ext cx="1772225" cy="382741"/>
          </a:xfrm>
          <a:prstGeom prst="rect">
            <a:avLst/>
          </a:prstGeom>
          <a:noFill/>
        </p:spPr>
        <p:txBody>
          <a:bodyPr wrap="square" rtlCol="0">
            <a:spAutoFit/>
          </a:bodyPr>
          <a:lstStyle/>
          <a:p>
            <a:r>
              <a:rPr lang="nb-NO" dirty="0" smtClean="0">
                <a:solidFill>
                  <a:srgbClr val="FF0000"/>
                </a:solidFill>
              </a:rPr>
              <a:t>Illustrasjon</a:t>
            </a:r>
            <a:endParaRPr lang="nb-NO" dirty="0">
              <a:solidFill>
                <a:srgbClr val="FF0000"/>
              </a:solidFill>
            </a:endParaRPr>
          </a:p>
        </p:txBody>
      </p:sp>
      <p:pic>
        <p:nvPicPr>
          <p:cNvPr id="2162" name="Picture 1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3167" y="4891410"/>
            <a:ext cx="4972050"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817088" y="3254217"/>
            <a:ext cx="4965405" cy="2774448"/>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gjennomlesing)</a:t>
            </a:r>
          </a:p>
          <a:p>
            <a:r>
              <a:rPr lang="nb-NO" sz="1200" dirty="0" smtClean="0">
                <a:solidFill>
                  <a:schemeClr val="tx1"/>
                </a:solidFill>
              </a:rPr>
              <a:t>Oppfølging av avtalelojalitet er viktig for nå oppnå gevinstrealisering. Du vil også kunne benytte dette til å måle om avtalen er godt nok implementert. </a:t>
            </a:r>
          </a:p>
          <a:p>
            <a:r>
              <a:rPr lang="nb-NO" sz="1200" dirty="0" smtClean="0">
                <a:solidFill>
                  <a:schemeClr val="tx1"/>
                </a:solidFill>
              </a:rPr>
              <a:t>Data til målingen kan du hente ved å benytte verktøy for innkjøpsanalyse eller ved hjelp av regnskap.</a:t>
            </a:r>
          </a:p>
          <a:p>
            <a:r>
              <a:rPr lang="nb-NO" sz="1200" dirty="0" smtClean="0">
                <a:solidFill>
                  <a:schemeClr val="tx1"/>
                </a:solidFill>
              </a:rPr>
              <a:t>Det er også viktig å sammenligne datauttrekk for omsetning på avtale med data fra leverandør. Ved avvik bør man undersøke årsaken til dette.</a:t>
            </a:r>
          </a:p>
          <a:p>
            <a:r>
              <a:rPr lang="nb-NO" sz="1200" dirty="0" smtClean="0">
                <a:solidFill>
                  <a:schemeClr val="tx1"/>
                </a:solidFill>
              </a:rPr>
              <a:t>Hyppighet på måling behøver ikke være kvartalsvis, dette intervallet kan du selv velge ut fra hva som er naturlig for avtalen.</a:t>
            </a:r>
          </a:p>
          <a:p>
            <a:r>
              <a:rPr lang="nb-NO" sz="1200" dirty="0" smtClean="0">
                <a:solidFill>
                  <a:schemeClr val="tx1"/>
                </a:solidFill>
              </a:rPr>
              <a:t>Det anbefales å benytte MS Excel for å legge inn data og oppdatere grafikk. Det anbefales å klistre inn grafer som bilder for å forenkle formathåndtering</a:t>
            </a:r>
          </a:p>
        </p:txBody>
      </p:sp>
    </p:spTree>
    <p:extLst>
      <p:ext uri="{BB962C8B-B14F-4D97-AF65-F5344CB8AC3E}">
        <p14:creationId xmlns:p14="http://schemas.microsoft.com/office/powerpoint/2010/main" val="3681546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39574EF-B379-44FB-BC9B-34A292350A69}"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
        <p:nvSpPr>
          <p:cNvPr id="8" name="Title 5"/>
          <p:cNvSpPr txBox="1">
            <a:spLocks/>
          </p:cNvSpPr>
          <p:nvPr/>
        </p:nvSpPr>
        <p:spPr bwMode="auto">
          <a:xfrm>
            <a:off x="701048" y="2897077"/>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defTabSz="457200" rtl="0" eaLnBrk="1" fontAlgn="base" hangingPunct="1">
              <a:spcBef>
                <a:spcPct val="0"/>
              </a:spcBef>
              <a:spcAft>
                <a:spcPct val="0"/>
              </a:spcAft>
              <a:defRPr sz="4000" b="1" cap="all">
                <a:solidFill>
                  <a:schemeClr val="tx1"/>
                </a:solidFill>
                <a:latin typeface="+mj-lt"/>
                <a:ea typeface="+mj-ea"/>
                <a:cs typeface="+mj-cs"/>
              </a:defRPr>
            </a:lvl1pPr>
            <a:lvl2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9pPr>
          </a:lstStyle>
          <a:p>
            <a:r>
              <a:rPr lang="nb-NO" dirty="0" smtClean="0"/>
              <a:t>Informasjon for leverandør</a:t>
            </a:r>
            <a:br>
              <a:rPr lang="nb-NO" dirty="0" smtClean="0"/>
            </a:br>
            <a:r>
              <a:rPr lang="nb-NO" dirty="0" smtClean="0"/>
              <a:t/>
            </a:r>
            <a:br>
              <a:rPr lang="nb-NO" dirty="0" smtClean="0"/>
            </a:br>
            <a:r>
              <a:rPr lang="nb-NO" sz="1200" dirty="0" smtClean="0"/>
              <a:t>Informasjonen som samles i denne delen av verktøyet er først og fremst tenkt til bruk opp mot leverandørene. </a:t>
            </a:r>
            <a:r>
              <a:rPr lang="nb-NO" sz="1200" dirty="0"/>
              <a:t>De påfølgende sidene  kan benyttes som </a:t>
            </a:r>
            <a:r>
              <a:rPr lang="nb-NO" sz="1200" dirty="0" smtClean="0"/>
              <a:t>utgangspunkt </a:t>
            </a:r>
            <a:r>
              <a:rPr lang="nb-NO" sz="1200" dirty="0"/>
              <a:t>for en </a:t>
            </a:r>
            <a:r>
              <a:rPr lang="nb-NO" sz="1200" dirty="0" smtClean="0"/>
              <a:t>agenda </a:t>
            </a:r>
            <a:r>
              <a:rPr lang="nb-NO" sz="1200" dirty="0"/>
              <a:t>i et oppstartsmøte og oppfølgingsmøter med </a:t>
            </a:r>
            <a:r>
              <a:rPr lang="nb-NO" sz="1200" dirty="0" smtClean="0"/>
              <a:t>leverandører</a:t>
            </a:r>
            <a:r>
              <a:rPr lang="nb-NO" sz="1200" dirty="0"/>
              <a:t>.</a:t>
            </a:r>
          </a:p>
          <a:p>
            <a:r>
              <a:rPr lang="nb-NO" sz="1200" dirty="0" smtClean="0"/>
              <a:t> </a:t>
            </a:r>
            <a:r>
              <a:rPr lang="nb-NO" dirty="0" smtClean="0"/>
              <a:t/>
            </a:r>
            <a:br>
              <a:rPr lang="nb-NO" dirty="0" smtClean="0"/>
            </a:br>
            <a:endParaRPr lang="nb-NO" dirty="0"/>
          </a:p>
        </p:txBody>
      </p:sp>
    </p:spTree>
    <p:extLst>
      <p:ext uri="{BB962C8B-B14F-4D97-AF65-F5344CB8AC3E}">
        <p14:creationId xmlns:p14="http://schemas.microsoft.com/office/powerpoint/2010/main" val="25640136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Møtevirksomhet</a:t>
            </a:r>
            <a:endParaRPr lang="nb-NO"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67438331"/>
              </p:ext>
            </p:extLst>
          </p:nvPr>
        </p:nvGraphicFramePr>
        <p:xfrm>
          <a:off x="457200" y="1773238"/>
          <a:ext cx="8372476" cy="1929019"/>
        </p:xfrm>
        <a:graphic>
          <a:graphicData uri="http://schemas.openxmlformats.org/drawingml/2006/table">
            <a:tbl>
              <a:tblPr firstRow="1" bandRow="1">
                <a:tableStyleId>{69012ECD-51FC-41F1-AA8D-1B2483CD663E}</a:tableStyleId>
              </a:tblPr>
              <a:tblGrid>
                <a:gridCol w="2093119"/>
                <a:gridCol w="2093119"/>
                <a:gridCol w="1725464"/>
                <a:gridCol w="2460774"/>
              </a:tblGrid>
              <a:tr h="370840">
                <a:tc>
                  <a:txBody>
                    <a:bodyPr/>
                    <a:lstStyle/>
                    <a:p>
                      <a:r>
                        <a:rPr lang="nb-NO" sz="1200" dirty="0" smtClean="0"/>
                        <a:t>Frekvens</a:t>
                      </a:r>
                      <a:endParaRPr lang="nb-NO" sz="1200" dirty="0"/>
                    </a:p>
                  </a:txBody>
                  <a:tcPr/>
                </a:tc>
                <a:tc>
                  <a:txBody>
                    <a:bodyPr/>
                    <a:lstStyle/>
                    <a:p>
                      <a:r>
                        <a:rPr lang="nb-NO" sz="1200" dirty="0" smtClean="0"/>
                        <a:t>Type møte</a:t>
                      </a:r>
                      <a:endParaRPr lang="nb-NO" sz="1200" dirty="0"/>
                    </a:p>
                  </a:txBody>
                  <a:tcPr/>
                </a:tc>
                <a:tc>
                  <a:txBody>
                    <a:bodyPr/>
                    <a:lstStyle/>
                    <a:p>
                      <a:r>
                        <a:rPr lang="nb-NO" sz="1200" dirty="0" smtClean="0"/>
                        <a:t>Tidspunkt</a:t>
                      </a:r>
                      <a:endParaRPr lang="nb-NO" sz="1200" dirty="0"/>
                    </a:p>
                  </a:txBody>
                  <a:tcPr/>
                </a:tc>
                <a:tc>
                  <a:txBody>
                    <a:bodyPr/>
                    <a:lstStyle/>
                    <a:p>
                      <a:r>
                        <a:rPr lang="nb-NO" sz="1200" dirty="0" smtClean="0"/>
                        <a:t>Møtedeltagere</a:t>
                      </a:r>
                      <a:endParaRPr lang="nb-NO" sz="1200" dirty="0"/>
                    </a:p>
                  </a:txBody>
                  <a:tcPr/>
                </a:tc>
              </a:tr>
              <a:tr h="460899">
                <a:tc>
                  <a:txBody>
                    <a:bodyPr/>
                    <a:lstStyle/>
                    <a:p>
                      <a:r>
                        <a:rPr lang="nb-NO" sz="1200" dirty="0" smtClean="0"/>
                        <a:t>Månedlig (eller ved behov)</a:t>
                      </a:r>
                    </a:p>
                    <a:p>
                      <a:endParaRPr lang="nb-NO" sz="1200" dirty="0"/>
                    </a:p>
                  </a:txBody>
                  <a:tcPr>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Operativt </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Første tirsdag i måned</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buFontTx/>
                        <a:buNone/>
                      </a:pPr>
                      <a:r>
                        <a:rPr lang="nb-NO" sz="1200" u="none" dirty="0" smtClean="0"/>
                        <a:t>Lokal</a:t>
                      </a:r>
                      <a:r>
                        <a:rPr lang="nb-NO" sz="1200" u="none" baseline="0" dirty="0" smtClean="0"/>
                        <a:t> avtaleansvarlig</a:t>
                      </a:r>
                      <a:endParaRPr lang="nb-NO" sz="1200" u="none" dirty="0" smtClean="0"/>
                    </a:p>
                  </a:txBody>
                  <a:tcPr>
                    <a:lnL w="12700" cap="flat" cmpd="sng" algn="ctr">
                      <a:solidFill>
                        <a:schemeClr val="bg1">
                          <a:lumMod val="75000"/>
                        </a:schemeClr>
                      </a:solidFill>
                      <a:prstDash val="solid"/>
                      <a:round/>
                      <a:headEnd type="none" w="med" len="med"/>
                      <a:tailEnd type="none" w="med" len="med"/>
                    </a:lnL>
                    <a:lnB w="12700" cap="flat" cmpd="sng" algn="ctr">
                      <a:solidFill>
                        <a:schemeClr val="bg1">
                          <a:lumMod val="75000"/>
                        </a:schemeClr>
                      </a:solidFill>
                      <a:prstDash val="solid"/>
                      <a:round/>
                      <a:headEnd type="none" w="med" len="med"/>
                      <a:tailEnd type="none" w="med" len="med"/>
                    </a:lnB>
                    <a:solidFill>
                      <a:srgbClr val="FFFFCC"/>
                    </a:solidFill>
                  </a:tcPr>
                </a:tc>
              </a:tr>
              <a:tr h="370840">
                <a:tc>
                  <a:txBody>
                    <a:bodyPr/>
                    <a:lstStyle/>
                    <a:p>
                      <a:r>
                        <a:rPr lang="nb-NO" sz="1200" dirty="0" smtClean="0"/>
                        <a:t>Kvartalsvis (eller halvårlig)</a:t>
                      </a:r>
                      <a:endParaRPr lang="nb-NO" sz="1200" dirty="0"/>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Taktisk</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dirty="0" smtClean="0"/>
                        <a:t>Første tirsdag i kvartal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u="none" dirty="0" smtClean="0"/>
                        <a:t>Avtaleforvalter</a:t>
                      </a:r>
                      <a:endParaRPr lang="nb-NO" sz="1200" u="sng" dirty="0" smtClean="0"/>
                    </a:p>
                    <a:p>
                      <a:pPr>
                        <a:buFontTx/>
                        <a:buNone/>
                      </a:pPr>
                      <a:endParaRPr lang="nb-NO" sz="1200" u="sng" dirty="0" smtClean="0"/>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370840">
                <a:tc>
                  <a:txBody>
                    <a:bodyPr/>
                    <a:lstStyle/>
                    <a:p>
                      <a:r>
                        <a:rPr lang="nb-NO" sz="1200" dirty="0" smtClean="0"/>
                        <a:t>Årlig</a:t>
                      </a:r>
                      <a:endParaRPr lang="nb-NO" sz="1200" dirty="0"/>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dirty="0" smtClean="0"/>
                        <a:t>Strategisk</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r>
                        <a:rPr lang="nb-NO" sz="1200" dirty="0" smtClean="0"/>
                        <a:t>Siste uke i juni</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r>
                        <a:rPr lang="nb-NO" sz="1200" u="none" dirty="0" smtClean="0"/>
                        <a:t>Avtaleforvalter og porteføljeansvarlig</a:t>
                      </a:r>
                      <a:endParaRPr lang="nb-NO" sz="1200" u="sng" dirty="0" smtClean="0"/>
                    </a:p>
                    <a:p>
                      <a:pPr marL="0" marR="0" indent="0" algn="l" defTabSz="914400" rtl="0" eaLnBrk="1" fontAlgn="auto" latinLnBrk="0" hangingPunct="1">
                        <a:lnSpc>
                          <a:spcPct val="100000"/>
                        </a:lnSpc>
                        <a:spcBef>
                          <a:spcPts val="0"/>
                        </a:spcBef>
                        <a:spcAft>
                          <a:spcPts val="0"/>
                        </a:spcAft>
                        <a:buClrTx/>
                        <a:buSzTx/>
                        <a:buFontTx/>
                        <a:buChar char="-"/>
                        <a:tabLst/>
                        <a:defRPr/>
                      </a:pPr>
                      <a:endParaRPr lang="nb-NO" sz="1200" dirty="0" smtClean="0"/>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solidFill>
                      <a:srgbClr val="FFFFCC"/>
                    </a:solidFill>
                  </a:tcPr>
                </a:tc>
              </a:tr>
            </a:tbl>
          </a:graphicData>
        </a:graphic>
      </p:graphicFrame>
      <p:sp>
        <p:nvSpPr>
          <p:cNvPr id="5" name="Rectangle 4"/>
          <p:cNvSpPr/>
          <p:nvPr/>
        </p:nvSpPr>
        <p:spPr>
          <a:xfrm>
            <a:off x="467829" y="4040380"/>
            <a:ext cx="3987210" cy="2179667"/>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Oppfølgingsmøter kan gjennomføres på forskjellige nivåer og med forskjellig agenda, avhengig av størrelse på avtale, strategisk viktighet av leverandøren og produktet/tjenesten som leveres. </a:t>
            </a:r>
          </a:p>
          <a:p>
            <a:endParaRPr lang="nb-NO" sz="1200" dirty="0">
              <a:solidFill>
                <a:schemeClr val="tx1"/>
              </a:solidFill>
            </a:endParaRPr>
          </a:p>
          <a:p>
            <a:r>
              <a:rPr lang="nb-NO" sz="1200" dirty="0" smtClean="0">
                <a:solidFill>
                  <a:schemeClr val="tx1"/>
                </a:solidFill>
              </a:rPr>
              <a:t>Det er viktig å skille mellom hvem som skal involveres i oppfølgingen, og hva som skal være fokus. På neste side finner du et forslag til agenda for ulike typer av oppfølgingsmøter.</a:t>
            </a:r>
            <a:endParaRPr lang="nb-NO" sz="1200" dirty="0">
              <a:solidFill>
                <a:schemeClr val="tx1"/>
              </a:solidFill>
            </a:endParaRPr>
          </a:p>
        </p:txBody>
      </p:sp>
      <p:sp>
        <p:nvSpPr>
          <p:cNvPr id="3" name="Date Placeholder 2"/>
          <p:cNvSpPr>
            <a:spLocks noGrp="1"/>
          </p:cNvSpPr>
          <p:nvPr>
            <p:ph type="dt" sz="half" idx="10"/>
          </p:nvPr>
        </p:nvSpPr>
        <p:spPr/>
        <p:txBody>
          <a:bodyPr/>
          <a:lstStyle/>
          <a:p>
            <a:fld id="{8665179C-3059-4FA9-B456-59C3437EC50D}" type="datetime1">
              <a:rPr lang="nb-NO" smtClean="0"/>
              <a:t>23.10.2014</a:t>
            </a:fld>
            <a:endParaRPr lang="nb-NO" dirty="0"/>
          </a:p>
        </p:txBody>
      </p:sp>
      <p:sp>
        <p:nvSpPr>
          <p:cNvPr id="6" name="Footer Placeholder 5"/>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4029023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Forslag til møteagenda</a:t>
            </a:r>
            <a:endParaRPr lang="nb-NO" sz="2800" dirty="0"/>
          </a:p>
        </p:txBody>
      </p:sp>
      <p:graphicFrame>
        <p:nvGraphicFramePr>
          <p:cNvPr id="5" name="Table 4"/>
          <p:cNvGraphicFramePr>
            <a:graphicFrameLocks noGrp="1"/>
          </p:cNvGraphicFramePr>
          <p:nvPr>
            <p:extLst>
              <p:ext uri="{D42A27DB-BD31-4B8C-83A1-F6EECF244321}">
                <p14:modId xmlns:p14="http://schemas.microsoft.com/office/powerpoint/2010/main" val="547990220"/>
              </p:ext>
            </p:extLst>
          </p:nvPr>
        </p:nvGraphicFramePr>
        <p:xfrm>
          <a:off x="393405" y="1306387"/>
          <a:ext cx="8367822" cy="4789258"/>
        </p:xfrm>
        <a:graphic>
          <a:graphicData uri="http://schemas.openxmlformats.org/drawingml/2006/table">
            <a:tbl>
              <a:tblPr>
                <a:tableStyleId>{E8034E78-7F5D-4C2E-B375-FC64B27BC917}</a:tableStyleId>
              </a:tblPr>
              <a:tblGrid>
                <a:gridCol w="1186683"/>
                <a:gridCol w="3364364"/>
                <a:gridCol w="3816775"/>
              </a:tblGrid>
              <a:tr h="360444">
                <a:tc>
                  <a:txBody>
                    <a:bodyPr/>
                    <a:lstStyle/>
                    <a:p>
                      <a:pPr>
                        <a:spcAft>
                          <a:spcPts val="0"/>
                        </a:spcAft>
                      </a:pPr>
                      <a:r>
                        <a:rPr lang="nb-NO" sz="1400" b="1" u="none" dirty="0">
                          <a:solidFill>
                            <a:schemeClr val="bg1"/>
                          </a:solidFill>
                          <a:latin typeface="+mn-lt"/>
                        </a:rPr>
                        <a:t>Type møte</a:t>
                      </a:r>
                      <a:endParaRPr lang="nb-NO" sz="1400" b="1" u="none" dirty="0">
                        <a:solidFill>
                          <a:schemeClr val="bg1"/>
                        </a:solidFill>
                        <a:latin typeface="+mn-lt"/>
                        <a:ea typeface="Times New Roman"/>
                      </a:endParaRPr>
                    </a:p>
                  </a:txBody>
                  <a:tcPr marL="68580" marR="68580" marT="0" marB="0">
                    <a:solidFill>
                      <a:schemeClr val="accent1"/>
                    </a:solidFill>
                  </a:tcPr>
                </a:tc>
                <a:tc>
                  <a:txBody>
                    <a:bodyPr/>
                    <a:lstStyle/>
                    <a:p>
                      <a:pPr>
                        <a:spcAft>
                          <a:spcPts val="0"/>
                        </a:spcAft>
                      </a:pPr>
                      <a:r>
                        <a:rPr lang="nb-NO" sz="1400" b="1" u="none" dirty="0">
                          <a:solidFill>
                            <a:schemeClr val="bg1"/>
                          </a:solidFill>
                          <a:latin typeface="+mn-lt"/>
                        </a:rPr>
                        <a:t>Ansvarlig </a:t>
                      </a:r>
                      <a:endParaRPr lang="nb-NO" sz="1400" b="1" u="none" dirty="0">
                        <a:solidFill>
                          <a:schemeClr val="bg1"/>
                        </a:solidFill>
                        <a:latin typeface="+mn-lt"/>
                        <a:ea typeface="Times New Roman"/>
                      </a:endParaRPr>
                    </a:p>
                  </a:txBody>
                  <a:tcPr marL="68580" marR="68580" marT="0" marB="0">
                    <a:solidFill>
                      <a:schemeClr val="accent1"/>
                    </a:solidFill>
                  </a:tcPr>
                </a:tc>
                <a:tc>
                  <a:txBody>
                    <a:bodyPr/>
                    <a:lstStyle/>
                    <a:p>
                      <a:pPr>
                        <a:spcAft>
                          <a:spcPts val="0"/>
                        </a:spcAft>
                      </a:pPr>
                      <a:r>
                        <a:rPr lang="nb-NO" sz="1400" b="1" u="none" dirty="0">
                          <a:solidFill>
                            <a:schemeClr val="bg1"/>
                          </a:solidFill>
                          <a:latin typeface="+mn-lt"/>
                        </a:rPr>
                        <a:t>Agenda</a:t>
                      </a:r>
                      <a:endParaRPr lang="nb-NO" sz="1400" b="1" u="none" dirty="0">
                        <a:solidFill>
                          <a:schemeClr val="bg1"/>
                        </a:solidFill>
                        <a:latin typeface="+mn-lt"/>
                        <a:ea typeface="Times New Roman"/>
                      </a:endParaRPr>
                    </a:p>
                  </a:txBody>
                  <a:tcPr marL="68580" marR="68580" marT="0" marB="0">
                    <a:solidFill>
                      <a:schemeClr val="accent1"/>
                    </a:solidFill>
                  </a:tcPr>
                </a:tc>
              </a:tr>
              <a:tr h="1081330">
                <a:tc>
                  <a:txBody>
                    <a:bodyPr/>
                    <a:lstStyle/>
                    <a:p>
                      <a:pPr>
                        <a:spcAft>
                          <a:spcPts val="0"/>
                        </a:spcAft>
                      </a:pPr>
                      <a:r>
                        <a:rPr lang="nb-NO" sz="1400" b="1" dirty="0" smtClean="0">
                          <a:solidFill>
                            <a:schemeClr val="tx1"/>
                          </a:solidFill>
                          <a:latin typeface="+mn-lt"/>
                        </a:rPr>
                        <a:t>Strategisk</a:t>
                      </a:r>
                      <a:endParaRPr lang="nb-NO" sz="1400" b="1"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nb-NO" sz="1400" dirty="0" smtClean="0">
                          <a:solidFill>
                            <a:schemeClr val="tx1"/>
                          </a:solidFill>
                          <a:latin typeface="+mn-lt"/>
                        </a:rPr>
                        <a:t>Kunde:</a:t>
                      </a:r>
                      <a:r>
                        <a:rPr lang="nb-NO" sz="1400" baseline="0" dirty="0" smtClean="0">
                          <a:solidFill>
                            <a:schemeClr val="tx1"/>
                          </a:solidFill>
                          <a:latin typeface="+mn-lt"/>
                        </a:rPr>
                        <a:t> </a:t>
                      </a:r>
                      <a:r>
                        <a:rPr lang="nb-NO" sz="1400" dirty="0" smtClean="0">
                          <a:solidFill>
                            <a:schemeClr val="tx1"/>
                          </a:solidFill>
                          <a:latin typeface="+mn-lt"/>
                        </a:rPr>
                        <a:t>Avtaleforvalter</a:t>
                      </a:r>
                      <a:r>
                        <a:rPr lang="nb-NO" sz="1400" baseline="0" dirty="0" smtClean="0">
                          <a:solidFill>
                            <a:schemeClr val="tx1"/>
                          </a:solidFill>
                          <a:latin typeface="+mn-lt"/>
                        </a:rPr>
                        <a:t> og Porteføljeansvarlig</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342900" lvl="0" indent="-342900">
                        <a:spcAft>
                          <a:spcPts val="0"/>
                        </a:spcAft>
                        <a:buFont typeface="+mj-lt"/>
                        <a:buAutoNum type="arabicPeriod"/>
                      </a:pPr>
                      <a:r>
                        <a:rPr lang="nb-NO" sz="1400" dirty="0">
                          <a:solidFill>
                            <a:schemeClr val="tx1"/>
                          </a:solidFill>
                          <a:latin typeface="+mn-lt"/>
                        </a:rPr>
                        <a:t>Gjennomgang av strategiske </a:t>
                      </a:r>
                      <a:r>
                        <a:rPr lang="nb-NO" sz="1400" dirty="0" smtClean="0">
                          <a:solidFill>
                            <a:schemeClr val="tx1"/>
                          </a:solidFill>
                          <a:latin typeface="+mn-lt"/>
                        </a:rPr>
                        <a:t>planer</a:t>
                      </a:r>
                      <a:endParaRPr lang="nb-NO" sz="1400" dirty="0">
                        <a:solidFill>
                          <a:schemeClr val="tx1"/>
                        </a:solidFill>
                        <a:latin typeface="+mn-lt"/>
                      </a:endParaRPr>
                    </a:p>
                    <a:p>
                      <a:pPr marL="342900" lvl="0" indent="-342900">
                        <a:spcAft>
                          <a:spcPts val="0"/>
                        </a:spcAft>
                        <a:buFont typeface="+mj-lt"/>
                        <a:buAutoNum type="arabicPeriod"/>
                      </a:pPr>
                      <a:r>
                        <a:rPr lang="nb-NO" sz="1400" dirty="0">
                          <a:solidFill>
                            <a:schemeClr val="tx1"/>
                          </a:solidFill>
                          <a:latin typeface="+mn-lt"/>
                        </a:rPr>
                        <a:t>Eskalering av utestående saker som ikke er løst</a:t>
                      </a:r>
                    </a:p>
                    <a:p>
                      <a:pPr marL="342900" lvl="0" indent="-342900">
                        <a:spcAft>
                          <a:spcPts val="0"/>
                        </a:spcAft>
                        <a:buFont typeface="+mj-lt"/>
                        <a:buAutoNum type="arabicPeriod"/>
                      </a:pPr>
                      <a:r>
                        <a:rPr lang="nb-NO" sz="1400" dirty="0">
                          <a:solidFill>
                            <a:schemeClr val="tx1"/>
                          </a:solidFill>
                          <a:latin typeface="+mn-lt"/>
                        </a:rPr>
                        <a:t>Eventuelle endringsordre for kontrakt</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tcPr>
                </a:tc>
              </a:tr>
              <a:tr h="360444">
                <a:tc>
                  <a:txBody>
                    <a:bodyPr/>
                    <a:lstStyle/>
                    <a:p>
                      <a:pPr>
                        <a:spcAft>
                          <a:spcPts val="0"/>
                        </a:spcAft>
                      </a:pPr>
                      <a:endParaRPr lang="nb-NO" sz="1400"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spcAft>
                          <a:spcPts val="0"/>
                        </a:spcAft>
                      </a:pPr>
                      <a:r>
                        <a:rPr lang="nb-NO" sz="1400" dirty="0">
                          <a:solidFill>
                            <a:schemeClr val="tx1"/>
                          </a:solidFill>
                          <a:latin typeface="+mn-lt"/>
                        </a:rPr>
                        <a:t>Leverandør: </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342900" lvl="0" indent="-342900">
                        <a:spcAft>
                          <a:spcPts val="0"/>
                        </a:spcAft>
                        <a:buFont typeface="+mj-lt"/>
                        <a:buAutoNum type="arabicPeriod" startAt="4"/>
                      </a:pPr>
                      <a:r>
                        <a:rPr lang="nb-NO" sz="1400" dirty="0">
                          <a:solidFill>
                            <a:schemeClr val="tx1"/>
                          </a:solidFill>
                          <a:latin typeface="+mn-lt"/>
                        </a:rPr>
                        <a:t>Gjennomgang av KPIer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527729">
                <a:tc>
                  <a:txBody>
                    <a:bodyPr/>
                    <a:lstStyle/>
                    <a:p>
                      <a:pPr>
                        <a:spcAft>
                          <a:spcPts val="0"/>
                        </a:spcAft>
                      </a:pPr>
                      <a:r>
                        <a:rPr lang="nb-NO" sz="1400" b="1" dirty="0" smtClean="0">
                          <a:solidFill>
                            <a:schemeClr val="tx1"/>
                          </a:solidFill>
                          <a:latin typeface="+mn-lt"/>
                        </a:rPr>
                        <a:t>Taktisk</a:t>
                      </a:r>
                      <a:endParaRPr lang="nb-NO" sz="1400" b="1"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spcAft>
                          <a:spcPts val="0"/>
                        </a:spcAft>
                      </a:pPr>
                      <a:r>
                        <a:rPr lang="nb-NO" sz="1400" dirty="0" smtClean="0">
                          <a:solidFill>
                            <a:schemeClr val="tx1"/>
                          </a:solidFill>
                          <a:latin typeface="+mn-lt"/>
                        </a:rPr>
                        <a:t>Kunde: Avtaleforvalter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spcAft>
                          <a:spcPts val="0"/>
                        </a:spcAft>
                        <a:buFont typeface="+mj-lt"/>
                        <a:buAutoNum type="arabicPeriod"/>
                      </a:pPr>
                      <a:r>
                        <a:rPr lang="nb-NO" sz="1400" dirty="0" smtClean="0">
                          <a:solidFill>
                            <a:schemeClr val="tx1"/>
                          </a:solidFill>
                          <a:latin typeface="+mn-lt"/>
                        </a:rPr>
                        <a:t>Evaluering av rutiner ved bestilling</a:t>
                      </a:r>
                    </a:p>
                    <a:p>
                      <a:pPr marL="342900" lvl="0" indent="-342900">
                        <a:spcAft>
                          <a:spcPts val="0"/>
                        </a:spcAft>
                        <a:buFont typeface="+mj-lt"/>
                        <a:buAutoNum type="arabicPeriod"/>
                      </a:pPr>
                      <a:r>
                        <a:rPr lang="nb-NO" sz="1400" dirty="0" smtClean="0">
                          <a:solidFill>
                            <a:schemeClr val="tx1"/>
                          </a:solidFill>
                          <a:latin typeface="+mn-lt"/>
                        </a:rPr>
                        <a:t>Innfasing/utfasing </a:t>
                      </a:r>
                      <a:r>
                        <a:rPr lang="nb-NO" sz="1400" dirty="0">
                          <a:solidFill>
                            <a:schemeClr val="tx1"/>
                          </a:solidFill>
                          <a:latin typeface="+mn-lt"/>
                        </a:rPr>
                        <a:t>av </a:t>
                      </a:r>
                      <a:r>
                        <a:rPr lang="nb-NO" sz="1400" dirty="0" smtClean="0">
                          <a:solidFill>
                            <a:schemeClr val="tx1"/>
                          </a:solidFill>
                          <a:latin typeface="+mn-lt"/>
                        </a:rPr>
                        <a:t>nye produkter</a:t>
                      </a:r>
                    </a:p>
                    <a:p>
                      <a:pPr marL="342900" lvl="0" indent="-342900">
                        <a:spcAft>
                          <a:spcPts val="0"/>
                        </a:spcAft>
                        <a:buFont typeface="+mj-lt"/>
                        <a:buAutoNum type="arabicPeriod"/>
                      </a:pPr>
                      <a:r>
                        <a:rPr lang="nb-NO" sz="1400" dirty="0" smtClean="0">
                          <a:solidFill>
                            <a:schemeClr val="tx1"/>
                          </a:solidFill>
                          <a:latin typeface="+mn-lt"/>
                        </a:rPr>
                        <a:t>Eskalering av utestående saker som ikke er løst</a:t>
                      </a: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r h="138224">
                <a:tc>
                  <a:txBody>
                    <a:bodyPr/>
                    <a:lstStyle/>
                    <a:p>
                      <a:pPr>
                        <a:spcAft>
                          <a:spcPts val="0"/>
                        </a:spcAft>
                      </a:pPr>
                      <a:endParaRPr lang="nb-NO" sz="1400"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spcAft>
                          <a:spcPts val="0"/>
                        </a:spcAft>
                      </a:pPr>
                      <a:r>
                        <a:rPr lang="nb-NO" sz="1400" dirty="0" smtClean="0">
                          <a:solidFill>
                            <a:schemeClr val="tx1"/>
                          </a:solidFill>
                          <a:latin typeface="+mn-lt"/>
                          <a:ea typeface="Times New Roman"/>
                        </a:rPr>
                        <a:t>Leverandør: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342900" lvl="0" indent="-342900">
                        <a:spcAft>
                          <a:spcPts val="0"/>
                        </a:spcAft>
                        <a:buFont typeface="+mj-lt"/>
                        <a:buAutoNum type="arabicPeriod" startAt="4"/>
                      </a:pPr>
                      <a:r>
                        <a:rPr lang="nb-NO" sz="1400" kern="1200" dirty="0" smtClean="0">
                          <a:solidFill>
                            <a:schemeClr val="tx1"/>
                          </a:solidFill>
                          <a:latin typeface="+mn-lt"/>
                          <a:ea typeface="+mn-ea"/>
                          <a:cs typeface="+mn-cs"/>
                        </a:rPr>
                        <a:t>Informasjon om nye produkter</a:t>
                      </a:r>
                    </a:p>
                    <a:p>
                      <a:pPr marL="342900" lvl="0" indent="-342900">
                        <a:spcAft>
                          <a:spcPts val="0"/>
                        </a:spcAft>
                        <a:buFont typeface="+mj-lt"/>
                        <a:buAutoNum type="arabicPeriod" startAt="4"/>
                      </a:pPr>
                      <a:r>
                        <a:rPr lang="nb-NO" sz="1400" kern="1200" dirty="0" smtClean="0">
                          <a:solidFill>
                            <a:schemeClr val="tx1"/>
                          </a:solidFill>
                          <a:latin typeface="+mn-lt"/>
                          <a:ea typeface="+mn-ea"/>
                          <a:cs typeface="+mn-cs"/>
                        </a:rPr>
                        <a:t>Gjennomgang av KPIer</a:t>
                      </a:r>
                    </a:p>
                    <a:p>
                      <a:pPr marL="0" lvl="0" indent="0">
                        <a:spcAft>
                          <a:spcPts val="0"/>
                        </a:spcAft>
                        <a:buFont typeface="+mj-lt"/>
                        <a:buNone/>
                      </a:pPr>
                      <a:endParaRPr lang="nb-NO" sz="1400" kern="1200" dirty="0">
                        <a:solidFill>
                          <a:schemeClr val="tx1"/>
                        </a:solidFill>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138224">
                <a:tc>
                  <a:txBody>
                    <a:bodyPr/>
                    <a:lstStyle/>
                    <a:p>
                      <a:pPr>
                        <a:spcAft>
                          <a:spcPts val="0"/>
                        </a:spcAft>
                      </a:pPr>
                      <a:r>
                        <a:rPr lang="nb-NO" sz="1400" b="1" dirty="0" smtClean="0">
                          <a:solidFill>
                            <a:schemeClr val="tx1"/>
                          </a:solidFill>
                          <a:latin typeface="+mn-lt"/>
                          <a:ea typeface="Times New Roman"/>
                        </a:rPr>
                        <a:t>Operativt</a:t>
                      </a:r>
                      <a:endParaRPr lang="nb-NO" sz="1400" b="1"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spcAft>
                          <a:spcPts val="0"/>
                        </a:spcAft>
                      </a:pPr>
                      <a:r>
                        <a:rPr lang="nb-NO" sz="1400" dirty="0" smtClean="0">
                          <a:solidFill>
                            <a:schemeClr val="tx1"/>
                          </a:solidFill>
                          <a:latin typeface="+mn-lt"/>
                          <a:ea typeface="Times New Roman"/>
                        </a:rPr>
                        <a:t>Kunde: Lokal</a:t>
                      </a:r>
                      <a:r>
                        <a:rPr lang="nb-NO" sz="1400" baseline="0" dirty="0" smtClean="0">
                          <a:solidFill>
                            <a:schemeClr val="tx1"/>
                          </a:solidFill>
                          <a:latin typeface="+mn-lt"/>
                          <a:ea typeface="Times New Roman"/>
                        </a:rPr>
                        <a:t> avtaleansvarlig eller avtaleforvalter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nb-NO" sz="1400" dirty="0" smtClean="0">
                          <a:solidFill>
                            <a:schemeClr val="tx1"/>
                          </a:solidFill>
                          <a:latin typeface="+mn-lt"/>
                        </a:rPr>
                        <a:t>Gjennomgang av KPIer</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nb-NO" sz="1400" dirty="0" smtClean="0">
                          <a:solidFill>
                            <a:schemeClr val="tx1"/>
                          </a:solidFill>
                          <a:latin typeface="+mn-lt"/>
                        </a:rPr>
                        <a:t>Informasjon om leveranser ifm pågående prosjekter</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nb-NO" sz="1400" dirty="0" smtClean="0">
                          <a:solidFill>
                            <a:schemeClr val="tx1"/>
                          </a:solidFill>
                          <a:latin typeface="+mn-lt"/>
                        </a:rPr>
                        <a:t>Gjennomgang av reklamasjoner</a:t>
                      </a:r>
                    </a:p>
                    <a:p>
                      <a:pPr marL="342900" lvl="0" indent="-342900">
                        <a:spcAft>
                          <a:spcPts val="0"/>
                        </a:spcAft>
                        <a:buFont typeface="+mj-lt"/>
                        <a:buAutoNum type="arabicPeriod"/>
                      </a:pPr>
                      <a:r>
                        <a:rPr lang="nb-NO" sz="1400" kern="1200" dirty="0" smtClean="0">
                          <a:solidFill>
                            <a:schemeClr val="tx1"/>
                          </a:solidFill>
                          <a:latin typeface="+mn-lt"/>
                          <a:ea typeface="+mn-ea"/>
                          <a:cs typeface="+mn-cs"/>
                        </a:rPr>
                        <a:t>Utestående saker</a:t>
                      </a:r>
                      <a:endParaRPr lang="nb-NO" sz="1400" kern="1200" dirty="0">
                        <a:solidFill>
                          <a:schemeClr val="tx1"/>
                        </a:solidFill>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r h="138224">
                <a:tc>
                  <a:txBody>
                    <a:bodyPr/>
                    <a:lstStyle/>
                    <a:p>
                      <a:pPr>
                        <a:spcAft>
                          <a:spcPts val="0"/>
                        </a:spcAft>
                      </a:pPr>
                      <a:endParaRPr lang="nb-NO" sz="1400"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nb-NO" sz="1400" dirty="0" smtClean="0">
                          <a:solidFill>
                            <a:schemeClr val="tx1"/>
                          </a:solidFill>
                          <a:latin typeface="+mn-lt"/>
                          <a:ea typeface="Times New Roman"/>
                        </a:rPr>
                        <a:t>Leverandør: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342900" lvl="0" indent="-342900">
                        <a:spcAft>
                          <a:spcPts val="0"/>
                        </a:spcAft>
                        <a:buFont typeface="+mj-lt"/>
                        <a:buAutoNum type="arabicPeriod" startAt="5"/>
                      </a:pPr>
                      <a:r>
                        <a:rPr lang="nb-NO" sz="1400" kern="1200" dirty="0" smtClean="0">
                          <a:solidFill>
                            <a:schemeClr val="tx1"/>
                          </a:solidFill>
                          <a:latin typeface="+mn-lt"/>
                          <a:ea typeface="+mn-ea"/>
                          <a:cs typeface="+mn-cs"/>
                        </a:rPr>
                        <a:t>Status leveranser ifm pågående prosjekter</a:t>
                      </a:r>
                    </a:p>
                    <a:p>
                      <a:pPr marL="0" lvl="0" indent="0">
                        <a:spcAft>
                          <a:spcPts val="0"/>
                        </a:spcAft>
                        <a:buFont typeface="+mj-lt"/>
                        <a:buNone/>
                      </a:pPr>
                      <a:endParaRPr lang="nb-NO" sz="1400" kern="1200" dirty="0">
                        <a:solidFill>
                          <a:schemeClr val="tx1"/>
                        </a:solidFill>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tcPr>
                </a:tc>
              </a:tr>
            </a:tbl>
          </a:graphicData>
        </a:graphic>
      </p:graphicFrame>
      <p:sp>
        <p:nvSpPr>
          <p:cNvPr id="3" name="Date Placeholder 2"/>
          <p:cNvSpPr>
            <a:spLocks noGrp="1"/>
          </p:cNvSpPr>
          <p:nvPr>
            <p:ph type="dt" sz="half" idx="10"/>
          </p:nvPr>
        </p:nvSpPr>
        <p:spPr/>
        <p:txBody>
          <a:bodyPr/>
          <a:lstStyle/>
          <a:p>
            <a:fld id="{CC88BE06-7D6C-49C8-A357-EFBA00F5DA0B}"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2209953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Måling og rapportering</a:t>
            </a:r>
            <a:endParaRPr lang="nb-NO"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36201865"/>
              </p:ext>
            </p:extLst>
          </p:nvPr>
        </p:nvGraphicFramePr>
        <p:xfrm>
          <a:off x="551053" y="1798905"/>
          <a:ext cx="7702007" cy="3485476"/>
        </p:xfrm>
        <a:graphic>
          <a:graphicData uri="http://schemas.openxmlformats.org/drawingml/2006/table">
            <a:tbl>
              <a:tblPr>
                <a:tableStyleId>{B301B821-A1FF-4177-AEE7-76D212191A09}</a:tableStyleId>
              </a:tblPr>
              <a:tblGrid>
                <a:gridCol w="1577653"/>
                <a:gridCol w="2870791"/>
                <a:gridCol w="3253563"/>
              </a:tblGrid>
              <a:tr h="413015">
                <a:tc>
                  <a:txBody>
                    <a:bodyPr/>
                    <a:lstStyle/>
                    <a:p>
                      <a:pPr>
                        <a:spcAft>
                          <a:spcPts val="0"/>
                        </a:spcAft>
                      </a:pPr>
                      <a:r>
                        <a:rPr lang="nb-NO" sz="1200" b="1" dirty="0">
                          <a:solidFill>
                            <a:schemeClr val="bg1"/>
                          </a:solidFill>
                        </a:rPr>
                        <a:t>Område</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dirty="0">
                          <a:solidFill>
                            <a:schemeClr val="bg1"/>
                          </a:solidFill>
                        </a:rPr>
                        <a:t>KPIer</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dirty="0">
                          <a:solidFill>
                            <a:schemeClr val="bg1"/>
                          </a:solidFill>
                        </a:rPr>
                        <a:t>Måling</a:t>
                      </a:r>
                      <a:endParaRPr lang="nb-NO" sz="1200" b="1" dirty="0">
                        <a:solidFill>
                          <a:schemeClr val="bg1"/>
                        </a:solidFill>
                        <a:latin typeface="Times New Roman"/>
                        <a:ea typeface="Times New Roman"/>
                      </a:endParaRPr>
                    </a:p>
                  </a:txBody>
                  <a:tcPr marL="61350" marR="61350" marT="0" marB="0" anchor="ctr">
                    <a:solidFill>
                      <a:schemeClr val="accent1"/>
                    </a:solidFill>
                  </a:tcPr>
                </a:tc>
              </a:tr>
              <a:tr h="456852">
                <a:tc>
                  <a:txBody>
                    <a:bodyPr/>
                    <a:lstStyle/>
                    <a:p>
                      <a:pPr marL="0" algn="ctr" defTabSz="457200" rtl="0" eaLnBrk="1" latinLnBrk="0" hangingPunct="1"/>
                      <a:r>
                        <a:rPr lang="nb-NO" sz="1200" kern="1200" dirty="0" smtClean="0">
                          <a:solidFill>
                            <a:schemeClr val="dk1"/>
                          </a:solidFill>
                          <a:latin typeface="+mn-lt"/>
                          <a:ea typeface="+mn-ea"/>
                          <a:cs typeface="+mn-cs"/>
                        </a:rPr>
                        <a:t>Pris</a:t>
                      </a:r>
                      <a:endParaRPr lang="nb-NO" sz="1200" kern="1200" dirty="0">
                        <a:solidFill>
                          <a:schemeClr val="dk1"/>
                        </a:solidFill>
                        <a:latin typeface="+mn-lt"/>
                        <a:ea typeface="+mn-ea"/>
                        <a:cs typeface="+mn-cs"/>
                      </a:endParaRPr>
                    </a:p>
                  </a:txBody>
                  <a:tcPr anchor="ctr">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Avtalepris kontrolleres mot faktura</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Statistikk</a:t>
                      </a:r>
                      <a:r>
                        <a:rPr lang="nb-NO" sz="1200" baseline="0" dirty="0" smtClean="0"/>
                        <a:t> over faktura, kvalitetssikret av kundens kontaktperson hos Leverandøren</a:t>
                      </a:r>
                      <a:endParaRPr lang="nb-NO" sz="1200" dirty="0"/>
                    </a:p>
                  </a:txBody>
                  <a:tcPr>
                    <a:lnL w="12700" cap="flat" cmpd="sng" algn="ctr">
                      <a:solidFill>
                        <a:schemeClr val="bg1">
                          <a:lumMod val="75000"/>
                        </a:schemeClr>
                      </a:solidFill>
                      <a:prstDash val="solid"/>
                      <a:round/>
                      <a:headEnd type="none" w="med" len="med"/>
                      <a:tailEnd type="none" w="med" len="med"/>
                    </a:lnL>
                    <a:lnB w="12700" cap="flat" cmpd="sng" algn="ctr">
                      <a:solidFill>
                        <a:schemeClr val="bg1">
                          <a:lumMod val="75000"/>
                        </a:schemeClr>
                      </a:solidFill>
                      <a:prstDash val="solid"/>
                      <a:round/>
                      <a:headEnd type="none" w="med" len="med"/>
                      <a:tailEnd type="none" w="med" len="med"/>
                    </a:lnB>
                    <a:solidFill>
                      <a:srgbClr val="FFFFCC"/>
                    </a:solidFill>
                  </a:tcPr>
                </a:tc>
              </a:tr>
              <a:tr h="276098">
                <a:tc rowSpan="3">
                  <a:txBody>
                    <a:bodyPr/>
                    <a:lstStyle/>
                    <a:p>
                      <a:pPr algn="ctr"/>
                      <a:r>
                        <a:rPr lang="nb-NO" sz="1200" dirty="0" smtClean="0"/>
                        <a:t>Miljø</a:t>
                      </a:r>
                      <a:endParaRPr lang="nb-NO" sz="1200" dirty="0"/>
                    </a:p>
                  </a:txBody>
                  <a:tcPr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Forbruk av rengjøringskjemikaler</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Mg/pr. m2 og år</a:t>
                      </a:r>
                      <a:endParaRPr lang="nb-NO" sz="1200" dirty="0"/>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297364">
                <a:tc vMerge="1">
                  <a:txBody>
                    <a:bodyPr/>
                    <a:lstStyle/>
                    <a:p>
                      <a:endParaRPr lang="nb-NO" sz="1400" dirty="0"/>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Prosentandel miljømerkede</a:t>
                      </a:r>
                      <a:r>
                        <a:rPr lang="nb-NO" sz="1200" baseline="0" dirty="0" smtClean="0"/>
                        <a:t> produkter</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a:t>
                      </a:r>
                      <a:endParaRPr lang="nb-NO" sz="1200" dirty="0"/>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286732">
                <a:tc vMerge="1">
                  <a:txBody>
                    <a:bodyPr/>
                    <a:lstStyle/>
                    <a:p>
                      <a:endParaRPr lang="nb-NO" sz="1400" dirty="0"/>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Forbruk av rengjøringskjemikaler</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Mg/pr. m2 og år</a:t>
                      </a:r>
                      <a:endParaRPr lang="nb-NO" sz="1200" dirty="0"/>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499383">
                <a:tc rowSpan="2">
                  <a:txBody>
                    <a:bodyPr/>
                    <a:lstStyle/>
                    <a:p>
                      <a:pPr algn="ctr"/>
                      <a:r>
                        <a:rPr lang="nb-NO" sz="1200" dirty="0" smtClean="0"/>
                        <a:t>Kvalitet</a:t>
                      </a:r>
                      <a:endParaRPr lang="nb-NO" sz="1200" dirty="0"/>
                    </a:p>
                    <a:p>
                      <a:pPr algn="ctr">
                        <a:spcAft>
                          <a:spcPts val="0"/>
                        </a:spcAft>
                      </a:pPr>
                      <a:endParaRPr lang="nb-NO" sz="1200" b="1" dirty="0">
                        <a:latin typeface="Times New Roman"/>
                        <a:ea typeface="Times New Roman"/>
                      </a:endParaRPr>
                    </a:p>
                  </a:txBody>
                  <a:tcPr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Brukerundersøkelse</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dirty="0" smtClean="0"/>
                        <a:t>Gjennomføre</a:t>
                      </a:r>
                      <a:r>
                        <a:rPr lang="nb-NO" sz="1200" baseline="0" dirty="0" smtClean="0"/>
                        <a:t> brukerundersøkelse før oppstart av kontrakt, deretter årlig</a:t>
                      </a:r>
                      <a:endParaRPr lang="nb-NO" sz="1200" dirty="0" smtClean="0"/>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628364">
                <a:tc vMerge="1">
                  <a:txBody>
                    <a:bodyPr/>
                    <a:lstStyle/>
                    <a:p>
                      <a:pPr>
                        <a:spcAft>
                          <a:spcPts val="0"/>
                        </a:spcAft>
                      </a:pPr>
                      <a:endParaRPr lang="nb-NO" sz="1200" b="1" dirty="0">
                        <a:latin typeface="Times New Roman"/>
                        <a:ea typeface="Times New Roman"/>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r>
                        <a:rPr lang="nb-NO" sz="1200" dirty="0" smtClean="0"/>
                        <a:t>Oppfyllelse av kvalitetsprofiler og kontroll, </a:t>
                      </a:r>
                      <a:r>
                        <a:rPr lang="nb-NO" sz="1200" dirty="0" err="1" smtClean="0"/>
                        <a:t>jfr</a:t>
                      </a:r>
                      <a:r>
                        <a:rPr lang="nb-NO" sz="1200" dirty="0" smtClean="0"/>
                        <a:t> bilag 1 og 3</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nb-NO" sz="1200" dirty="0" smtClean="0"/>
                        <a:t>Egenkontroll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nb-NO" sz="1200" dirty="0" smtClean="0"/>
                        <a:t>Servicekontroll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nb-NO" sz="1200" dirty="0" err="1" smtClean="0"/>
                        <a:t>Insta</a:t>
                      </a:r>
                      <a:r>
                        <a:rPr lang="nb-NO" sz="1200" dirty="0" smtClean="0"/>
                        <a:t> 800 </a:t>
                      </a:r>
                      <a:r>
                        <a:rPr lang="nb-NO" sz="1200" baseline="0" dirty="0" smtClean="0"/>
                        <a:t>kontroller </a:t>
                      </a:r>
                      <a:endParaRPr lang="nb-NO" sz="1200" dirty="0" smtClean="0"/>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328525">
                <a:tc rowSpan="2">
                  <a:txBody>
                    <a:bodyPr/>
                    <a:lstStyle/>
                    <a:p>
                      <a:pPr marL="0" algn="ctr" defTabSz="457200" rtl="0" eaLnBrk="1" latinLnBrk="0" hangingPunct="1">
                        <a:spcAft>
                          <a:spcPts val="0"/>
                        </a:spcAft>
                      </a:pPr>
                      <a:r>
                        <a:rPr lang="nb-NO" sz="1200" kern="1200" dirty="0" smtClean="0">
                          <a:solidFill>
                            <a:schemeClr val="dk1"/>
                          </a:solidFill>
                          <a:latin typeface="+mn-lt"/>
                          <a:ea typeface="+mn-ea"/>
                          <a:cs typeface="+mn-cs"/>
                        </a:rPr>
                        <a:t>Sosialt ansvar</a:t>
                      </a:r>
                      <a:endParaRPr lang="nb-NO" sz="1200" kern="1200" dirty="0">
                        <a:solidFill>
                          <a:schemeClr val="dk1"/>
                        </a:solidFill>
                        <a:latin typeface="+mn-lt"/>
                        <a:ea typeface="+mn-ea"/>
                        <a:cs typeface="+mn-cs"/>
                      </a:endParaRPr>
                    </a:p>
                  </a:txBody>
                  <a:tcPr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kern="1200" dirty="0" smtClean="0">
                          <a:solidFill>
                            <a:schemeClr val="dk1"/>
                          </a:solidFill>
                          <a:latin typeface="+mn-lt"/>
                          <a:ea typeface="+mn-ea"/>
                          <a:cs typeface="+mn-cs"/>
                        </a:rPr>
                        <a:t>Minstelønn</a:t>
                      </a:r>
                      <a:endParaRPr lang="nb-NO" sz="1200" kern="1200" dirty="0">
                        <a:solidFill>
                          <a:schemeClr val="dk1"/>
                        </a:solidFill>
                        <a:latin typeface="+mn-lt"/>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kern="1200" dirty="0" smtClean="0">
                          <a:solidFill>
                            <a:schemeClr val="dk1"/>
                          </a:solidFill>
                          <a:latin typeface="+mn-lt"/>
                          <a:ea typeface="+mn-ea"/>
                          <a:cs typeface="+mn-cs"/>
                        </a:rPr>
                        <a:t>% av ansatte som har minstelønn</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287079">
                <a:tc vMerge="1">
                  <a:txBody>
                    <a:bodyPr/>
                    <a:lstStyle/>
                    <a:p>
                      <a:pPr marL="0" algn="ctr" defTabSz="457200" rtl="0" eaLnBrk="1" latinLnBrk="0" hangingPunct="1">
                        <a:spcAft>
                          <a:spcPts val="0"/>
                        </a:spcAft>
                      </a:pPr>
                      <a:endParaRPr lang="nb-NO" sz="1200" kern="1200" dirty="0">
                        <a:solidFill>
                          <a:schemeClr val="dk1"/>
                        </a:solidFill>
                        <a:latin typeface="+mn-lt"/>
                        <a:ea typeface="+mn-ea"/>
                        <a:cs typeface="+mn-cs"/>
                      </a:endParaRPr>
                    </a:p>
                  </a:txBody>
                  <a:tcPr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kern="1200" dirty="0" smtClean="0">
                          <a:solidFill>
                            <a:schemeClr val="dk1"/>
                          </a:solidFill>
                          <a:latin typeface="+mn-lt"/>
                          <a:ea typeface="+mn-ea"/>
                          <a:cs typeface="+mn-cs"/>
                        </a:rPr>
                        <a:t>Arbeidskontrakter</a:t>
                      </a:r>
                      <a:endParaRPr lang="nb-NO" sz="1200" kern="1200" dirty="0">
                        <a:solidFill>
                          <a:schemeClr val="dk1"/>
                        </a:solidFill>
                        <a:latin typeface="+mn-lt"/>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kern="1200" dirty="0" smtClean="0">
                          <a:solidFill>
                            <a:schemeClr val="dk1"/>
                          </a:solidFill>
                          <a:latin typeface="+mn-lt"/>
                          <a:ea typeface="+mn-ea"/>
                          <a:cs typeface="+mn-cs"/>
                        </a:rPr>
                        <a:t>% av ansatte som er heltidsansatte</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solidFill>
                      <a:srgbClr val="FFFFCC"/>
                    </a:solidFill>
                  </a:tcPr>
                </a:tc>
              </a:tr>
            </a:tbl>
          </a:graphicData>
        </a:graphic>
      </p:graphicFrame>
      <p:sp>
        <p:nvSpPr>
          <p:cNvPr id="4" name="Rectangle 3"/>
          <p:cNvSpPr/>
          <p:nvPr/>
        </p:nvSpPr>
        <p:spPr>
          <a:xfrm>
            <a:off x="8253060" y="2658139"/>
            <a:ext cx="3987210" cy="255181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a:solidFill>
                  <a:schemeClr val="tx1"/>
                </a:solidFill>
              </a:rPr>
              <a:t>Om du ønsker en mer omfattende måling og oppfølging anbefales det at du benytter </a:t>
            </a:r>
            <a:r>
              <a:rPr lang="nb-NO" sz="1200" dirty="0" smtClean="0">
                <a:solidFill>
                  <a:schemeClr val="tx1"/>
                </a:solidFill>
              </a:rPr>
              <a:t>"Verktøy for måling og oppfølging", hvor man enten kan hente inn grafisk utvikling eller direkte resultater for de enkelte KPIene. </a:t>
            </a:r>
          </a:p>
          <a:p>
            <a:r>
              <a:rPr lang="nb-NO" sz="1200" dirty="0" smtClean="0">
                <a:solidFill>
                  <a:schemeClr val="tx1"/>
                </a:solidFill>
              </a:rPr>
              <a:t>Verktøyet finner du på www.anskaffelser.no.</a:t>
            </a:r>
            <a:endParaRPr lang="nb-NO" sz="1200" dirty="0">
              <a:solidFill>
                <a:schemeClr val="tx1"/>
              </a:solidFill>
            </a:endParaRPr>
          </a:p>
          <a:p>
            <a:r>
              <a:rPr lang="nb-NO" sz="1200" dirty="0" smtClean="0">
                <a:solidFill>
                  <a:schemeClr val="tx1"/>
                </a:solidFill>
              </a:rPr>
              <a:t>Her kan du også få inspirasjon til relevante områder og KPIer som skal følges opp på kontrakten. </a:t>
            </a:r>
          </a:p>
          <a:p>
            <a:endParaRPr lang="nb-NO" sz="1200" dirty="0">
              <a:solidFill>
                <a:schemeClr val="tx1"/>
              </a:solidFill>
            </a:endParaRPr>
          </a:p>
          <a:p>
            <a:r>
              <a:rPr lang="nb-NO" sz="1200" dirty="0" smtClean="0">
                <a:solidFill>
                  <a:schemeClr val="tx1"/>
                </a:solidFill>
              </a:rPr>
              <a:t>For en enklere analyse kan du benytte tabellen på denne og neste side.</a:t>
            </a:r>
          </a:p>
          <a:p>
            <a:endParaRPr lang="nb-NO" sz="1200" dirty="0">
              <a:solidFill>
                <a:schemeClr val="tx1"/>
              </a:solidFill>
            </a:endParaRPr>
          </a:p>
        </p:txBody>
      </p:sp>
      <p:sp>
        <p:nvSpPr>
          <p:cNvPr id="3" name="Date Placeholder 2"/>
          <p:cNvSpPr>
            <a:spLocks noGrp="1"/>
          </p:cNvSpPr>
          <p:nvPr>
            <p:ph type="dt" sz="half" idx="10"/>
          </p:nvPr>
        </p:nvSpPr>
        <p:spPr/>
        <p:txBody>
          <a:bodyPr/>
          <a:lstStyle/>
          <a:p>
            <a:fld id="{EABC37A1-6D95-47D8-AA44-0DA9C52187A7}"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26253067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2"/>
            </p:custDataLst>
            <p:extLst>
              <p:ext uri="{D42A27DB-BD31-4B8C-83A1-F6EECF244321}">
                <p14:modId xmlns:p14="http://schemas.microsoft.com/office/powerpoint/2010/main" val="31275980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217"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nb-NO" sz="2800" dirty="0" smtClean="0"/>
              <a:t>Måling og rapportering</a:t>
            </a:r>
            <a:endParaRPr lang="nb-NO" sz="2800" dirty="0"/>
          </a:p>
        </p:txBody>
      </p:sp>
      <p:sp>
        <p:nvSpPr>
          <p:cNvPr id="3" name="Date Placeholder 2"/>
          <p:cNvSpPr>
            <a:spLocks noGrp="1"/>
          </p:cNvSpPr>
          <p:nvPr>
            <p:ph type="dt" sz="half" idx="10"/>
          </p:nvPr>
        </p:nvSpPr>
        <p:spPr/>
        <p:txBody>
          <a:bodyPr/>
          <a:lstStyle/>
          <a:p>
            <a:fld id="{33A914FE-A93D-420F-8162-CFB50807DE18}"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for kontraktsoppfølging</a:t>
            </a:r>
            <a:endParaRPr lang="nb-NO" dirty="0"/>
          </a:p>
        </p:txBody>
      </p:sp>
      <p:sp>
        <p:nvSpPr>
          <p:cNvPr id="7" name="Rectangle 6"/>
          <p:cNvSpPr/>
          <p:nvPr/>
        </p:nvSpPr>
        <p:spPr>
          <a:xfrm>
            <a:off x="2588101" y="5954233"/>
            <a:ext cx="3987210" cy="988828"/>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smtClean="0">
                <a:solidFill>
                  <a:schemeClr val="tx1"/>
                </a:solidFill>
              </a:rPr>
              <a:t>Hvis du benytter "Verktøy for måling og oppfølging" kan du hente inn resultater fra måling av KPIene og presentere dette her.</a:t>
            </a:r>
          </a:p>
          <a:p>
            <a:endParaRPr lang="nb-NO" sz="1200" dirty="0">
              <a:solidFill>
                <a:schemeClr val="tx1"/>
              </a:solidFill>
            </a:endParaRPr>
          </a:p>
        </p:txBody>
      </p:sp>
      <p:graphicFrame>
        <p:nvGraphicFramePr>
          <p:cNvPr id="12" name="Chart 11"/>
          <p:cNvGraphicFramePr>
            <a:graphicFrameLocks/>
          </p:cNvGraphicFramePr>
          <p:nvPr>
            <p:extLst>
              <p:ext uri="{D42A27DB-BD31-4B8C-83A1-F6EECF244321}">
                <p14:modId xmlns:p14="http://schemas.microsoft.com/office/powerpoint/2010/main" val="3001030694"/>
              </p:ext>
            </p:extLst>
          </p:nvPr>
        </p:nvGraphicFramePr>
        <p:xfrm>
          <a:off x="744833" y="1523833"/>
          <a:ext cx="3209924" cy="2024063"/>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4" name="Chart 13"/>
          <p:cNvGraphicFramePr>
            <a:graphicFrameLocks/>
          </p:cNvGraphicFramePr>
          <p:nvPr>
            <p:extLst>
              <p:ext uri="{D42A27DB-BD31-4B8C-83A1-F6EECF244321}">
                <p14:modId xmlns:p14="http://schemas.microsoft.com/office/powerpoint/2010/main" val="781921458"/>
              </p:ext>
            </p:extLst>
          </p:nvPr>
        </p:nvGraphicFramePr>
        <p:xfrm>
          <a:off x="4791075" y="1360025"/>
          <a:ext cx="3219450" cy="2224088"/>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5" name="Chart 14"/>
          <p:cNvGraphicFramePr>
            <a:graphicFrameLocks/>
          </p:cNvGraphicFramePr>
          <p:nvPr>
            <p:extLst>
              <p:ext uri="{D42A27DB-BD31-4B8C-83A1-F6EECF244321}">
                <p14:modId xmlns:p14="http://schemas.microsoft.com/office/powerpoint/2010/main" val="1345614972"/>
              </p:ext>
            </p:extLst>
          </p:nvPr>
        </p:nvGraphicFramePr>
        <p:xfrm>
          <a:off x="736414" y="3616953"/>
          <a:ext cx="3248025" cy="2119313"/>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6" name="Chart 15"/>
          <p:cNvGraphicFramePr>
            <a:graphicFrameLocks/>
          </p:cNvGraphicFramePr>
          <p:nvPr>
            <p:extLst>
              <p:ext uri="{D42A27DB-BD31-4B8C-83A1-F6EECF244321}">
                <p14:modId xmlns:p14="http://schemas.microsoft.com/office/powerpoint/2010/main" val="458917101"/>
              </p:ext>
            </p:extLst>
          </p:nvPr>
        </p:nvGraphicFramePr>
        <p:xfrm>
          <a:off x="4941773" y="3549612"/>
          <a:ext cx="3267075" cy="2500313"/>
        </p:xfrm>
        <a:graphic>
          <a:graphicData uri="http://schemas.openxmlformats.org/drawingml/2006/chart">
            <c:chart xmlns:c="http://schemas.openxmlformats.org/drawingml/2006/chart" xmlns:r="http://schemas.openxmlformats.org/officeDocument/2006/relationships" r:id="rId10"/>
          </a:graphicData>
        </a:graphic>
      </p:graphicFrame>
    </p:spTree>
    <p:extLst>
      <p:ext uri="{BB962C8B-B14F-4D97-AF65-F5344CB8AC3E}">
        <p14:creationId xmlns:p14="http://schemas.microsoft.com/office/powerpoint/2010/main" val="3415673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Måling og rapportering (forts.)</a:t>
            </a:r>
            <a:endParaRPr lang="nb-NO"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8994836"/>
              </p:ext>
            </p:extLst>
          </p:nvPr>
        </p:nvGraphicFramePr>
        <p:xfrm>
          <a:off x="346841" y="1531088"/>
          <a:ext cx="8352787" cy="4657062"/>
        </p:xfrm>
        <a:graphic>
          <a:graphicData uri="http://schemas.openxmlformats.org/drawingml/2006/table">
            <a:tbl>
              <a:tblPr>
                <a:tableStyleId>{B301B821-A1FF-4177-AEE7-76D212191A09}</a:tableStyleId>
              </a:tblPr>
              <a:tblGrid>
                <a:gridCol w="461233"/>
                <a:gridCol w="3062177"/>
                <a:gridCol w="999461"/>
                <a:gridCol w="1637414"/>
                <a:gridCol w="1212111"/>
                <a:gridCol w="980391"/>
              </a:tblGrid>
              <a:tr h="715284">
                <a:tc>
                  <a:txBody>
                    <a:bodyPr/>
                    <a:lstStyle/>
                    <a:p>
                      <a:pPr>
                        <a:spcAft>
                          <a:spcPts val="0"/>
                        </a:spcAft>
                      </a:pPr>
                      <a:r>
                        <a:rPr lang="nb-NO" sz="1200" b="1" dirty="0" smtClean="0">
                          <a:solidFill>
                            <a:schemeClr val="bg1"/>
                          </a:solidFill>
                        </a:rPr>
                        <a:t>KPI</a:t>
                      </a:r>
                      <a:r>
                        <a:rPr lang="nb-NO" sz="1200" b="1" baseline="0" dirty="0" smtClean="0">
                          <a:solidFill>
                            <a:schemeClr val="bg1"/>
                          </a:solidFill>
                        </a:rPr>
                        <a:t> nr</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dirty="0" smtClean="0">
                          <a:solidFill>
                            <a:schemeClr val="bg1"/>
                          </a:solidFill>
                        </a:rPr>
                        <a:t>Analyse</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dirty="0" smtClean="0">
                          <a:solidFill>
                            <a:schemeClr val="bg1"/>
                          </a:solidFill>
                        </a:rPr>
                        <a:t>Tiltak nødvendig (JA/NEI)</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kern="1200" dirty="0" smtClean="0">
                          <a:solidFill>
                            <a:schemeClr val="bg1"/>
                          </a:solidFill>
                          <a:latin typeface="+mn-lt"/>
                          <a:ea typeface="+mn-ea"/>
                          <a:cs typeface="+mn-cs"/>
                        </a:rPr>
                        <a:t>Tiltak</a:t>
                      </a:r>
                      <a:endParaRPr lang="nb-NO" sz="1200" b="1" kern="1200" dirty="0">
                        <a:solidFill>
                          <a:schemeClr val="bg1"/>
                        </a:solidFill>
                        <a:latin typeface="+mn-lt"/>
                        <a:ea typeface="+mn-ea"/>
                        <a:cs typeface="+mn-cs"/>
                      </a:endParaRPr>
                    </a:p>
                  </a:txBody>
                  <a:tcPr marL="61350" marR="61350" marT="0" marB="0" anchor="ctr">
                    <a:solidFill>
                      <a:schemeClr val="accent1"/>
                    </a:solidFill>
                  </a:tcPr>
                </a:tc>
                <a:tc>
                  <a:txBody>
                    <a:bodyPr/>
                    <a:lstStyle/>
                    <a:p>
                      <a:pPr>
                        <a:spcAft>
                          <a:spcPts val="0"/>
                        </a:spcAft>
                      </a:pPr>
                      <a:r>
                        <a:rPr lang="nb-NO" sz="1200" b="1" kern="1200" dirty="0" smtClean="0">
                          <a:solidFill>
                            <a:schemeClr val="bg1"/>
                          </a:solidFill>
                          <a:latin typeface="+mn-lt"/>
                          <a:ea typeface="+mn-ea"/>
                          <a:cs typeface="+mn-cs"/>
                        </a:rPr>
                        <a:t>Ansvarlig</a:t>
                      </a:r>
                      <a:endParaRPr lang="nb-NO" sz="1200" b="1" kern="1200" dirty="0">
                        <a:solidFill>
                          <a:schemeClr val="bg1"/>
                        </a:solidFill>
                        <a:latin typeface="+mn-lt"/>
                        <a:ea typeface="+mn-ea"/>
                        <a:cs typeface="+mn-cs"/>
                      </a:endParaRPr>
                    </a:p>
                  </a:txBody>
                  <a:tcPr marL="61350" marR="61350" marT="0" marB="0" anchor="ctr">
                    <a:solidFill>
                      <a:schemeClr val="accent1"/>
                    </a:solidFill>
                  </a:tcPr>
                </a:tc>
                <a:tc>
                  <a:txBody>
                    <a:bodyPr/>
                    <a:lstStyle/>
                    <a:p>
                      <a:pPr>
                        <a:spcAft>
                          <a:spcPts val="0"/>
                        </a:spcAft>
                      </a:pPr>
                      <a:r>
                        <a:rPr lang="nb-NO" sz="1200" b="1" kern="1200" dirty="0" smtClean="0">
                          <a:solidFill>
                            <a:schemeClr val="bg1"/>
                          </a:solidFill>
                          <a:latin typeface="+mn-lt"/>
                          <a:ea typeface="+mn-ea"/>
                          <a:cs typeface="+mn-cs"/>
                        </a:rPr>
                        <a:t>Frist</a:t>
                      </a:r>
                      <a:endParaRPr lang="nb-NO" sz="1200" b="1" kern="1200" dirty="0">
                        <a:solidFill>
                          <a:schemeClr val="bg1"/>
                        </a:solidFill>
                        <a:latin typeface="+mn-lt"/>
                        <a:ea typeface="+mn-ea"/>
                        <a:cs typeface="+mn-cs"/>
                      </a:endParaRPr>
                    </a:p>
                  </a:txBody>
                  <a:tcPr marL="61350" marR="61350" marT="0" marB="0" anchor="ctr">
                    <a:solidFill>
                      <a:schemeClr val="accent1"/>
                    </a:solidFill>
                  </a:tcPr>
                </a:tc>
              </a:tr>
              <a:tr h="791116">
                <a:tc>
                  <a:txBody>
                    <a:bodyPr/>
                    <a:lstStyle/>
                    <a:p>
                      <a:pPr>
                        <a:spcAft>
                          <a:spcPts val="0"/>
                        </a:spcAft>
                      </a:pPr>
                      <a:r>
                        <a:rPr lang="nb-NO" sz="1050" kern="1200" dirty="0" smtClean="0">
                          <a:solidFill>
                            <a:schemeClr val="dk1"/>
                          </a:solidFill>
                          <a:latin typeface="+mn-lt"/>
                          <a:ea typeface="+mn-ea"/>
                          <a:cs typeface="+mn-cs"/>
                        </a:rPr>
                        <a:t>KPI 1</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r>
                        <a:rPr lang="nb-NO" sz="1050" kern="1200" dirty="0" smtClean="0">
                          <a:solidFill>
                            <a:schemeClr val="dk1"/>
                          </a:solidFill>
                          <a:latin typeface="+mn-lt"/>
                          <a:ea typeface="+mn-ea"/>
                          <a:cs typeface="+mn-cs"/>
                        </a:rPr>
                        <a:t>Se dokument "Måling og oppfølging av </a:t>
                      </a:r>
                      <a:r>
                        <a:rPr lang="nb-NO" sz="1050" kern="1200" dirty="0" err="1" smtClean="0">
                          <a:solidFill>
                            <a:schemeClr val="dk1"/>
                          </a:solidFill>
                          <a:latin typeface="+mn-lt"/>
                          <a:ea typeface="+mn-ea"/>
                          <a:cs typeface="+mn-cs"/>
                        </a:rPr>
                        <a:t>renholdsavtale</a:t>
                      </a:r>
                      <a:r>
                        <a:rPr lang="nb-NO" sz="1050" kern="1200" dirty="0" smtClean="0">
                          <a:solidFill>
                            <a:schemeClr val="dk1"/>
                          </a:solidFill>
                          <a:latin typeface="+mn-lt"/>
                          <a:ea typeface="+mn-ea"/>
                          <a:cs typeface="+mn-cs"/>
                        </a:rPr>
                        <a:t>" for detaljer</a:t>
                      </a: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B w="12700" cap="flat" cmpd="sng" algn="ctr">
                      <a:solidFill>
                        <a:schemeClr val="bg1">
                          <a:lumMod val="75000"/>
                        </a:schemeClr>
                      </a:solidFill>
                      <a:prstDash val="solid"/>
                      <a:round/>
                      <a:headEnd type="none" w="med" len="med"/>
                      <a:tailEnd type="none" w="med" len="med"/>
                    </a:lnB>
                    <a:solidFill>
                      <a:srgbClr val="FFFFCC"/>
                    </a:solidFill>
                  </a:tcPr>
                </a:tc>
              </a:tr>
              <a:tr h="843200">
                <a:tc>
                  <a:txBody>
                    <a:bodyPr/>
                    <a:lstStyle/>
                    <a:p>
                      <a:pPr>
                        <a:spcAft>
                          <a:spcPts val="0"/>
                        </a:spcAft>
                      </a:pPr>
                      <a:r>
                        <a:rPr lang="nb-NO" sz="1050" kern="1200" dirty="0" smtClean="0">
                          <a:solidFill>
                            <a:schemeClr val="dk1"/>
                          </a:solidFill>
                          <a:latin typeface="+mn-lt"/>
                          <a:ea typeface="+mn-ea"/>
                          <a:cs typeface="+mn-cs"/>
                        </a:rPr>
                        <a:t>KPI 2</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736424">
                <a:tc>
                  <a:txBody>
                    <a:bodyPr/>
                    <a:lstStyle/>
                    <a:p>
                      <a:pPr>
                        <a:spcAft>
                          <a:spcPts val="0"/>
                        </a:spcAft>
                      </a:pPr>
                      <a:r>
                        <a:rPr lang="nb-NO" sz="1050" kern="1200" dirty="0" smtClean="0">
                          <a:solidFill>
                            <a:schemeClr val="dk1"/>
                          </a:solidFill>
                          <a:latin typeface="+mn-lt"/>
                          <a:ea typeface="+mn-ea"/>
                          <a:cs typeface="+mn-cs"/>
                        </a:rPr>
                        <a:t>KPI 3</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822340">
                <a:tc>
                  <a:txBody>
                    <a:bodyPr/>
                    <a:lstStyle/>
                    <a:p>
                      <a:pPr>
                        <a:spcAft>
                          <a:spcPts val="0"/>
                        </a:spcAft>
                      </a:pPr>
                      <a:r>
                        <a:rPr lang="nb-NO" sz="1050" kern="1200" dirty="0" smtClean="0">
                          <a:solidFill>
                            <a:schemeClr val="dk1"/>
                          </a:solidFill>
                          <a:latin typeface="+mn-lt"/>
                          <a:ea typeface="+mn-ea"/>
                          <a:cs typeface="+mn-cs"/>
                        </a:rPr>
                        <a:t>KPI 4</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748698">
                <a:tc>
                  <a:txBody>
                    <a:bodyPr/>
                    <a:lstStyle/>
                    <a:p>
                      <a:pPr>
                        <a:spcAft>
                          <a:spcPts val="0"/>
                        </a:spcAft>
                      </a:pPr>
                      <a:r>
                        <a:rPr lang="nb-NO" sz="1050" kern="1200" dirty="0" smtClean="0">
                          <a:solidFill>
                            <a:schemeClr val="dk1"/>
                          </a:solidFill>
                          <a:latin typeface="+mn-lt"/>
                          <a:ea typeface="+mn-ea"/>
                          <a:cs typeface="+mn-cs"/>
                        </a:rPr>
                        <a:t>KPI 5</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solidFill>
                      <a:srgbClr val="FFFFCC"/>
                    </a:solidFill>
                  </a:tcPr>
                </a:tc>
              </a:tr>
            </a:tbl>
          </a:graphicData>
        </a:graphic>
      </p:graphicFrame>
      <p:sp>
        <p:nvSpPr>
          <p:cNvPr id="4" name="Rectangle 3"/>
          <p:cNvSpPr/>
          <p:nvPr/>
        </p:nvSpPr>
        <p:spPr>
          <a:xfrm>
            <a:off x="4712418" y="4284948"/>
            <a:ext cx="3987210" cy="189259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smtClean="0">
                <a:solidFill>
                  <a:schemeClr val="tx1"/>
                </a:solidFill>
              </a:rPr>
              <a:t>Ved å følge utviklingen på KPIene over tid kan du avgjøre hvorvidt det er nødvendig å iverksette tiltak for å bedre resultatene. </a:t>
            </a:r>
          </a:p>
          <a:p>
            <a:endParaRPr lang="nb-NO" sz="1200" dirty="0">
              <a:solidFill>
                <a:schemeClr val="tx1"/>
              </a:solidFill>
            </a:endParaRPr>
          </a:p>
          <a:p>
            <a:r>
              <a:rPr lang="nb-NO" sz="1200" dirty="0" smtClean="0">
                <a:solidFill>
                  <a:schemeClr val="tx1"/>
                </a:solidFill>
              </a:rPr>
              <a:t>Beskriv analysen som er gjort for å finne årsaken til avvikene, og hvilke tiltak som eventuelt er iverksatt, samt hvem som er ansvarlig og frist. Hvis "Verktøy for måling og oppfølging" er brukt anbefaler vi at dere ser direkte i det for å unngå dobbeltarbeid.</a:t>
            </a:r>
          </a:p>
          <a:p>
            <a:endParaRPr lang="nb-NO" sz="1200" dirty="0">
              <a:solidFill>
                <a:schemeClr val="tx1"/>
              </a:solidFill>
            </a:endParaRPr>
          </a:p>
        </p:txBody>
      </p:sp>
      <p:sp>
        <p:nvSpPr>
          <p:cNvPr id="3" name="Date Placeholder 2"/>
          <p:cNvSpPr>
            <a:spLocks noGrp="1"/>
          </p:cNvSpPr>
          <p:nvPr>
            <p:ph type="dt" sz="half" idx="10"/>
          </p:nvPr>
        </p:nvSpPr>
        <p:spPr/>
        <p:txBody>
          <a:bodyPr/>
          <a:lstStyle/>
          <a:p>
            <a:fld id="{85E0A9B2-5CF8-4A8A-86BB-25EA9323E494}"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328572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normAutofit/>
          </a:bodyPr>
          <a:lstStyle/>
          <a:p>
            <a:r>
              <a:rPr lang="nb-NO" sz="2800" dirty="0" smtClean="0"/>
              <a:t>Introduksjon</a:t>
            </a:r>
            <a:endParaRPr lang="nb-NO" sz="2800" dirty="0">
              <a:solidFill>
                <a:srgbClr val="FF0000"/>
              </a:solidFill>
            </a:endParaRPr>
          </a:p>
        </p:txBody>
      </p:sp>
      <p:sp>
        <p:nvSpPr>
          <p:cNvPr id="3" name="Content Placeholder 2"/>
          <p:cNvSpPr>
            <a:spLocks noGrp="1"/>
          </p:cNvSpPr>
          <p:nvPr>
            <p:ph idx="1"/>
          </p:nvPr>
        </p:nvSpPr>
        <p:spPr>
          <a:xfrm>
            <a:off x="539552" y="1314450"/>
            <a:ext cx="8229600" cy="4811713"/>
          </a:xfrm>
        </p:spPr>
        <p:txBody>
          <a:bodyPr>
            <a:normAutofit lnSpcReduction="10000"/>
          </a:bodyPr>
          <a:lstStyle/>
          <a:p>
            <a:pPr marL="5698" lvl="1" indent="0" defTabSz="914608">
              <a:spcBef>
                <a:spcPts val="0"/>
              </a:spcBef>
              <a:spcAft>
                <a:spcPts val="538"/>
              </a:spcAft>
              <a:buClr>
                <a:srgbClr val="000000"/>
              </a:buClr>
              <a:buNone/>
              <a:tabLst/>
            </a:pPr>
            <a:r>
              <a:rPr lang="nb-NO" sz="1200" b="1" dirty="0" smtClean="0"/>
              <a:t>Formål med dokumentet</a:t>
            </a:r>
            <a:r>
              <a:rPr lang="nb-NO" sz="1200" dirty="0"/>
              <a:t/>
            </a:r>
            <a:br>
              <a:rPr lang="nb-NO" sz="1200" dirty="0"/>
            </a:br>
            <a:r>
              <a:rPr lang="nb-NO" sz="1200" dirty="0" smtClean="0"/>
              <a:t>God oppfølging er kritisk for å kunne realisere målene med en avtale. Denne mal for </a:t>
            </a:r>
            <a:r>
              <a:rPr lang="nb-NO" sz="1200" dirty="0" err="1" smtClean="0"/>
              <a:t>kontraktsforvaltning</a:t>
            </a:r>
            <a:r>
              <a:rPr lang="nb-NO" sz="1200" dirty="0" smtClean="0"/>
              <a:t> </a:t>
            </a:r>
            <a:r>
              <a:rPr lang="nb-NO" sz="1200" dirty="0" smtClean="0"/>
              <a:t>vil fungere </a:t>
            </a:r>
            <a:r>
              <a:rPr lang="nb-NO" sz="1200" dirty="0"/>
              <a:t>som en sjekkliste og </a:t>
            </a:r>
            <a:r>
              <a:rPr lang="nb-NO" sz="1200" dirty="0" smtClean="0"/>
              <a:t>gi </a:t>
            </a:r>
            <a:r>
              <a:rPr lang="nb-NO" sz="1200" dirty="0"/>
              <a:t>struktur for </a:t>
            </a:r>
            <a:r>
              <a:rPr lang="nb-NO" sz="1200" dirty="0" smtClean="0"/>
              <a:t>arbeidet. Den vil gi oversikt </a:t>
            </a:r>
            <a:r>
              <a:rPr lang="nb-NO" sz="1200" dirty="0"/>
              <a:t>over hvordan </a:t>
            </a:r>
            <a:r>
              <a:rPr lang="nb-NO" sz="1200" dirty="0" smtClean="0"/>
              <a:t>vi sikrer </a:t>
            </a:r>
            <a:r>
              <a:rPr lang="nb-NO" sz="1200" dirty="0"/>
              <a:t>at leverandøren oppfyller sine </a:t>
            </a:r>
            <a:r>
              <a:rPr lang="nb-NO" sz="1200" dirty="0" smtClean="0"/>
              <a:t>forpliktelser, samt at egen virksomhet tar i bruk avtalen</a:t>
            </a:r>
            <a:r>
              <a:rPr lang="nb-NO" sz="1200" dirty="0"/>
              <a:t>. </a:t>
            </a:r>
            <a:endParaRPr lang="nb-NO" sz="1200" dirty="0" smtClean="0"/>
          </a:p>
          <a:p>
            <a:pPr marL="5698" lvl="1" indent="0" defTabSz="914608">
              <a:spcBef>
                <a:spcPts val="0"/>
              </a:spcBef>
              <a:spcAft>
                <a:spcPts val="538"/>
              </a:spcAft>
              <a:buClr>
                <a:srgbClr val="000000"/>
              </a:buClr>
              <a:buNone/>
              <a:tabLst/>
            </a:pPr>
            <a:r>
              <a:rPr lang="nb-NO" sz="1200" dirty="0" smtClean="0"/>
              <a:t>Malen hjelper avtaleansvarlige å oppsummere grunnleggende </a:t>
            </a:r>
            <a:r>
              <a:rPr lang="nb-NO" sz="1200" dirty="0"/>
              <a:t>informasjon om avtalen og relasjonen til </a:t>
            </a:r>
            <a:r>
              <a:rPr lang="nb-NO" sz="1200" dirty="0" smtClean="0"/>
              <a:t>leverandøren på et sted, i et format egnet for presentasjon. Vi henviser for øvrig til "Veileder for kontraktsoppfølging av offentlige anskaffelser" for mer informasjon om </a:t>
            </a:r>
            <a:r>
              <a:rPr lang="nb-NO" sz="1200" dirty="0" err="1" smtClean="0"/>
              <a:t>kontraktsforvaltning</a:t>
            </a:r>
            <a:r>
              <a:rPr lang="nb-NO" sz="1200" dirty="0" smtClean="0"/>
              <a:t> og oppfølging av kontrakt.</a:t>
            </a:r>
            <a:endParaRPr lang="nb-NO" sz="1200" dirty="0" smtClean="0"/>
          </a:p>
          <a:p>
            <a:pPr marL="5698" lvl="1" indent="0" defTabSz="914608">
              <a:spcBef>
                <a:spcPts val="0"/>
              </a:spcBef>
              <a:spcAft>
                <a:spcPts val="538"/>
              </a:spcAft>
              <a:buClr>
                <a:srgbClr val="000000"/>
              </a:buClr>
              <a:buNone/>
              <a:tabLst/>
            </a:pPr>
            <a:r>
              <a:rPr lang="nb-NO" sz="1200" b="1" dirty="0"/>
              <a:t>Når bør verktøyet brukes?</a:t>
            </a:r>
          </a:p>
          <a:p>
            <a:pPr marL="5698" lvl="1" indent="0" defTabSz="914608">
              <a:spcBef>
                <a:spcPts val="0"/>
              </a:spcBef>
              <a:spcAft>
                <a:spcPts val="538"/>
              </a:spcAft>
              <a:buClr>
                <a:srgbClr val="000000"/>
              </a:buClr>
              <a:buNone/>
              <a:tabLst/>
            </a:pPr>
            <a:r>
              <a:rPr lang="nb-NO" sz="1200" dirty="0" smtClean="0"/>
              <a:t>Dette er et omfattende verktøy for oppfølging som kan benyttes som utgangspunkt for de fleste kontrakter, men tidsbruk og dokumentasjon bør være proporsjonal med kontraktens og leverandørens viktighet for egen virksomhet. En plassering av en vare-/tjenestegruppe i en </a:t>
            </a:r>
            <a:r>
              <a:rPr lang="nb-NO" sz="1200" dirty="0" err="1" smtClean="0"/>
              <a:t>Kraljics</a:t>
            </a:r>
            <a:r>
              <a:rPr lang="nb-NO" sz="1200" dirty="0" smtClean="0"/>
              <a:t>-matrise (Se separat verktøy) vil gi </a:t>
            </a:r>
            <a:r>
              <a:rPr lang="nb-NO" sz="1200" dirty="0"/>
              <a:t>føringer for hvordan samarbeidet med leverandøren bør </a:t>
            </a:r>
            <a:r>
              <a:rPr lang="nb-NO" sz="1200" dirty="0" smtClean="0"/>
              <a:t>være. Det vil i tillegg gi en indikasjon om behov </a:t>
            </a:r>
            <a:r>
              <a:rPr lang="nb-NO" sz="1200" dirty="0"/>
              <a:t>for oppfølging og </a:t>
            </a:r>
            <a:r>
              <a:rPr lang="nb-NO" sz="1200" dirty="0" smtClean="0"/>
              <a:t>eget ressursbruk.</a:t>
            </a:r>
          </a:p>
          <a:p>
            <a:pPr marL="5698" lvl="1" indent="0" defTabSz="914608">
              <a:spcBef>
                <a:spcPts val="0"/>
              </a:spcBef>
              <a:spcAft>
                <a:spcPts val="538"/>
              </a:spcAft>
              <a:buClr>
                <a:srgbClr val="000000"/>
              </a:buClr>
              <a:buNone/>
              <a:tabLst/>
            </a:pPr>
            <a:r>
              <a:rPr lang="nb-NO" sz="1200" dirty="0" smtClean="0"/>
              <a:t>Dokumentet bør oppdateres kontinuerlig gjennom avtalens løpetid.</a:t>
            </a:r>
            <a:endParaRPr lang="nb-NO" sz="1200" b="1" dirty="0" smtClean="0"/>
          </a:p>
          <a:p>
            <a:pPr marL="5698" lvl="1" indent="0" defTabSz="914608">
              <a:spcBef>
                <a:spcPts val="0"/>
              </a:spcBef>
              <a:spcAft>
                <a:spcPts val="538"/>
              </a:spcAft>
              <a:buClr>
                <a:srgbClr val="000000"/>
              </a:buClr>
              <a:buNone/>
              <a:tabLst/>
            </a:pPr>
            <a:r>
              <a:rPr lang="nb-NO" sz="1200" b="1" dirty="0" smtClean="0"/>
              <a:t>Hvordan brukes informasjonen videre i prosessen?</a:t>
            </a:r>
            <a:endParaRPr lang="nb-NO" sz="1200" b="1" dirty="0"/>
          </a:p>
          <a:p>
            <a:pPr marL="5698" lvl="1" indent="0" defTabSz="914608">
              <a:spcBef>
                <a:spcPts val="0"/>
              </a:spcBef>
              <a:spcAft>
                <a:spcPts val="538"/>
              </a:spcAft>
              <a:buClr>
                <a:srgbClr val="000000"/>
              </a:buClr>
              <a:buNone/>
              <a:tabLst/>
            </a:pPr>
            <a:r>
              <a:rPr lang="nb-NO" sz="1200" dirty="0" smtClean="0"/>
              <a:t>Informasjonen som samles i verktøyet kan benyttes både til intern oppfølging og i kontakt med leverandøren. Den siste delen av dokumentet kan også benyttes som et utgangspunkt for en agenda i oppstarts- og oppfølgingsmøter med leverandøren. </a:t>
            </a:r>
          </a:p>
          <a:p>
            <a:pPr marL="5698" lvl="1" indent="0" defTabSz="914608">
              <a:spcBef>
                <a:spcPts val="0"/>
              </a:spcBef>
              <a:spcAft>
                <a:spcPts val="538"/>
              </a:spcAft>
              <a:buClr>
                <a:srgbClr val="000000"/>
              </a:buClr>
              <a:buNone/>
              <a:tabLst/>
            </a:pPr>
            <a:r>
              <a:rPr lang="nb-NO" sz="1200" b="1" dirty="0" smtClean="0"/>
              <a:t>Veiledning</a:t>
            </a:r>
          </a:p>
          <a:p>
            <a:pPr marL="5698" lvl="1" indent="0" defTabSz="914608">
              <a:spcBef>
                <a:spcPts val="0"/>
              </a:spcBef>
              <a:spcAft>
                <a:spcPts val="538"/>
              </a:spcAft>
              <a:buClr>
                <a:srgbClr val="000000"/>
              </a:buClr>
              <a:buNone/>
              <a:tabLst/>
            </a:pPr>
            <a:r>
              <a:rPr lang="nb-NO" sz="1200" dirty="0" smtClean="0"/>
              <a:t>På hver side finner du informasjon om utfylling og formål i form av en tekstboks som kan slettes når du har satt deg inn i innholdet. Informasjonen ligger også tilgjengelig i notat-feltet på hver side. Dokumentet tilpasses til hver enkelt avtale med tanke på omfang, og du plukker ut de sidene du selv synes er relevant i forhold til avtalens størrelse og strategisk </a:t>
            </a:r>
            <a:r>
              <a:rPr lang="nb-NO" sz="1200" dirty="0"/>
              <a:t>viktighet. </a:t>
            </a:r>
            <a:r>
              <a:rPr lang="nb-NO" sz="1200" dirty="0" smtClean="0"/>
              <a:t>En del informasjonen </a:t>
            </a:r>
            <a:r>
              <a:rPr lang="nb-NO" sz="1200" dirty="0"/>
              <a:t>kan hentes fra </a:t>
            </a:r>
            <a:r>
              <a:rPr lang="nb-NO" sz="1200" dirty="0" smtClean="0"/>
              <a:t>andre verktøy. Du får da vurdere om malens enklere varianter av verktøy skal brukes eller om de skal slettes og du skal hente inn bilder fra, og referere til, separate dokumenter.</a:t>
            </a:r>
            <a:endParaRPr lang="nb-NO" sz="1200" dirty="0"/>
          </a:p>
          <a:p>
            <a:pPr marL="5698" lvl="1" indent="0" defTabSz="914608">
              <a:spcBef>
                <a:spcPts val="0"/>
              </a:spcBef>
              <a:spcAft>
                <a:spcPts val="538"/>
              </a:spcAft>
              <a:buClr>
                <a:srgbClr val="000000"/>
              </a:buClr>
              <a:buNone/>
              <a:tabLst/>
            </a:pPr>
            <a:endParaRPr lang="nb-NO" sz="1200" dirty="0"/>
          </a:p>
          <a:p>
            <a:pPr marL="0" indent="0">
              <a:buNone/>
            </a:pPr>
            <a:endParaRPr lang="nb-NO" sz="1200" dirty="0" smtClean="0"/>
          </a:p>
        </p:txBody>
      </p:sp>
      <p:sp>
        <p:nvSpPr>
          <p:cNvPr id="4" name="Date Placeholder 3"/>
          <p:cNvSpPr>
            <a:spLocks noGrp="1"/>
          </p:cNvSpPr>
          <p:nvPr>
            <p:ph type="dt" sz="half" idx="10"/>
          </p:nvPr>
        </p:nvSpPr>
        <p:spPr/>
        <p:txBody>
          <a:bodyPr/>
          <a:lstStyle/>
          <a:p>
            <a:fld id="{9258D585-3FA9-45D4-AF57-FA01C06DEFC3}"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3241641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Kontrollrutiner</a:t>
            </a:r>
            <a:endParaRPr lang="nb-NO"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67741013"/>
              </p:ext>
            </p:extLst>
          </p:nvPr>
        </p:nvGraphicFramePr>
        <p:xfrm>
          <a:off x="457201" y="1180218"/>
          <a:ext cx="8038214" cy="5096894"/>
        </p:xfrm>
        <a:graphic>
          <a:graphicData uri="http://schemas.openxmlformats.org/drawingml/2006/table">
            <a:tbl>
              <a:tblPr firstRow="1" bandRow="1">
                <a:tableStyleId>{69012ECD-51FC-41F1-AA8D-1B2483CD663E}</a:tableStyleId>
              </a:tblPr>
              <a:tblGrid>
                <a:gridCol w="1711841"/>
                <a:gridCol w="3955311"/>
                <a:gridCol w="2371062"/>
              </a:tblGrid>
              <a:tr h="452947">
                <a:tc>
                  <a:txBody>
                    <a:bodyPr/>
                    <a:lstStyle/>
                    <a:p>
                      <a:pPr>
                        <a:spcAft>
                          <a:spcPts val="0"/>
                        </a:spcAft>
                      </a:pPr>
                      <a:r>
                        <a:rPr lang="nb-NO" sz="1200" dirty="0"/>
                        <a:t>Område</a:t>
                      </a:r>
                      <a:endParaRPr lang="nb-NO" sz="1200" b="1" dirty="0">
                        <a:solidFill>
                          <a:schemeClr val="tx1"/>
                        </a:solidFill>
                        <a:latin typeface="+mn-lt"/>
                        <a:ea typeface="Times New Roman"/>
                        <a:cs typeface="Times New Roman"/>
                      </a:endParaRPr>
                    </a:p>
                  </a:txBody>
                  <a:tcPr marL="35373" marR="35373" marT="0" marB="0"/>
                </a:tc>
                <a:tc>
                  <a:txBody>
                    <a:bodyPr/>
                    <a:lstStyle/>
                    <a:p>
                      <a:pPr>
                        <a:spcAft>
                          <a:spcPts val="0"/>
                        </a:spcAft>
                      </a:pPr>
                      <a:r>
                        <a:rPr lang="nb-NO" sz="1200" dirty="0"/>
                        <a:t>Kontrolltiltak</a:t>
                      </a:r>
                      <a:endParaRPr lang="nb-NO" sz="1200" b="1" dirty="0">
                        <a:solidFill>
                          <a:schemeClr val="tx1"/>
                        </a:solidFill>
                        <a:latin typeface="+mn-lt"/>
                        <a:ea typeface="Times New Roman"/>
                        <a:cs typeface="Times New Roman"/>
                      </a:endParaRPr>
                    </a:p>
                  </a:txBody>
                  <a:tcPr marL="35373" marR="35373" marT="0" marB="0"/>
                </a:tc>
                <a:tc>
                  <a:txBody>
                    <a:bodyPr/>
                    <a:lstStyle/>
                    <a:p>
                      <a:pPr>
                        <a:spcAft>
                          <a:spcPts val="0"/>
                        </a:spcAft>
                      </a:pPr>
                      <a:r>
                        <a:rPr lang="nb-NO" sz="1200" b="1" kern="1200" dirty="0" smtClean="0">
                          <a:solidFill>
                            <a:schemeClr val="bg1"/>
                          </a:solidFill>
                          <a:latin typeface="+mn-lt"/>
                          <a:ea typeface="+mn-ea"/>
                          <a:cs typeface="+mn-cs"/>
                        </a:rPr>
                        <a:t>Sanksjoner</a:t>
                      </a:r>
                      <a:endParaRPr lang="nb-NO" sz="1200" b="1" kern="1200" dirty="0">
                        <a:solidFill>
                          <a:schemeClr val="bg1"/>
                        </a:solidFill>
                        <a:latin typeface="+mn-lt"/>
                        <a:ea typeface="+mn-ea"/>
                        <a:cs typeface="+mn-cs"/>
                      </a:endParaRPr>
                    </a:p>
                  </a:txBody>
                  <a:tcPr marL="35373" marR="35373" marT="0" marB="0"/>
                </a:tc>
              </a:tr>
              <a:tr h="452947">
                <a:tc>
                  <a:txBody>
                    <a:bodyPr/>
                    <a:lstStyle/>
                    <a:p>
                      <a:pPr>
                        <a:spcAft>
                          <a:spcPts val="0"/>
                        </a:spcAft>
                      </a:pPr>
                      <a:r>
                        <a:rPr lang="nb-NO" sz="1200" dirty="0"/>
                        <a:t>Oppfølging av kontraktens leveranse</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lvl="0" indent="0">
                        <a:spcAft>
                          <a:spcPts val="0"/>
                        </a:spcAft>
                        <a:buFont typeface="Arial" pitchFamily="34" charset="0"/>
                        <a:buNone/>
                      </a:pPr>
                      <a:r>
                        <a:rPr lang="nb-NO" sz="1100" kern="1200" dirty="0" smtClean="0">
                          <a:solidFill>
                            <a:schemeClr val="tx1"/>
                          </a:solidFill>
                          <a:latin typeface="Times New Roman"/>
                          <a:ea typeface="Times New Roman"/>
                          <a:cs typeface="+mn-cs"/>
                        </a:rPr>
                        <a:t>Implementeringsmøter med Avtaleforvaltere på:</a:t>
                      </a:r>
                    </a:p>
                    <a:p>
                      <a:pPr marL="171450" lvl="0" indent="-171450">
                        <a:spcAft>
                          <a:spcPts val="0"/>
                        </a:spcAft>
                        <a:buFont typeface="Arial" pitchFamily="34" charset="0"/>
                        <a:buChar char="•"/>
                      </a:pPr>
                      <a:r>
                        <a:rPr lang="nb-NO" sz="1100" kern="1200" dirty="0" smtClean="0">
                          <a:solidFill>
                            <a:schemeClr val="tx1"/>
                          </a:solidFill>
                          <a:latin typeface="Times New Roman"/>
                          <a:ea typeface="Times New Roman"/>
                          <a:cs typeface="+mn-cs"/>
                        </a:rPr>
                        <a:t>Samtlige </a:t>
                      </a:r>
                      <a:r>
                        <a:rPr lang="nb-NO" sz="1100" kern="1200" dirty="0">
                          <a:solidFill>
                            <a:schemeClr val="tx1"/>
                          </a:solidFill>
                          <a:latin typeface="Times New Roman"/>
                          <a:ea typeface="Times New Roman"/>
                          <a:cs typeface="+mn-cs"/>
                        </a:rPr>
                        <a:t>lokasjoner slik at de tar avtalen i </a:t>
                      </a:r>
                      <a:r>
                        <a:rPr lang="nb-NO" sz="1100" kern="1200" dirty="0" smtClean="0">
                          <a:solidFill>
                            <a:schemeClr val="tx1"/>
                          </a:solidFill>
                          <a:latin typeface="Times New Roman"/>
                          <a:ea typeface="Times New Roman"/>
                          <a:cs typeface="+mn-cs"/>
                        </a:rPr>
                        <a:t>bruk</a:t>
                      </a:r>
                    </a:p>
                    <a:p>
                      <a:pPr marL="171450" lvl="0" indent="-171450">
                        <a:spcAft>
                          <a:spcPts val="0"/>
                        </a:spcAft>
                        <a:buFont typeface="Arial" pitchFamily="34" charset="0"/>
                        <a:buChar char="•"/>
                      </a:pPr>
                      <a:r>
                        <a:rPr lang="nb-NO" sz="1100" kern="1200" dirty="0" smtClean="0">
                          <a:solidFill>
                            <a:schemeClr val="tx1"/>
                          </a:solidFill>
                          <a:latin typeface="Times New Roman"/>
                          <a:ea typeface="Times New Roman"/>
                          <a:cs typeface="+mn-cs"/>
                        </a:rPr>
                        <a:t>Samtlige </a:t>
                      </a:r>
                      <a:r>
                        <a:rPr lang="nb-NO" sz="1100" kern="1200" dirty="0">
                          <a:solidFill>
                            <a:schemeClr val="tx1"/>
                          </a:solidFill>
                          <a:latin typeface="Times New Roman"/>
                          <a:ea typeface="Times New Roman"/>
                          <a:cs typeface="+mn-cs"/>
                        </a:rPr>
                        <a:t>opsjoner slik at de er orientert om avtalen og kan ta denne i </a:t>
                      </a:r>
                      <a:r>
                        <a:rPr lang="nb-NO" sz="1100" kern="1200" dirty="0" smtClean="0">
                          <a:solidFill>
                            <a:schemeClr val="tx1"/>
                          </a:solidFill>
                          <a:latin typeface="Times New Roman"/>
                          <a:ea typeface="Times New Roman"/>
                          <a:cs typeface="+mn-cs"/>
                        </a:rPr>
                        <a:t>bruk</a:t>
                      </a:r>
                    </a:p>
                    <a:p>
                      <a:pPr marL="0" lvl="0" indent="0">
                        <a:spcAft>
                          <a:spcPts val="0"/>
                        </a:spcAft>
                        <a:buFont typeface="Arial" pitchFamily="34" charset="0"/>
                        <a:buNone/>
                      </a:pPr>
                      <a:r>
                        <a:rPr lang="nb-NO" sz="1100" kern="1200" dirty="0" smtClean="0">
                          <a:solidFill>
                            <a:schemeClr val="tx1"/>
                          </a:solidFill>
                          <a:latin typeface="Times New Roman"/>
                          <a:ea typeface="Times New Roman"/>
                          <a:cs typeface="+mn-cs"/>
                        </a:rPr>
                        <a:t>Månedlige </a:t>
                      </a:r>
                      <a:r>
                        <a:rPr lang="nb-NO" sz="1100" kern="1200" dirty="0">
                          <a:solidFill>
                            <a:schemeClr val="tx1"/>
                          </a:solidFill>
                          <a:latin typeface="Times New Roman"/>
                          <a:ea typeface="Times New Roman"/>
                          <a:cs typeface="+mn-cs"/>
                        </a:rPr>
                        <a:t>møter med avtaleforvaltere på samtlige lokasjoner som forberedelser til operative, taktiske og strategisk møte med leverandør</a:t>
                      </a:r>
                    </a:p>
                    <a:p>
                      <a:pPr marL="0" lvl="0" indent="0">
                        <a:spcAft>
                          <a:spcPts val="0"/>
                        </a:spcAft>
                        <a:buFont typeface="Symbol"/>
                        <a:buNone/>
                      </a:pPr>
                      <a:r>
                        <a:rPr lang="nb-NO" sz="1100" kern="1200" dirty="0">
                          <a:solidFill>
                            <a:schemeClr val="tx1"/>
                          </a:solidFill>
                          <a:latin typeface="Times New Roman"/>
                          <a:ea typeface="Times New Roman"/>
                          <a:cs typeface="+mn-cs"/>
                        </a:rPr>
                        <a:t>Det utarbeides </a:t>
                      </a:r>
                      <a:r>
                        <a:rPr lang="nb-NO" sz="1100" kern="1200" dirty="0" err="1">
                          <a:solidFill>
                            <a:schemeClr val="tx1"/>
                          </a:solidFill>
                          <a:latin typeface="Times New Roman"/>
                          <a:ea typeface="Times New Roman"/>
                          <a:cs typeface="+mn-cs"/>
                        </a:rPr>
                        <a:t>KPIer</a:t>
                      </a:r>
                      <a:r>
                        <a:rPr lang="nb-NO" sz="1100" kern="1200" dirty="0">
                          <a:solidFill>
                            <a:schemeClr val="tx1"/>
                          </a:solidFill>
                          <a:latin typeface="Times New Roman"/>
                          <a:ea typeface="Times New Roman"/>
                          <a:cs typeface="+mn-cs"/>
                        </a:rPr>
                        <a:t> som følges opp gjennom strukturerte møter med leverandør</a:t>
                      </a:r>
                    </a:p>
                    <a:p>
                      <a:pPr marL="0" lvl="0" indent="0">
                        <a:spcAft>
                          <a:spcPts val="0"/>
                        </a:spcAft>
                        <a:buFont typeface="Symbol"/>
                        <a:buNone/>
                      </a:pPr>
                      <a:r>
                        <a:rPr lang="nb-NO" sz="1100" kern="1200" dirty="0">
                          <a:solidFill>
                            <a:schemeClr val="tx1"/>
                          </a:solidFill>
                          <a:latin typeface="Times New Roman"/>
                          <a:ea typeface="Times New Roman"/>
                          <a:cs typeface="+mn-cs"/>
                        </a:rPr>
                        <a:t>Det utarbeides en møtestruktur med leverandør for oppfølging av leveranser og </a:t>
                      </a:r>
                      <a:r>
                        <a:rPr lang="nb-NO" sz="1100" kern="1200" dirty="0" err="1">
                          <a:solidFill>
                            <a:schemeClr val="tx1"/>
                          </a:solidFill>
                          <a:latin typeface="Times New Roman"/>
                          <a:ea typeface="Times New Roman"/>
                          <a:cs typeface="+mn-cs"/>
                        </a:rPr>
                        <a:t>KPIer</a:t>
                      </a:r>
                      <a:endParaRPr lang="nb-NO" sz="1100" kern="1200" dirty="0">
                        <a:solidFill>
                          <a:schemeClr val="tx1"/>
                        </a:solidFill>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nb-NO" sz="1100" dirty="0" smtClean="0">
                          <a:solidFill>
                            <a:schemeClr val="tx1"/>
                          </a:solidFill>
                          <a:latin typeface="Times New Roman"/>
                          <a:ea typeface="Times New Roman"/>
                        </a:rPr>
                        <a:t>Det foreligger mangel dersom formål, krav eller spesifikasjoner som er fastsatt i denne Avtale ikke er overholdt, uten at det skyldes force majeure eller Kundens forhold</a:t>
                      </a:r>
                    </a:p>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Kontroll med fakturering</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kern="1200" dirty="0">
                          <a:solidFill>
                            <a:schemeClr val="tx1"/>
                          </a:solidFill>
                          <a:latin typeface="Times New Roman"/>
                          <a:ea typeface="Times New Roman"/>
                          <a:cs typeface="+mn-cs"/>
                        </a:rPr>
                        <a:t>Faktura sendes fakturamottaket </a:t>
                      </a:r>
                      <a:r>
                        <a:rPr lang="nb-NO" sz="1100" kern="1200" dirty="0" smtClean="0">
                          <a:solidFill>
                            <a:schemeClr val="tx1"/>
                          </a:solidFill>
                          <a:latin typeface="Times New Roman"/>
                          <a:ea typeface="Times New Roman"/>
                          <a:cs typeface="+mn-cs"/>
                        </a:rPr>
                        <a:t>med </a:t>
                      </a:r>
                      <a:r>
                        <a:rPr lang="nb-NO" sz="1100" kern="1200" dirty="0">
                          <a:solidFill>
                            <a:schemeClr val="tx1"/>
                          </a:solidFill>
                          <a:latin typeface="Times New Roman"/>
                          <a:ea typeface="Times New Roman"/>
                          <a:cs typeface="+mn-cs"/>
                        </a:rPr>
                        <a:t>riktig </a:t>
                      </a:r>
                      <a:r>
                        <a:rPr lang="nb-NO" sz="1100" kern="1200" dirty="0" err="1" smtClean="0">
                          <a:solidFill>
                            <a:schemeClr val="tx1"/>
                          </a:solidFill>
                          <a:latin typeface="Times New Roman"/>
                          <a:ea typeface="Times New Roman"/>
                          <a:cs typeface="+mn-cs"/>
                        </a:rPr>
                        <a:t>fakturaid</a:t>
                      </a:r>
                      <a:r>
                        <a:rPr lang="nb-NO" sz="1100" kern="1200" dirty="0" smtClean="0">
                          <a:solidFill>
                            <a:schemeClr val="tx1"/>
                          </a:solidFill>
                          <a:latin typeface="Times New Roman"/>
                          <a:ea typeface="Times New Roman"/>
                          <a:cs typeface="+mn-cs"/>
                        </a:rPr>
                        <a:t> </a:t>
                      </a:r>
                      <a:r>
                        <a:rPr lang="nb-NO" sz="1100" kern="1200" dirty="0">
                          <a:solidFill>
                            <a:schemeClr val="tx1"/>
                          </a:solidFill>
                          <a:latin typeface="Times New Roman"/>
                          <a:ea typeface="Times New Roman"/>
                          <a:cs typeface="+mn-cs"/>
                        </a:rPr>
                        <a:t>som kontrollerer pris mot kontrakt</a:t>
                      </a: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Oppfølging og kontroll av kontraktens verdi</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kern="1200" dirty="0">
                          <a:solidFill>
                            <a:schemeClr val="tx1"/>
                          </a:solidFill>
                          <a:latin typeface="Times New Roman"/>
                          <a:ea typeface="Times New Roman"/>
                          <a:cs typeface="+mn-cs"/>
                        </a:rPr>
                        <a:t>I forbindelse med de strategiske årlige møtene </a:t>
                      </a:r>
                      <a:r>
                        <a:rPr lang="nb-NO" sz="1100" kern="1200" dirty="0" smtClean="0">
                          <a:solidFill>
                            <a:schemeClr val="tx1"/>
                          </a:solidFill>
                          <a:latin typeface="Times New Roman"/>
                          <a:ea typeface="Times New Roman"/>
                          <a:cs typeface="+mn-cs"/>
                        </a:rPr>
                        <a:t> </a:t>
                      </a:r>
                      <a:r>
                        <a:rPr lang="nb-NO" sz="1100" kern="1200" dirty="0">
                          <a:solidFill>
                            <a:schemeClr val="tx1"/>
                          </a:solidFill>
                          <a:latin typeface="Times New Roman"/>
                          <a:ea typeface="Times New Roman"/>
                          <a:cs typeface="+mn-cs"/>
                        </a:rPr>
                        <a:t>kjøres det ut en oversikt over totale kostnader påløpt på </a:t>
                      </a:r>
                      <a:r>
                        <a:rPr lang="nb-NO" sz="1100" kern="1200" dirty="0" smtClean="0">
                          <a:solidFill>
                            <a:schemeClr val="tx1"/>
                          </a:solidFill>
                          <a:latin typeface="Times New Roman"/>
                          <a:ea typeface="Times New Roman"/>
                          <a:cs typeface="+mn-cs"/>
                        </a:rPr>
                        <a:t>kontrakt</a:t>
                      </a:r>
                      <a:r>
                        <a:rPr lang="nb-NO" sz="1100" kern="1200" dirty="0">
                          <a:solidFill>
                            <a:schemeClr val="tx1"/>
                          </a:solidFill>
                          <a:latin typeface="Times New Roman"/>
                          <a:ea typeface="Times New Roman"/>
                          <a:cs typeface="+mn-cs"/>
                        </a:rPr>
                        <a:t>. </a:t>
                      </a:r>
                      <a:r>
                        <a:rPr lang="nb-NO" sz="1100" kern="1200" dirty="0" smtClean="0">
                          <a:solidFill>
                            <a:schemeClr val="tx1"/>
                          </a:solidFill>
                          <a:latin typeface="Times New Roman"/>
                          <a:ea typeface="Times New Roman"/>
                          <a:cs typeface="+mn-cs"/>
                        </a:rPr>
                        <a:t>Kontraktens </a:t>
                      </a:r>
                      <a:r>
                        <a:rPr lang="nb-NO" sz="1100" kern="1200" dirty="0">
                          <a:solidFill>
                            <a:schemeClr val="tx1"/>
                          </a:solidFill>
                          <a:latin typeface="Times New Roman"/>
                          <a:ea typeface="Times New Roman"/>
                          <a:cs typeface="+mn-cs"/>
                        </a:rPr>
                        <a:t>verdi </a:t>
                      </a:r>
                      <a:r>
                        <a:rPr lang="nb-NO" sz="1100" kern="1200" dirty="0" smtClean="0">
                          <a:solidFill>
                            <a:schemeClr val="tx1"/>
                          </a:solidFill>
                          <a:latin typeface="Times New Roman"/>
                          <a:ea typeface="Times New Roman"/>
                          <a:cs typeface="+mn-cs"/>
                        </a:rPr>
                        <a:t>vil </a:t>
                      </a:r>
                      <a:r>
                        <a:rPr lang="nb-NO" sz="1100" kern="1200" dirty="0">
                          <a:solidFill>
                            <a:schemeClr val="tx1"/>
                          </a:solidFill>
                          <a:latin typeface="Times New Roman"/>
                          <a:ea typeface="Times New Roman"/>
                          <a:cs typeface="+mn-cs"/>
                        </a:rPr>
                        <a:t>være i størrelsesorden </a:t>
                      </a:r>
                      <a:r>
                        <a:rPr lang="nb-NO" sz="1100" kern="1200" dirty="0" smtClean="0">
                          <a:solidFill>
                            <a:schemeClr val="tx1"/>
                          </a:solidFill>
                          <a:latin typeface="Times New Roman"/>
                          <a:ea typeface="Times New Roman"/>
                          <a:cs typeface="+mn-cs"/>
                        </a:rPr>
                        <a:t>7 mill kr pr år.  </a:t>
                      </a:r>
                      <a:r>
                        <a:rPr lang="nb-NO" sz="1100" kern="1200" dirty="0">
                          <a:solidFill>
                            <a:schemeClr val="tx1"/>
                          </a:solidFill>
                          <a:latin typeface="Times New Roman"/>
                          <a:ea typeface="Times New Roman"/>
                          <a:cs typeface="+mn-cs"/>
                        </a:rPr>
                        <a:t>Anskaffelsen ble kunngjort med opsjon for renholdstjenester i andre lokasjoner der </a:t>
                      </a:r>
                      <a:r>
                        <a:rPr lang="nb-NO" sz="1100" kern="1200" dirty="0" smtClean="0">
                          <a:solidFill>
                            <a:schemeClr val="tx1"/>
                          </a:solidFill>
                          <a:latin typeface="Times New Roman"/>
                          <a:ea typeface="Times New Roman"/>
                          <a:cs typeface="+mn-cs"/>
                        </a:rPr>
                        <a:t>Etaten har drift.</a:t>
                      </a:r>
                      <a:endParaRPr lang="nb-NO" sz="1100" kern="1200" dirty="0">
                        <a:solidFill>
                          <a:schemeClr val="tx1"/>
                        </a:solidFill>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Rutiner og retningslinjer</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kern="1200" dirty="0" smtClean="0">
                          <a:solidFill>
                            <a:schemeClr val="tx1"/>
                          </a:solidFill>
                          <a:latin typeface="Times New Roman"/>
                          <a:ea typeface="Times New Roman"/>
                          <a:cs typeface="+mn-cs"/>
                        </a:rPr>
                        <a:t>Avtaleansvarlig har ansvar for å utarbeide rutiner og retningslinjer for bruk av denne avtalen som sendes lokale avtaleansvarlige. Dette vil </a:t>
                      </a:r>
                      <a:r>
                        <a:rPr lang="nb-NO" sz="1100" kern="1200" dirty="0" err="1" smtClean="0">
                          <a:solidFill>
                            <a:schemeClr val="tx1"/>
                          </a:solidFill>
                          <a:latin typeface="Times New Roman"/>
                          <a:ea typeface="Times New Roman"/>
                          <a:cs typeface="+mn-cs"/>
                        </a:rPr>
                        <a:t>f.eks</a:t>
                      </a:r>
                      <a:r>
                        <a:rPr lang="nb-NO" sz="1100" kern="1200" dirty="0" smtClean="0">
                          <a:solidFill>
                            <a:schemeClr val="tx1"/>
                          </a:solidFill>
                          <a:latin typeface="Times New Roman"/>
                          <a:ea typeface="Times New Roman"/>
                          <a:cs typeface="+mn-cs"/>
                        </a:rPr>
                        <a:t> omtale følgende forhold:</a:t>
                      </a:r>
                    </a:p>
                    <a:p>
                      <a:pPr marL="342900" lvl="0" indent="-342900">
                        <a:spcAft>
                          <a:spcPts val="0"/>
                        </a:spcAft>
                        <a:buFont typeface="Symbol"/>
                        <a:buChar char=""/>
                      </a:pPr>
                      <a:r>
                        <a:rPr lang="nb-NO" sz="1100" kern="1200" dirty="0" smtClean="0">
                          <a:solidFill>
                            <a:schemeClr val="tx1"/>
                          </a:solidFill>
                          <a:latin typeface="Times New Roman"/>
                          <a:ea typeface="Times New Roman"/>
                          <a:cs typeface="+mn-cs"/>
                        </a:rPr>
                        <a:t>Utløsning av opsjon</a:t>
                      </a:r>
                    </a:p>
                    <a:p>
                      <a:pPr marL="342900" lvl="0" indent="-342900">
                        <a:spcAft>
                          <a:spcPts val="0"/>
                        </a:spcAft>
                        <a:buFont typeface="Symbol"/>
                        <a:buChar char=""/>
                      </a:pPr>
                      <a:r>
                        <a:rPr lang="nb-NO" sz="1100" kern="1200" dirty="0" smtClean="0">
                          <a:solidFill>
                            <a:schemeClr val="tx1"/>
                          </a:solidFill>
                          <a:latin typeface="Times New Roman"/>
                          <a:ea typeface="Times New Roman"/>
                          <a:cs typeface="+mn-cs"/>
                        </a:rPr>
                        <a:t>Gjennomføring av møter med leverandør</a:t>
                      </a:r>
                    </a:p>
                    <a:p>
                      <a:pPr marL="342900" lvl="0" indent="-342900">
                        <a:spcAft>
                          <a:spcPts val="0"/>
                        </a:spcAft>
                        <a:buFont typeface="Symbol"/>
                        <a:buChar char=""/>
                      </a:pPr>
                      <a:r>
                        <a:rPr lang="nb-NO" sz="1100" kern="1200" dirty="0" smtClean="0">
                          <a:solidFill>
                            <a:schemeClr val="tx1"/>
                          </a:solidFill>
                          <a:latin typeface="Times New Roman"/>
                          <a:ea typeface="Times New Roman"/>
                          <a:cs typeface="+mn-cs"/>
                        </a:rPr>
                        <a:t>Rapportering til og møter med Avtaleansvarlig</a:t>
                      </a:r>
                    </a:p>
                    <a:p>
                      <a:pPr marL="342900" lvl="0" indent="-342900">
                        <a:spcAft>
                          <a:spcPts val="0"/>
                        </a:spcAft>
                        <a:buFont typeface="Symbol"/>
                        <a:buChar char=""/>
                      </a:pPr>
                      <a:r>
                        <a:rPr lang="nb-NO" sz="1100" kern="1200" dirty="0" smtClean="0">
                          <a:solidFill>
                            <a:schemeClr val="tx1"/>
                          </a:solidFill>
                          <a:latin typeface="Times New Roman"/>
                          <a:ea typeface="Times New Roman"/>
                          <a:cs typeface="+mn-cs"/>
                        </a:rPr>
                        <a:t>Oppfølging av regelmessig, temporært og bestillingsrenhold</a:t>
                      </a:r>
                    </a:p>
                    <a:p>
                      <a:pPr marL="342900" lvl="0" indent="-342900">
                        <a:spcAft>
                          <a:spcPts val="0"/>
                        </a:spcAft>
                        <a:buFont typeface="Symbol"/>
                        <a:buChar char=""/>
                      </a:pPr>
                      <a:r>
                        <a:rPr lang="nb-NO" sz="1100" kern="1200" dirty="0" smtClean="0">
                          <a:solidFill>
                            <a:schemeClr val="tx1"/>
                          </a:solidFill>
                          <a:latin typeface="Times New Roman"/>
                          <a:ea typeface="Times New Roman"/>
                          <a:cs typeface="+mn-cs"/>
                        </a:rPr>
                        <a:t>Oppfølging av rapporter, herunder </a:t>
                      </a:r>
                      <a:r>
                        <a:rPr lang="nb-NO" sz="1100" kern="1200" dirty="0" err="1" smtClean="0">
                          <a:solidFill>
                            <a:schemeClr val="tx1"/>
                          </a:solidFill>
                          <a:latin typeface="Times New Roman"/>
                          <a:ea typeface="Times New Roman"/>
                          <a:cs typeface="+mn-cs"/>
                        </a:rPr>
                        <a:t>Instrakontroller</a:t>
                      </a:r>
                      <a:r>
                        <a:rPr lang="nb-NO" sz="1100" kern="1200" dirty="0" smtClean="0">
                          <a:solidFill>
                            <a:schemeClr val="tx1"/>
                          </a:solidFill>
                          <a:latin typeface="Times New Roman"/>
                          <a:ea typeface="Times New Roman"/>
                          <a:cs typeface="+mn-cs"/>
                        </a:rPr>
                        <a:t> og servicerapporter</a:t>
                      </a:r>
                      <a:endParaRPr lang="nb-NO" sz="1100" kern="1200" dirty="0">
                        <a:solidFill>
                          <a:schemeClr val="tx1"/>
                        </a:solidFill>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100" dirty="0" smtClean="0">
                          <a:solidFill>
                            <a:schemeClr val="tx1"/>
                          </a:solidFill>
                          <a:latin typeface="Times New Roman"/>
                          <a:ea typeface="Times New Roman"/>
                        </a:rPr>
                        <a:t>De generelle regler som beskrevet i NS INSTA 800:2010 </a:t>
                      </a:r>
                    </a:p>
                    <a:p>
                      <a:pPr>
                        <a:spcAft>
                          <a:spcPts val="0"/>
                        </a:spcAft>
                      </a:pPr>
                      <a:r>
                        <a:rPr lang="nb-NO" sz="1100" dirty="0" smtClean="0">
                          <a:solidFill>
                            <a:schemeClr val="tx1"/>
                          </a:solidFill>
                          <a:latin typeface="Times New Roman"/>
                          <a:ea typeface="Times New Roman"/>
                        </a:rPr>
                        <a:t>I tillegg skal det påløpe et prisavslag pålydende 15.000 kr for hvert enkelt kvalitetsavvik for hvert enkelt kvalitetsavvik som registreres når det gjennomføres kontroll av kvalitetsnivå</a:t>
                      </a:r>
                    </a:p>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bl>
          </a:graphicData>
        </a:graphic>
      </p:graphicFrame>
      <p:sp>
        <p:nvSpPr>
          <p:cNvPr id="5" name="Rectangle 4"/>
          <p:cNvSpPr/>
          <p:nvPr/>
        </p:nvSpPr>
        <p:spPr>
          <a:xfrm>
            <a:off x="8922911" y="3306725"/>
            <a:ext cx="3987210" cy="255181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Kontrollrutinene skal vise hvordan man følger opp kontrakten og avdekker avvik. </a:t>
            </a:r>
          </a:p>
          <a:p>
            <a:endParaRPr lang="nb-NO" sz="1200" dirty="0">
              <a:solidFill>
                <a:schemeClr val="tx1"/>
              </a:solidFill>
            </a:endParaRPr>
          </a:p>
          <a:p>
            <a:r>
              <a:rPr lang="nb-NO" sz="1200" dirty="0" smtClean="0">
                <a:solidFill>
                  <a:schemeClr val="tx1"/>
                </a:solidFill>
              </a:rPr>
              <a:t>Det er viktig at kontrollrutinene henger sammen med risikoanalysen. Hvis det er områder som blir sett på som risikofrie er det heller ikke behov for å ha kontrollrutiner for dette.</a:t>
            </a:r>
          </a:p>
          <a:p>
            <a:endParaRPr lang="nb-NO" sz="1200" dirty="0">
              <a:solidFill>
                <a:schemeClr val="tx1"/>
              </a:solidFill>
            </a:endParaRPr>
          </a:p>
          <a:p>
            <a:r>
              <a:rPr lang="nb-NO" sz="1200" dirty="0" smtClean="0">
                <a:solidFill>
                  <a:schemeClr val="tx1"/>
                </a:solidFill>
              </a:rPr>
              <a:t>Kontrollrutinene bør også linkes opp mot SLAen for denne avtalen i den grad dette foreligger.</a:t>
            </a:r>
          </a:p>
        </p:txBody>
      </p:sp>
      <p:sp>
        <p:nvSpPr>
          <p:cNvPr id="3" name="Date Placeholder 2"/>
          <p:cNvSpPr>
            <a:spLocks noGrp="1"/>
          </p:cNvSpPr>
          <p:nvPr>
            <p:ph type="dt" sz="half" idx="10"/>
          </p:nvPr>
        </p:nvSpPr>
        <p:spPr/>
        <p:txBody>
          <a:bodyPr/>
          <a:lstStyle/>
          <a:p>
            <a:fld id="{4D5B9385-27B7-42F9-82A7-13C61B513963}" type="datetime1">
              <a:rPr lang="nb-NO" smtClean="0"/>
              <a:t>23.10.2014</a:t>
            </a:fld>
            <a:endParaRPr lang="nb-NO" dirty="0"/>
          </a:p>
        </p:txBody>
      </p:sp>
      <p:sp>
        <p:nvSpPr>
          <p:cNvPr id="6" name="Footer Placeholder 5"/>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8038338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nb-NO" sz="2800" dirty="0" smtClean="0"/>
              <a:t>Innhold</a:t>
            </a:r>
            <a:endParaRPr lang="nb-NO" sz="2800" dirty="0"/>
          </a:p>
        </p:txBody>
      </p:sp>
      <p:sp>
        <p:nvSpPr>
          <p:cNvPr id="46083" name="Rectangle 3"/>
          <p:cNvSpPr>
            <a:spLocks noGrp="1" noChangeArrowheads="1"/>
          </p:cNvSpPr>
          <p:nvPr>
            <p:ph type="body" idx="1"/>
          </p:nvPr>
        </p:nvSpPr>
        <p:spPr/>
        <p:txBody>
          <a:bodyPr/>
          <a:lstStyle/>
          <a:p>
            <a:r>
              <a:rPr lang="nb-NO" sz="2000" dirty="0" smtClean="0"/>
              <a:t>Intern informasjon</a:t>
            </a:r>
          </a:p>
          <a:p>
            <a:pPr lvl="1"/>
            <a:r>
              <a:rPr lang="nb-NO" sz="1200" dirty="0" smtClean="0">
                <a:hlinkClick r:id="rId2" action="ppaction://hlinksldjump"/>
              </a:rPr>
              <a:t>Roller og ansvar i egen organisasjon</a:t>
            </a:r>
            <a:endParaRPr lang="nb-NO" sz="1200" dirty="0" smtClean="0"/>
          </a:p>
          <a:p>
            <a:pPr lvl="1"/>
            <a:r>
              <a:rPr lang="nb-NO" sz="1200" dirty="0" smtClean="0">
                <a:hlinkClick r:id="rId3" action="ppaction://hlinksldjump"/>
              </a:rPr>
              <a:t>Roller og ansvar hos leverandør</a:t>
            </a:r>
            <a:endParaRPr lang="nb-NO" sz="1200" dirty="0" smtClean="0"/>
          </a:p>
          <a:p>
            <a:pPr lvl="1"/>
            <a:r>
              <a:rPr lang="nb-NO" sz="1200" dirty="0" smtClean="0">
                <a:hlinkClick r:id="rId4" action="ppaction://hlinksldjump"/>
              </a:rPr>
              <a:t>Informasjon om kontrakten</a:t>
            </a:r>
            <a:endParaRPr lang="nb-NO" sz="1200" dirty="0" smtClean="0"/>
          </a:p>
          <a:p>
            <a:pPr lvl="1"/>
            <a:r>
              <a:rPr lang="nb-NO" sz="1200" dirty="0" smtClean="0">
                <a:hlinkClick r:id="rId5" action="ppaction://hlinksldjump"/>
              </a:rPr>
              <a:t>Rutiner for avrop</a:t>
            </a:r>
            <a:endParaRPr lang="nb-NO" sz="1200" dirty="0" smtClean="0"/>
          </a:p>
          <a:p>
            <a:pPr lvl="1"/>
            <a:r>
              <a:rPr lang="nb-NO" sz="1200" dirty="0" smtClean="0">
                <a:hlinkClick r:id="rId6" action="ppaction://hlinksldjump"/>
              </a:rPr>
              <a:t>Risikoanalyse</a:t>
            </a:r>
            <a:endParaRPr lang="nb-NO" sz="1200" dirty="0" smtClean="0"/>
          </a:p>
          <a:p>
            <a:pPr lvl="1"/>
            <a:r>
              <a:rPr lang="nb-NO" sz="1200" dirty="0" smtClean="0">
                <a:hlinkClick r:id="rId7" action="ppaction://hlinksldjump"/>
              </a:rPr>
              <a:t>Interessentanalyse</a:t>
            </a:r>
            <a:endParaRPr lang="nb-NO" sz="1200" dirty="0" smtClean="0"/>
          </a:p>
          <a:p>
            <a:pPr lvl="1"/>
            <a:r>
              <a:rPr lang="nb-NO" sz="1200" dirty="0" smtClean="0">
                <a:hlinkClick r:id="rId8" action="ppaction://hlinksldjump"/>
              </a:rPr>
              <a:t>Kommunikasjonsplan</a:t>
            </a:r>
            <a:endParaRPr lang="nb-NO" sz="1200" dirty="0" smtClean="0"/>
          </a:p>
          <a:p>
            <a:r>
              <a:rPr lang="nb-NO" sz="2000" dirty="0" smtClean="0"/>
              <a:t>Ekstern informasjon</a:t>
            </a:r>
          </a:p>
          <a:p>
            <a:pPr lvl="1"/>
            <a:r>
              <a:rPr lang="nb-NO" sz="1200" dirty="0" smtClean="0">
                <a:hlinkClick r:id="rId9" action="ppaction://hlinksldjump"/>
              </a:rPr>
              <a:t>Måling </a:t>
            </a:r>
            <a:r>
              <a:rPr lang="nb-NO" sz="1200" dirty="0">
                <a:hlinkClick r:id="rId9" action="ppaction://hlinksldjump"/>
              </a:rPr>
              <a:t>og </a:t>
            </a:r>
            <a:r>
              <a:rPr lang="nb-NO" sz="1200" dirty="0" smtClean="0">
                <a:hlinkClick r:id="rId9" action="ppaction://hlinksldjump"/>
              </a:rPr>
              <a:t>rapportering</a:t>
            </a:r>
            <a:endParaRPr lang="nb-NO" sz="1200" dirty="0" smtClean="0"/>
          </a:p>
          <a:p>
            <a:pPr lvl="1"/>
            <a:r>
              <a:rPr lang="nb-NO" sz="1200" dirty="0" smtClean="0">
                <a:hlinkClick r:id="rId10" action="ppaction://hlinksldjump"/>
              </a:rPr>
              <a:t>Kontrollrutiner og sanksjoner </a:t>
            </a:r>
            <a:endParaRPr lang="nb-NO" sz="1200" dirty="0" smtClean="0"/>
          </a:p>
          <a:p>
            <a:pPr lvl="1"/>
            <a:r>
              <a:rPr lang="nb-NO" sz="1200" dirty="0" smtClean="0">
                <a:hlinkClick r:id="rId11" action="ppaction://hlinksldjump"/>
              </a:rPr>
              <a:t>Møtevirksomhet og forslag til agenda</a:t>
            </a:r>
            <a:endParaRPr lang="nb-NO" sz="1200" dirty="0" smtClean="0"/>
          </a:p>
          <a:p>
            <a:endParaRPr lang="nb-NO" sz="2000" dirty="0"/>
          </a:p>
        </p:txBody>
      </p:sp>
      <p:sp>
        <p:nvSpPr>
          <p:cNvPr id="2" name="Date Placeholder 1"/>
          <p:cNvSpPr>
            <a:spLocks noGrp="1"/>
          </p:cNvSpPr>
          <p:nvPr>
            <p:ph type="dt" sz="half" idx="10"/>
          </p:nvPr>
        </p:nvSpPr>
        <p:spPr/>
        <p:txBody>
          <a:bodyPr/>
          <a:lstStyle/>
          <a:p>
            <a:fld id="{75255F4F-B533-4A10-941B-D7300D5943D4}" type="datetime1">
              <a:rPr lang="nb-NO" smtClean="0"/>
              <a:t>23.10.2014</a:t>
            </a:fld>
            <a:endParaRPr lang="nb-NO" dirty="0"/>
          </a:p>
        </p:txBody>
      </p:sp>
      <p:sp>
        <p:nvSpPr>
          <p:cNvPr id="3" name="Footer Placeholder 2"/>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3212827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01048" y="2897077"/>
            <a:ext cx="7772400" cy="1362075"/>
          </a:xfrm>
        </p:spPr>
        <p:txBody>
          <a:bodyPr/>
          <a:lstStyle/>
          <a:p>
            <a:r>
              <a:rPr lang="nb-NO" dirty="0" smtClean="0"/>
              <a:t>INTERN Informasjon</a:t>
            </a:r>
            <a:br>
              <a:rPr lang="nb-NO" dirty="0" smtClean="0"/>
            </a:br>
            <a:r>
              <a:rPr lang="nb-NO" dirty="0" smtClean="0"/>
              <a:t/>
            </a:r>
            <a:br>
              <a:rPr lang="nb-NO" dirty="0" smtClean="0"/>
            </a:br>
            <a:r>
              <a:rPr lang="nb-NO" sz="1200" dirty="0" smtClean="0"/>
              <a:t>Informasjonen som samles i denne delen av verktøyet er først og fremst tenkt til internt bruk i egen virksomhet, men noe av innholdet kan også være relevant å dele med leverandøren</a:t>
            </a:r>
            <a:r>
              <a:rPr lang="nb-NO" dirty="0" smtClean="0"/>
              <a:t/>
            </a:r>
            <a:br>
              <a:rPr lang="nb-NO" dirty="0" smtClean="0"/>
            </a:br>
            <a:endParaRPr lang="nb-NO" dirty="0"/>
          </a:p>
        </p:txBody>
      </p:sp>
      <p:sp>
        <p:nvSpPr>
          <p:cNvPr id="4" name="Date Placeholder 3"/>
          <p:cNvSpPr>
            <a:spLocks noGrp="1"/>
          </p:cNvSpPr>
          <p:nvPr>
            <p:ph type="dt" sz="half" idx="10"/>
          </p:nvPr>
        </p:nvSpPr>
        <p:spPr/>
        <p:txBody>
          <a:bodyPr/>
          <a:lstStyle/>
          <a:p>
            <a:fld id="{20ED704A-CA68-47D6-A5C7-511A5CD07E48}"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020321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Roller og ansvar i egen organisasjon</a:t>
            </a:r>
            <a:endParaRPr lang="nb-NO" sz="2800" dirty="0"/>
          </a:p>
        </p:txBody>
      </p:sp>
      <p:graphicFrame>
        <p:nvGraphicFramePr>
          <p:cNvPr id="8" name="Plassholder for innhold 7"/>
          <p:cNvGraphicFramePr>
            <a:graphicFrameLocks noGrp="1"/>
          </p:cNvGraphicFramePr>
          <p:nvPr>
            <p:ph idx="1"/>
            <p:extLst>
              <p:ext uri="{D42A27DB-BD31-4B8C-83A1-F6EECF244321}">
                <p14:modId xmlns:p14="http://schemas.microsoft.com/office/powerpoint/2010/main" val="729320055"/>
              </p:ext>
            </p:extLst>
          </p:nvPr>
        </p:nvGraphicFramePr>
        <p:xfrm>
          <a:off x="457200" y="1592477"/>
          <a:ext cx="8372476" cy="2616716"/>
        </p:xfrm>
        <a:graphic>
          <a:graphicData uri="http://schemas.openxmlformats.org/drawingml/2006/table">
            <a:tbl>
              <a:tblPr firstRow="1" bandRow="1">
                <a:tableStyleId>{69012ECD-51FC-41F1-AA8D-1B2483CD663E}</a:tableStyleId>
              </a:tblPr>
              <a:tblGrid>
                <a:gridCol w="1584251"/>
                <a:gridCol w="2434856"/>
                <a:gridCol w="2413591"/>
                <a:gridCol w="1939778"/>
              </a:tblGrid>
              <a:tr h="370840">
                <a:tc>
                  <a:txBody>
                    <a:bodyPr/>
                    <a:lstStyle/>
                    <a:p>
                      <a:pPr>
                        <a:spcAft>
                          <a:spcPts val="0"/>
                        </a:spcAft>
                      </a:pPr>
                      <a:r>
                        <a:rPr lang="nn-NO" sz="1200" dirty="0" smtClean="0">
                          <a:effectLst/>
                        </a:rPr>
                        <a:t>Rolle</a:t>
                      </a:r>
                      <a:endParaRPr lang="nb-NO" sz="120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noProof="0" dirty="0" smtClean="0">
                          <a:effectLst/>
                        </a:rPr>
                        <a:t>Navn</a:t>
                      </a:r>
                      <a:endParaRPr lang="nb-NO" sz="1200" noProof="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b="1" kern="1200" dirty="0" smtClean="0">
                          <a:solidFill>
                            <a:schemeClr val="bg1"/>
                          </a:solidFill>
                          <a:effectLst/>
                          <a:latin typeface="+mn-lt"/>
                          <a:ea typeface="+mn-ea"/>
                          <a:cs typeface="+mn-cs"/>
                        </a:rPr>
                        <a:t>Epost</a:t>
                      </a:r>
                      <a:endParaRPr lang="nb-NO" sz="1200" b="1" kern="1200" dirty="0">
                        <a:solidFill>
                          <a:schemeClr val="bg1"/>
                        </a:solidFill>
                        <a:effectLst/>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b="1" kern="1200" dirty="0" smtClean="0">
                          <a:solidFill>
                            <a:schemeClr val="bg1"/>
                          </a:solidFill>
                          <a:effectLst/>
                          <a:latin typeface="+mn-lt"/>
                          <a:ea typeface="+mn-ea"/>
                          <a:cs typeface="+mn-cs"/>
                        </a:rPr>
                        <a:t>Telefonnummer</a:t>
                      </a:r>
                      <a:endParaRPr lang="nb-NO" sz="1200" b="1" kern="1200" dirty="0">
                        <a:solidFill>
                          <a:schemeClr val="bg1"/>
                        </a:solidFill>
                        <a:effectLst/>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tcPr>
                </a:tc>
              </a:tr>
              <a:tr h="370840">
                <a:tc>
                  <a:txBody>
                    <a:bodyPr/>
                    <a:lstStyle/>
                    <a:p>
                      <a:pPr>
                        <a:spcAft>
                          <a:spcPts val="0"/>
                        </a:spcAft>
                      </a:pPr>
                      <a:r>
                        <a:rPr lang="nb-NO" sz="1200" noProof="0" dirty="0" smtClean="0">
                          <a:effectLst/>
                        </a:rPr>
                        <a:t>Avtaleeier</a:t>
                      </a:r>
                      <a:endParaRPr lang="nb-NO" sz="1200" noProof="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200" dirty="0" smtClean="0">
                          <a:solidFill>
                            <a:schemeClr val="tx1"/>
                          </a:solidFill>
                          <a:effectLst/>
                          <a:latin typeface="Times New Roman"/>
                          <a:ea typeface="Times New Roman"/>
                        </a:rPr>
                        <a:t>Ole Normann</a:t>
                      </a: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200" dirty="0" smtClean="0">
                          <a:solidFill>
                            <a:schemeClr val="tx1"/>
                          </a:solidFill>
                          <a:effectLst/>
                          <a:latin typeface="Times New Roman"/>
                          <a:ea typeface="Times New Roman"/>
                        </a:rPr>
                        <a:t>Ole.normann@etaten.no</a:t>
                      </a: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200" dirty="0" smtClean="0">
                          <a:solidFill>
                            <a:schemeClr val="tx1"/>
                          </a:solidFill>
                          <a:effectLst/>
                          <a:latin typeface="Times New Roman"/>
                          <a:ea typeface="Times New Roman"/>
                        </a:rPr>
                        <a:t>9999 8888</a:t>
                      </a: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r>
                        <a:rPr lang="nb-NO" sz="1200" kern="1200" dirty="0" smtClean="0">
                          <a:solidFill>
                            <a:schemeClr val="tx1"/>
                          </a:solidFill>
                          <a:effectLst/>
                          <a:latin typeface="+mn-lt"/>
                          <a:ea typeface="+mn-ea"/>
                          <a:cs typeface="+mn-cs"/>
                        </a:rPr>
                        <a:t>Porteføljeansvarlig</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200" dirty="0" smtClean="0">
                          <a:effectLst/>
                        </a:rPr>
                        <a:t>Avtaleforvalter</a:t>
                      </a:r>
                      <a:endParaRPr lang="nb-NO" sz="120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r>
                        <a:rPr lang="nb-NO" sz="1200" dirty="0" smtClean="0">
                          <a:solidFill>
                            <a:schemeClr val="tx1"/>
                          </a:solidFill>
                          <a:effectLst/>
                          <a:latin typeface="Times New Roman"/>
                          <a:ea typeface="Times New Roman"/>
                        </a:rPr>
                        <a:t>Eiendomskontoret</a:t>
                      </a: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dirty="0" smtClean="0">
                          <a:effectLst/>
                        </a:rPr>
                        <a:t>Lokal avtaleansvarlig</a:t>
                      </a:r>
                      <a:endParaRPr lang="nb-NO" sz="1200" dirty="0" smtClean="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91676">
                <a:tc>
                  <a:txBody>
                    <a:bodyPr/>
                    <a:lstStyle/>
                    <a:p>
                      <a:pPr>
                        <a:spcAft>
                          <a:spcPts val="0"/>
                        </a:spcAft>
                      </a:pPr>
                      <a:r>
                        <a:rPr lang="nb-NO" sz="1200" kern="1200" dirty="0" smtClean="0">
                          <a:solidFill>
                            <a:schemeClr val="tx1"/>
                          </a:solidFill>
                          <a:effectLst/>
                          <a:latin typeface="+mn-lt"/>
                          <a:ea typeface="+mn-ea"/>
                          <a:cs typeface="+mn-cs"/>
                        </a:rPr>
                        <a:t>"Annen rolle"</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kern="1200" dirty="0" smtClean="0">
                          <a:solidFill>
                            <a:schemeClr val="tx1"/>
                          </a:solidFill>
                          <a:effectLst/>
                          <a:latin typeface="+mn-lt"/>
                          <a:ea typeface="+mn-ea"/>
                          <a:cs typeface="+mn-cs"/>
                        </a:rPr>
                        <a:t>"Annen rolle"</a:t>
                      </a: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rgbClr val="FFFFCC"/>
                    </a:solidFill>
                  </a:tcPr>
                </a:tc>
              </a:tr>
            </a:tbl>
          </a:graphicData>
        </a:graphic>
      </p:graphicFrame>
      <p:sp>
        <p:nvSpPr>
          <p:cNvPr id="3" name="Rectangle 2"/>
          <p:cNvSpPr/>
          <p:nvPr/>
        </p:nvSpPr>
        <p:spPr>
          <a:xfrm>
            <a:off x="2647503" y="3019647"/>
            <a:ext cx="6177520" cy="2466753"/>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gjennomlesing)</a:t>
            </a:r>
          </a:p>
          <a:p>
            <a:r>
              <a:rPr lang="nb-NO" sz="1200" dirty="0" smtClean="0">
                <a:solidFill>
                  <a:schemeClr val="tx1"/>
                </a:solidFill>
              </a:rPr>
              <a:t>En </a:t>
            </a:r>
            <a:r>
              <a:rPr lang="nb-NO" sz="1200" dirty="0">
                <a:solidFill>
                  <a:schemeClr val="tx1"/>
                </a:solidFill>
              </a:rPr>
              <a:t>tydelig ansvarsfordeling er kritisk for effektiv </a:t>
            </a:r>
            <a:r>
              <a:rPr lang="nb-NO" sz="1200" dirty="0" err="1" smtClean="0">
                <a:solidFill>
                  <a:schemeClr val="tx1"/>
                </a:solidFill>
              </a:rPr>
              <a:t>kontraktsforvaltning</a:t>
            </a:r>
            <a:r>
              <a:rPr lang="nb-NO" sz="1200" dirty="0" smtClean="0">
                <a:solidFill>
                  <a:schemeClr val="tx1"/>
                </a:solidFill>
              </a:rPr>
              <a:t>. </a:t>
            </a:r>
            <a:endParaRPr lang="nb-NO" sz="1200" dirty="0" smtClean="0">
              <a:solidFill>
                <a:schemeClr val="tx1"/>
              </a:solidFill>
            </a:endParaRPr>
          </a:p>
          <a:p>
            <a:r>
              <a:rPr lang="nb-NO" sz="1200" dirty="0" smtClean="0">
                <a:solidFill>
                  <a:schemeClr val="tx1"/>
                </a:solidFill>
              </a:rPr>
              <a:t>I Ansvarsmatrise-verktøyet på </a:t>
            </a:r>
            <a:r>
              <a:rPr lang="nb-NO" sz="1200" dirty="0" smtClean="0">
                <a:solidFill>
                  <a:schemeClr val="tx1"/>
                </a:solidFill>
                <a:hlinkClick r:id="rId3"/>
              </a:rPr>
              <a:t>www.anskaffelser.no</a:t>
            </a:r>
            <a:r>
              <a:rPr lang="nb-NO" sz="1200" dirty="0" smtClean="0">
                <a:solidFill>
                  <a:schemeClr val="tx1"/>
                </a:solidFill>
              </a:rPr>
              <a:t> finnes mer informasjon om fordeling av roller og ansvar og du kan også benytte dette verktøyet om du ønsker en grundigere beskrivelse av roller og ansvar for </a:t>
            </a:r>
            <a:r>
              <a:rPr lang="nb-NO" sz="1200" dirty="0" err="1" smtClean="0">
                <a:solidFill>
                  <a:schemeClr val="tx1"/>
                </a:solidFill>
              </a:rPr>
              <a:t>kontraktsforvaltningen</a:t>
            </a:r>
            <a:r>
              <a:rPr lang="nb-NO" sz="1200" dirty="0" smtClean="0">
                <a:solidFill>
                  <a:schemeClr val="tx1"/>
                </a:solidFill>
              </a:rPr>
              <a:t>. </a:t>
            </a:r>
          </a:p>
          <a:p>
            <a:r>
              <a:rPr lang="nb-NO" sz="1200" dirty="0" smtClean="0">
                <a:solidFill>
                  <a:schemeClr val="tx1"/>
                </a:solidFill>
              </a:rPr>
              <a:t>Alternativt benytter man tabellen over for å få oversikt over de ulike rollene og hvem som besitter dem.</a:t>
            </a:r>
          </a:p>
          <a:p>
            <a:r>
              <a:rPr lang="nb-NO" sz="1200" dirty="0" smtClean="0">
                <a:solidFill>
                  <a:schemeClr val="tx1"/>
                </a:solidFill>
              </a:rPr>
              <a:t>Du kan legge til eller fjerne roller avhengig av den enkelte avtale og hva som er relevant, og bør tilpasse etter organisering i egen virksomhet.</a:t>
            </a:r>
          </a:p>
          <a:p>
            <a:endParaRPr lang="nb-NO" sz="1200" dirty="0">
              <a:solidFill>
                <a:schemeClr val="tx1"/>
              </a:solidFill>
            </a:endParaRPr>
          </a:p>
          <a:p>
            <a:r>
              <a:rPr lang="nb-NO" sz="1200" dirty="0" smtClean="0">
                <a:solidFill>
                  <a:schemeClr val="tx1"/>
                </a:solidFill>
              </a:rPr>
              <a:t>Informasjon som dette er først og fremst for intern bruk, men leverandøren bør også </a:t>
            </a:r>
            <a:r>
              <a:rPr lang="nb-NO" sz="1200" dirty="0">
                <a:solidFill>
                  <a:schemeClr val="tx1"/>
                </a:solidFill>
              </a:rPr>
              <a:t>vite hvem som har de ulike rollene </a:t>
            </a:r>
            <a:r>
              <a:rPr lang="nb-NO" sz="1200" dirty="0" smtClean="0">
                <a:solidFill>
                  <a:schemeClr val="tx1"/>
                </a:solidFill>
              </a:rPr>
              <a:t>i vår virksomhet og </a:t>
            </a:r>
            <a:r>
              <a:rPr lang="nb-NO" sz="1200" dirty="0">
                <a:solidFill>
                  <a:schemeClr val="tx1"/>
                </a:solidFill>
              </a:rPr>
              <a:t>hvem de skal kontakte på ulike nivå. </a:t>
            </a:r>
          </a:p>
        </p:txBody>
      </p:sp>
      <p:sp>
        <p:nvSpPr>
          <p:cNvPr id="4" name="Date Placeholder 3"/>
          <p:cNvSpPr>
            <a:spLocks noGrp="1"/>
          </p:cNvSpPr>
          <p:nvPr>
            <p:ph type="dt" sz="half" idx="10"/>
          </p:nvPr>
        </p:nvSpPr>
        <p:spPr/>
        <p:txBody>
          <a:bodyPr/>
          <a:lstStyle/>
          <a:p>
            <a:fld id="{35C76AE9-9E9F-4708-B525-D66FF0CE0C75}"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2189575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Roller og ansvar hos leverandør</a:t>
            </a:r>
            <a:endParaRPr lang="nb-NO" sz="2800" dirty="0"/>
          </a:p>
        </p:txBody>
      </p:sp>
      <p:graphicFrame>
        <p:nvGraphicFramePr>
          <p:cNvPr id="8" name="Plassholder for innhold 7"/>
          <p:cNvGraphicFramePr>
            <a:graphicFrameLocks noGrp="1"/>
          </p:cNvGraphicFramePr>
          <p:nvPr>
            <p:ph idx="1"/>
            <p:extLst>
              <p:ext uri="{D42A27DB-BD31-4B8C-83A1-F6EECF244321}">
                <p14:modId xmlns:p14="http://schemas.microsoft.com/office/powerpoint/2010/main" val="667616988"/>
              </p:ext>
            </p:extLst>
          </p:nvPr>
        </p:nvGraphicFramePr>
        <p:xfrm>
          <a:off x="457200" y="1592477"/>
          <a:ext cx="8372476" cy="2225040"/>
        </p:xfrm>
        <a:graphic>
          <a:graphicData uri="http://schemas.openxmlformats.org/drawingml/2006/table">
            <a:tbl>
              <a:tblPr firstRow="1" bandRow="1">
                <a:tableStyleId>{69012ECD-51FC-41F1-AA8D-1B2483CD663E}</a:tableStyleId>
              </a:tblPr>
              <a:tblGrid>
                <a:gridCol w="1584251"/>
                <a:gridCol w="2434856"/>
                <a:gridCol w="2413591"/>
                <a:gridCol w="1939778"/>
              </a:tblGrid>
              <a:tr h="370840">
                <a:tc>
                  <a:txBody>
                    <a:bodyPr/>
                    <a:lstStyle/>
                    <a:p>
                      <a:pPr>
                        <a:spcAft>
                          <a:spcPts val="0"/>
                        </a:spcAft>
                      </a:pPr>
                      <a:r>
                        <a:rPr lang="nn-NO" sz="1200" dirty="0" smtClean="0">
                          <a:effectLst/>
                        </a:rPr>
                        <a:t>Rolle</a:t>
                      </a:r>
                      <a:endParaRPr lang="nb-NO" sz="120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noProof="0" dirty="0" smtClean="0">
                          <a:effectLst/>
                        </a:rPr>
                        <a:t>Navn</a:t>
                      </a:r>
                      <a:endParaRPr lang="nb-NO" sz="1200" noProof="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b="1" kern="1200" dirty="0" smtClean="0">
                          <a:solidFill>
                            <a:schemeClr val="bg1"/>
                          </a:solidFill>
                          <a:effectLst/>
                          <a:latin typeface="+mn-lt"/>
                          <a:ea typeface="+mn-ea"/>
                          <a:cs typeface="+mn-cs"/>
                        </a:rPr>
                        <a:t>Epost</a:t>
                      </a:r>
                      <a:endParaRPr lang="nb-NO" sz="1200" b="1" kern="1200" dirty="0">
                        <a:solidFill>
                          <a:schemeClr val="bg1"/>
                        </a:solidFill>
                        <a:effectLst/>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b="1" kern="1200" dirty="0" smtClean="0">
                          <a:solidFill>
                            <a:schemeClr val="bg1"/>
                          </a:solidFill>
                          <a:effectLst/>
                          <a:latin typeface="+mn-lt"/>
                          <a:ea typeface="+mn-ea"/>
                          <a:cs typeface="+mn-cs"/>
                        </a:rPr>
                        <a:t>Telefonnummer</a:t>
                      </a:r>
                      <a:endParaRPr lang="nb-NO" sz="1200" b="1" kern="1200" dirty="0">
                        <a:solidFill>
                          <a:schemeClr val="bg1"/>
                        </a:solidFill>
                        <a:effectLst/>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tcPr>
                </a:tc>
              </a:tr>
              <a:tr h="370840">
                <a:tc>
                  <a:txBody>
                    <a:bodyPr/>
                    <a:lstStyle/>
                    <a:p>
                      <a:pPr>
                        <a:spcAft>
                          <a:spcPts val="0"/>
                        </a:spcAft>
                      </a:pPr>
                      <a:r>
                        <a:rPr lang="nb-NO" sz="1200" noProof="0" dirty="0" smtClean="0">
                          <a:effectLst/>
                        </a:rPr>
                        <a:t>KAM / Avtaleeier</a:t>
                      </a:r>
                      <a:endParaRPr lang="nb-NO" sz="1200" noProof="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200" kern="1200" dirty="0" smtClean="0">
                          <a:solidFill>
                            <a:schemeClr val="tx1"/>
                          </a:solidFill>
                          <a:effectLst/>
                          <a:latin typeface="+mn-lt"/>
                          <a:ea typeface="+mn-ea"/>
                          <a:cs typeface="+mn-cs"/>
                        </a:rPr>
                        <a:t>Leveranseansvarlig</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200" kern="1200" dirty="0" smtClean="0">
                          <a:solidFill>
                            <a:schemeClr val="tx1"/>
                          </a:solidFill>
                          <a:effectLst/>
                          <a:latin typeface="+mn-lt"/>
                          <a:ea typeface="+mn-ea"/>
                          <a:cs typeface="+mn-cs"/>
                        </a:rPr>
                        <a:t>Administrativ kontakt</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kern="1200" dirty="0" smtClean="0">
                          <a:solidFill>
                            <a:schemeClr val="tx1"/>
                          </a:solidFill>
                          <a:effectLst/>
                          <a:latin typeface="+mn-lt"/>
                          <a:ea typeface="+mn-ea"/>
                          <a:cs typeface="+mn-cs"/>
                        </a:rPr>
                        <a:t>"Annen rolle"</a:t>
                      </a:r>
                    </a:p>
                    <a:p>
                      <a:pPr>
                        <a:spcAft>
                          <a:spcPts val="0"/>
                        </a:spcAft>
                      </a:pPr>
                      <a:endParaRPr lang="nb-NO" sz="120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200" kern="1200" dirty="0" smtClean="0">
                          <a:solidFill>
                            <a:schemeClr val="tx1"/>
                          </a:solidFill>
                          <a:effectLst/>
                          <a:latin typeface="+mn-lt"/>
                          <a:ea typeface="+mn-ea"/>
                          <a:cs typeface="+mn-cs"/>
                        </a:rPr>
                        <a:t>"Annen rolle"</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rgbClr val="FFFFCC"/>
                    </a:solidFill>
                  </a:tcPr>
                </a:tc>
              </a:tr>
            </a:tbl>
          </a:graphicData>
        </a:graphic>
      </p:graphicFrame>
      <p:sp>
        <p:nvSpPr>
          <p:cNvPr id="3" name="Rectangle 2"/>
          <p:cNvSpPr/>
          <p:nvPr/>
        </p:nvSpPr>
        <p:spPr>
          <a:xfrm>
            <a:off x="457198" y="3923415"/>
            <a:ext cx="4657061" cy="1648046"/>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a:t>
            </a:r>
            <a:r>
              <a:rPr lang="nb-NO" sz="1200" b="1" dirty="0">
                <a:solidFill>
                  <a:schemeClr val="tx1"/>
                </a:solidFill>
              </a:rPr>
              <a:t>etter gjennomlesing)</a:t>
            </a:r>
          </a:p>
          <a:p>
            <a:r>
              <a:rPr lang="nb-NO" sz="1200" dirty="0" smtClean="0">
                <a:solidFill>
                  <a:schemeClr val="tx1"/>
                </a:solidFill>
              </a:rPr>
              <a:t>Legg inn viktige roller hos leverandøren slik at du enkelt kan hente frem riktig kontaktperson avhengig av hva som er behovet for forespørselen/kontakten.</a:t>
            </a:r>
          </a:p>
          <a:p>
            <a:endParaRPr lang="nb-NO" sz="1200" dirty="0">
              <a:solidFill>
                <a:schemeClr val="tx1"/>
              </a:solidFill>
            </a:endParaRPr>
          </a:p>
          <a:p>
            <a:r>
              <a:rPr lang="nb-NO" sz="1200" dirty="0" smtClean="0">
                <a:solidFill>
                  <a:schemeClr val="tx1"/>
                </a:solidFill>
              </a:rPr>
              <a:t>Du kan legge til eller fjerne roller avhengig av den enkelte avtale og hva som er relevant.</a:t>
            </a:r>
          </a:p>
          <a:p>
            <a:endParaRPr lang="nb-NO" sz="1200" dirty="0">
              <a:solidFill>
                <a:schemeClr val="tx1"/>
              </a:solidFill>
            </a:endParaRPr>
          </a:p>
        </p:txBody>
      </p:sp>
      <p:sp>
        <p:nvSpPr>
          <p:cNvPr id="4" name="Date Placeholder 3"/>
          <p:cNvSpPr>
            <a:spLocks noGrp="1"/>
          </p:cNvSpPr>
          <p:nvPr>
            <p:ph type="dt" sz="half" idx="10"/>
          </p:nvPr>
        </p:nvSpPr>
        <p:spPr/>
        <p:txBody>
          <a:bodyPr/>
          <a:lstStyle/>
          <a:p>
            <a:fld id="{B42D5E6B-E4CD-4300-8D3C-63670296759C}"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495697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Informasjon om kontrakten</a:t>
            </a:r>
            <a:endParaRPr lang="nb-NO" sz="2800" dirty="0"/>
          </a:p>
        </p:txBody>
      </p:sp>
      <p:sp>
        <p:nvSpPr>
          <p:cNvPr id="4" name="TextBox 3"/>
          <p:cNvSpPr txBox="1"/>
          <p:nvPr/>
        </p:nvSpPr>
        <p:spPr>
          <a:xfrm>
            <a:off x="563526" y="3157870"/>
            <a:ext cx="8133907" cy="2902688"/>
          </a:xfrm>
          <a:prstGeom prst="rect">
            <a:avLst/>
          </a:prstGeom>
          <a:solidFill>
            <a:srgbClr val="FFFFCC"/>
          </a:solidFill>
          <a:ln w="12700">
            <a:solidFill>
              <a:schemeClr val="accent3">
                <a:lumMod val="75000"/>
              </a:schemeClr>
            </a:solidFill>
          </a:ln>
        </p:spPr>
        <p:txBody>
          <a:bodyPr wrap="square" rtlCol="0">
            <a:noAutofit/>
          </a:bodyPr>
          <a:lstStyle/>
          <a:p>
            <a:r>
              <a:rPr lang="nb-NO" sz="1400" dirty="0" smtClean="0"/>
              <a:t>Omfang: 10 kontorer, 72 000 m2.</a:t>
            </a:r>
          </a:p>
          <a:p>
            <a:r>
              <a:rPr lang="nb-NO" sz="1400" dirty="0" smtClean="0"/>
              <a:t>Se kontraktsoppsummering.</a:t>
            </a:r>
          </a:p>
          <a:p>
            <a:r>
              <a:rPr lang="nb-NO" sz="1400" dirty="0"/>
              <a:t>Hovedytelser innenfor renhold som omfatter:</a:t>
            </a:r>
          </a:p>
          <a:p>
            <a:r>
              <a:rPr lang="nb-NO" sz="1400" dirty="0"/>
              <a:t>Regelmessig renhold</a:t>
            </a:r>
          </a:p>
          <a:p>
            <a:r>
              <a:rPr lang="nb-NO" sz="1400" dirty="0"/>
              <a:t>Temporært renhold</a:t>
            </a:r>
          </a:p>
          <a:p>
            <a:r>
              <a:rPr lang="nb-NO" sz="1400" dirty="0" smtClean="0"/>
              <a:t>Bestillingsrenhold – </a:t>
            </a:r>
            <a:r>
              <a:rPr lang="nb-NO" sz="1400" dirty="0"/>
              <a:t>så som flytte-/</a:t>
            </a:r>
            <a:r>
              <a:rPr lang="nb-NO" sz="1400" dirty="0" smtClean="0"/>
              <a:t>hoved-renhold</a:t>
            </a:r>
            <a:r>
              <a:rPr lang="nb-NO" sz="1400" dirty="0"/>
              <a:t>, skuring og polishbehandling av gulv, </a:t>
            </a:r>
            <a:r>
              <a:rPr lang="nb-NO" sz="1400" dirty="0" err="1"/>
              <a:t>tepperens</a:t>
            </a:r>
            <a:endParaRPr lang="nb-NO" sz="1400" dirty="0"/>
          </a:p>
          <a:p>
            <a:endParaRPr lang="nb-NO" sz="1400" dirty="0" smtClean="0"/>
          </a:p>
          <a:p>
            <a:r>
              <a:rPr lang="nb-NO" sz="1400" dirty="0" smtClean="0"/>
              <a:t>Standarden </a:t>
            </a:r>
            <a:r>
              <a:rPr lang="nb-NO" sz="1400" dirty="0"/>
              <a:t>NS-INSTA 800:2010 vil benyttes for å spesifisere og bedømme </a:t>
            </a:r>
            <a:r>
              <a:rPr lang="nb-NO" sz="1400" dirty="0" err="1"/>
              <a:t>renholdskvalitet</a:t>
            </a:r>
            <a:r>
              <a:rPr lang="nb-NO" sz="1400" dirty="0"/>
              <a:t>. Det er viktig å vurdere frekvens på rengjøring for forskjellige områder. Undersøkelser av opplevd kvalitet hos ansatte vil brukes får å innhente tilbakemeldinger</a:t>
            </a:r>
            <a:r>
              <a:rPr lang="nb-NO" sz="1400" dirty="0" smtClean="0"/>
              <a:t>.</a:t>
            </a:r>
          </a:p>
          <a:p>
            <a:r>
              <a:rPr lang="nb-NO" sz="1400" dirty="0" smtClean="0"/>
              <a:t>Opsjoner for 4 kontorer.</a:t>
            </a:r>
          </a:p>
        </p:txBody>
      </p:sp>
      <p:sp>
        <p:nvSpPr>
          <p:cNvPr id="5" name="Rectangle 4"/>
          <p:cNvSpPr/>
          <p:nvPr/>
        </p:nvSpPr>
        <p:spPr>
          <a:xfrm>
            <a:off x="4518837" y="3859624"/>
            <a:ext cx="3976576" cy="1137678"/>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gjennomlesing)</a:t>
            </a:r>
          </a:p>
          <a:p>
            <a:r>
              <a:rPr lang="nb-NO" sz="1200" dirty="0" smtClean="0">
                <a:solidFill>
                  <a:schemeClr val="tx1"/>
                </a:solidFill>
              </a:rPr>
              <a:t>Legg  inn den viktigste informasjonen om avtalen. Hvis du har benyttet kontraktsoppsummerings-verktøyet kan du hente informasjon herfra.</a:t>
            </a:r>
          </a:p>
        </p:txBody>
      </p:sp>
      <p:graphicFrame>
        <p:nvGraphicFramePr>
          <p:cNvPr id="6" name="Plassholder for innhold 7"/>
          <p:cNvGraphicFramePr>
            <a:graphicFrameLocks/>
          </p:cNvGraphicFramePr>
          <p:nvPr>
            <p:extLst>
              <p:ext uri="{D42A27DB-BD31-4B8C-83A1-F6EECF244321}">
                <p14:modId xmlns:p14="http://schemas.microsoft.com/office/powerpoint/2010/main" val="8573975"/>
              </p:ext>
            </p:extLst>
          </p:nvPr>
        </p:nvGraphicFramePr>
        <p:xfrm>
          <a:off x="563526" y="1217309"/>
          <a:ext cx="6198780" cy="1483360"/>
        </p:xfrm>
        <a:graphic>
          <a:graphicData uri="http://schemas.openxmlformats.org/drawingml/2006/table">
            <a:tbl>
              <a:tblPr firstRow="1" bandRow="1">
                <a:tableStyleId>{69012ECD-51FC-41F1-AA8D-1B2483CD663E}</a:tableStyleId>
              </a:tblPr>
              <a:tblGrid>
                <a:gridCol w="2126510"/>
                <a:gridCol w="4072270"/>
              </a:tblGrid>
              <a:tr h="370840">
                <a:tc>
                  <a:txBody>
                    <a:bodyPr/>
                    <a:lstStyle/>
                    <a:p>
                      <a:pPr algn="l">
                        <a:spcAft>
                          <a:spcPts val="0"/>
                        </a:spcAft>
                      </a:pPr>
                      <a:r>
                        <a:rPr lang="nb-NO" sz="1200" b="0" noProof="0" dirty="0" smtClean="0">
                          <a:solidFill>
                            <a:schemeClr val="tx1"/>
                          </a:solidFill>
                          <a:effectLst/>
                        </a:rPr>
                        <a:t>Kontraktstype</a:t>
                      </a:r>
                      <a:endParaRPr lang="nb-NO" sz="1200" b="0" noProof="0" dirty="0">
                        <a:solidFill>
                          <a:schemeClr val="tx1"/>
                        </a:solidFill>
                        <a:effectLst/>
                        <a:latin typeface="Times New Roman"/>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lgn="l">
                        <a:spcAft>
                          <a:spcPts val="0"/>
                        </a:spcAft>
                      </a:pPr>
                      <a:r>
                        <a:rPr lang="nb-NO" sz="1200" b="0" kern="1200" dirty="0" smtClean="0">
                          <a:solidFill>
                            <a:schemeClr val="tx1"/>
                          </a:solidFill>
                          <a:effectLst/>
                          <a:latin typeface="+mn-lt"/>
                          <a:ea typeface="+mn-ea"/>
                          <a:cs typeface="+mn-cs"/>
                        </a:rPr>
                        <a:t>NS 8431- Standard</a:t>
                      </a:r>
                      <a:r>
                        <a:rPr lang="nb-NO" sz="1200" b="0" kern="1200" baseline="0" dirty="0" smtClean="0">
                          <a:solidFill>
                            <a:schemeClr val="tx1"/>
                          </a:solidFill>
                          <a:effectLst/>
                          <a:latin typeface="+mn-lt"/>
                          <a:ea typeface="+mn-ea"/>
                          <a:cs typeface="+mn-cs"/>
                        </a:rPr>
                        <a:t> for fast renhold</a:t>
                      </a:r>
                      <a:endParaRPr lang="nb-NO" sz="1200" b="0" kern="1200" dirty="0">
                        <a:solidFill>
                          <a:schemeClr val="tx1"/>
                        </a:solidFill>
                        <a:effectLst/>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lgn="l">
                        <a:spcAft>
                          <a:spcPts val="0"/>
                        </a:spcAft>
                      </a:pPr>
                      <a:r>
                        <a:rPr lang="nb-NO" sz="1200" kern="1200" dirty="0" smtClean="0">
                          <a:solidFill>
                            <a:schemeClr val="tx1"/>
                          </a:solidFill>
                          <a:effectLst/>
                          <a:latin typeface="+mn-lt"/>
                          <a:ea typeface="+mn-ea"/>
                          <a:cs typeface="+mn-cs"/>
                        </a:rPr>
                        <a:t>Utløpsdato</a:t>
                      </a:r>
                      <a:endParaRPr lang="nb-NO" sz="1200" kern="1200" dirty="0">
                        <a:solidFill>
                          <a:schemeClr val="tx1"/>
                        </a:solidFill>
                        <a:effectLst/>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b="0" kern="1200" dirty="0" smtClean="0">
                          <a:solidFill>
                            <a:schemeClr val="tx1"/>
                          </a:solidFill>
                          <a:effectLst/>
                          <a:latin typeface="+mn-lt"/>
                          <a:ea typeface="+mn-ea"/>
                          <a:cs typeface="+mn-cs"/>
                        </a:rPr>
                        <a:t>30.09.2017</a:t>
                      </a: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kern="1200" dirty="0" smtClean="0">
                          <a:solidFill>
                            <a:schemeClr val="tx1"/>
                          </a:solidFill>
                          <a:effectLst/>
                          <a:latin typeface="+mn-lt"/>
                          <a:ea typeface="+mn-ea"/>
                          <a:cs typeface="+mn-cs"/>
                        </a:rPr>
                        <a:t>Frist for opsjoner</a:t>
                      </a: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b="0" kern="1200" dirty="0" smtClean="0">
                          <a:solidFill>
                            <a:schemeClr val="tx1"/>
                          </a:solidFill>
                          <a:effectLst/>
                          <a:latin typeface="+mn-lt"/>
                          <a:ea typeface="+mn-ea"/>
                          <a:cs typeface="+mn-cs"/>
                        </a:rPr>
                        <a:t>Et år fra 30.09.2017-18</a:t>
                      </a: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lgn="l">
                        <a:spcAft>
                          <a:spcPts val="0"/>
                        </a:spcAft>
                      </a:pPr>
                      <a:r>
                        <a:rPr lang="nb-NO" sz="1200" kern="1200" dirty="0" smtClean="0">
                          <a:solidFill>
                            <a:schemeClr val="tx1"/>
                          </a:solidFill>
                          <a:effectLst/>
                          <a:latin typeface="+mn-lt"/>
                          <a:ea typeface="+mn-ea"/>
                          <a:cs typeface="+mn-cs"/>
                        </a:rPr>
                        <a:t>Forventet omsetning per</a:t>
                      </a:r>
                      <a:r>
                        <a:rPr lang="nb-NO" sz="1200" kern="1200" baseline="0" dirty="0" smtClean="0">
                          <a:solidFill>
                            <a:schemeClr val="tx1"/>
                          </a:solidFill>
                          <a:effectLst/>
                          <a:latin typeface="+mn-lt"/>
                          <a:ea typeface="+mn-ea"/>
                          <a:cs typeface="+mn-cs"/>
                        </a:rPr>
                        <a:t> år</a:t>
                      </a:r>
                      <a:endParaRPr lang="nb-NO" sz="1200" kern="1200" dirty="0">
                        <a:solidFill>
                          <a:schemeClr val="tx1"/>
                        </a:solidFill>
                        <a:effectLst/>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b="0" kern="1200" dirty="0" smtClean="0">
                          <a:solidFill>
                            <a:schemeClr val="tx1"/>
                          </a:solidFill>
                          <a:effectLst/>
                          <a:latin typeface="+mn-lt"/>
                          <a:ea typeface="+mn-ea"/>
                          <a:cs typeface="+mn-cs"/>
                        </a:rPr>
                        <a:t>7 MNOK</a:t>
                      </a: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bl>
          </a:graphicData>
        </a:graphic>
      </p:graphicFrame>
      <p:sp>
        <p:nvSpPr>
          <p:cNvPr id="3" name="Date Placeholder 2"/>
          <p:cNvSpPr>
            <a:spLocks noGrp="1"/>
          </p:cNvSpPr>
          <p:nvPr>
            <p:ph type="dt" sz="half" idx="10"/>
          </p:nvPr>
        </p:nvSpPr>
        <p:spPr/>
        <p:txBody>
          <a:bodyPr/>
          <a:lstStyle/>
          <a:p>
            <a:fld id="{9B164554-9B17-41FE-A0CD-1B487A38A220}" type="datetime1">
              <a:rPr lang="nb-NO" smtClean="0"/>
              <a:t>23.10.2014</a:t>
            </a:fld>
            <a:endParaRPr lang="nb-NO" dirty="0"/>
          </a:p>
        </p:txBody>
      </p:sp>
      <p:sp>
        <p:nvSpPr>
          <p:cNvPr id="7" name="Footer Placeholder 6"/>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3960900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p:cNvGraphicFramePr>
            <a:graphicFrameLocks noChangeAspect="1"/>
          </p:cNvGraphicFramePr>
          <p:nvPr>
            <p:custDataLst>
              <p:tags r:id="rId2"/>
            </p:custDataLst>
            <p:extLst>
              <p:ext uri="{D42A27DB-BD31-4B8C-83A1-F6EECF244321}">
                <p14:modId xmlns:p14="http://schemas.microsoft.com/office/powerpoint/2010/main" val="318719317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55"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tel 1"/>
          <p:cNvSpPr>
            <a:spLocks noGrp="1"/>
          </p:cNvSpPr>
          <p:nvPr>
            <p:ph type="title"/>
          </p:nvPr>
        </p:nvSpPr>
        <p:spPr/>
        <p:txBody>
          <a:bodyPr/>
          <a:lstStyle/>
          <a:p>
            <a:r>
              <a:rPr lang="nb-NO" sz="2800" dirty="0" smtClean="0"/>
              <a:t>Rutiner for bestilling og avrop</a:t>
            </a:r>
            <a:endParaRPr lang="nb-NO" sz="2800" dirty="0"/>
          </a:p>
        </p:txBody>
      </p:sp>
      <p:graphicFrame>
        <p:nvGraphicFramePr>
          <p:cNvPr id="8" name="Plassholder for innhold 3"/>
          <p:cNvGraphicFramePr>
            <a:graphicFrameLocks/>
          </p:cNvGraphicFramePr>
          <p:nvPr>
            <p:extLst>
              <p:ext uri="{D42A27DB-BD31-4B8C-83A1-F6EECF244321}">
                <p14:modId xmlns:p14="http://schemas.microsoft.com/office/powerpoint/2010/main" val="3088383990"/>
              </p:ext>
            </p:extLst>
          </p:nvPr>
        </p:nvGraphicFramePr>
        <p:xfrm>
          <a:off x="558338" y="1491299"/>
          <a:ext cx="8224155" cy="3532848"/>
        </p:xfrm>
        <a:graphic>
          <a:graphicData uri="http://schemas.openxmlformats.org/drawingml/2006/table">
            <a:tbl>
              <a:tblPr firstRow="1" bandRow="1">
                <a:tableStyleId>{69012ECD-51FC-41F1-AA8D-1B2483CD663E}</a:tableStyleId>
              </a:tblPr>
              <a:tblGrid>
                <a:gridCol w="2078536"/>
                <a:gridCol w="6145619"/>
              </a:tblGrid>
              <a:tr h="384456">
                <a:tc>
                  <a:txBody>
                    <a:bodyPr/>
                    <a:lstStyle/>
                    <a:p>
                      <a:r>
                        <a:rPr lang="nb-NO" sz="1200" dirty="0" smtClean="0"/>
                        <a:t>Rutine</a:t>
                      </a:r>
                      <a:endParaRPr lang="nb-NO" sz="1200" dirty="0">
                        <a:solidFill>
                          <a:schemeClr val="bg1"/>
                        </a:solidFill>
                      </a:endParaRPr>
                    </a:p>
                  </a:txBody>
                  <a:tcPr/>
                </a:tc>
                <a:tc>
                  <a:txBody>
                    <a:bodyPr/>
                    <a:lstStyle/>
                    <a:p>
                      <a:r>
                        <a:rPr lang="nb-NO" sz="1200" dirty="0" smtClean="0"/>
                        <a:t>Kort beskrivelse</a:t>
                      </a:r>
                      <a:endParaRPr lang="nb-NO" sz="1200" dirty="0">
                        <a:solidFill>
                          <a:schemeClr val="bg1"/>
                        </a:solidFill>
                      </a:endParaRPr>
                    </a:p>
                  </a:txBody>
                  <a:tcPr/>
                </a:tc>
              </a:tr>
              <a:tr h="384456">
                <a:tc>
                  <a:txBody>
                    <a:bodyPr/>
                    <a:lstStyle/>
                    <a:p>
                      <a:pPr algn="l">
                        <a:spcAft>
                          <a:spcPts val="0"/>
                        </a:spcAft>
                      </a:pPr>
                      <a:r>
                        <a:rPr lang="nb-NO" sz="1000" dirty="0" smtClean="0">
                          <a:solidFill>
                            <a:schemeClr val="tx1"/>
                          </a:solidFill>
                          <a:latin typeface="+mn-lt"/>
                          <a:ea typeface="+mn-ea"/>
                          <a:cs typeface="+mn-cs"/>
                        </a:rPr>
                        <a:t>Faste</a:t>
                      </a:r>
                      <a:r>
                        <a:rPr lang="nb-NO" sz="1000" baseline="0" dirty="0" smtClean="0">
                          <a:solidFill>
                            <a:schemeClr val="tx1"/>
                          </a:solidFill>
                          <a:latin typeface="+mn-lt"/>
                          <a:ea typeface="+mn-ea"/>
                          <a:cs typeface="+mn-cs"/>
                        </a:rPr>
                        <a:t> leveranser</a:t>
                      </a:r>
                      <a:endParaRPr lang="nb-NO" sz="1000" dirty="0">
                        <a:solidFill>
                          <a:schemeClr val="tx1"/>
                        </a:solidFill>
                        <a:latin typeface="Times New Roman"/>
                        <a:ea typeface="Times New Roman"/>
                        <a:cs typeface="Times New Roman"/>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Renhold på 10 av etatens kontorer basert på faste skjema. Forskjellig</a:t>
                      </a:r>
                      <a:r>
                        <a:rPr lang="nb-NO" sz="1000" kern="1200" baseline="0" dirty="0" smtClean="0">
                          <a:solidFill>
                            <a:schemeClr val="tx1"/>
                          </a:solidFill>
                          <a:latin typeface="+mn-lt"/>
                          <a:ea typeface="+mn-ea"/>
                          <a:cs typeface="+mn-cs"/>
                        </a:rPr>
                        <a:t> frekvens basert på type av område  (fellesområder, resepsjon, auditorier, møterom, toaletter, garderober, kontorer etc.)</a:t>
                      </a:r>
                      <a:endParaRPr lang="nb-NO" sz="1000" kern="1200" dirty="0" smtClean="0">
                        <a:solidFill>
                          <a:schemeClr val="tx1"/>
                        </a:solidFill>
                        <a:latin typeface="+mn-lt"/>
                        <a:ea typeface="+mn-ea"/>
                        <a:cs typeface="+mn-cs"/>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kern="1200" baseline="0" dirty="0" smtClean="0">
                          <a:solidFill>
                            <a:schemeClr val="tx1"/>
                          </a:solidFill>
                          <a:latin typeface="+mn-lt"/>
                          <a:ea typeface="+mn-ea"/>
                          <a:cs typeface="+mn-cs"/>
                        </a:rPr>
                        <a:t>Bestilling og leveranse (tid og sted)</a:t>
                      </a:r>
                      <a:endParaRPr lang="nb-NO" sz="1000" kern="1200" baseline="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baseline="0" dirty="0" smtClean="0">
                          <a:solidFill>
                            <a:schemeClr val="tx1"/>
                          </a:solidFill>
                          <a:latin typeface="+mn-lt"/>
                          <a:ea typeface="+mn-ea"/>
                          <a:cs typeface="+mn-cs"/>
                        </a:rPr>
                        <a:t> I henhold til skjema, se ovenfor</a:t>
                      </a: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dirty="0" smtClean="0">
                          <a:solidFill>
                            <a:schemeClr val="tx1"/>
                          </a:solidFill>
                          <a:latin typeface="+mn-lt"/>
                          <a:ea typeface="+mn-ea"/>
                          <a:cs typeface="+mn-cs"/>
                        </a:rPr>
                        <a:t>Kjøp</a:t>
                      </a:r>
                      <a:r>
                        <a:rPr lang="nb-NO" sz="1000" baseline="0" dirty="0" smtClean="0">
                          <a:solidFill>
                            <a:schemeClr val="tx1"/>
                          </a:solidFill>
                          <a:latin typeface="+mn-lt"/>
                          <a:ea typeface="+mn-ea"/>
                          <a:cs typeface="+mn-cs"/>
                        </a:rPr>
                        <a:t> av tilleggstjenester</a:t>
                      </a:r>
                      <a:endParaRPr lang="nb-NO" sz="1000" dirty="0">
                        <a:solidFill>
                          <a:schemeClr val="tx1"/>
                        </a:solidFill>
                        <a:latin typeface="Times New Roman"/>
                        <a:ea typeface="Times New Roman"/>
                        <a:cs typeface="Times New Roman"/>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baseline="0" dirty="0" smtClean="0">
                          <a:solidFill>
                            <a:schemeClr val="tx1"/>
                          </a:solidFill>
                          <a:latin typeface="+mn-lt"/>
                          <a:ea typeface="+mn-ea"/>
                          <a:cs typeface="+mn-cs"/>
                        </a:rPr>
                        <a:t>Flytte-/hoved-renhold, skuring og polishbehandling og eventuelt temporært renhold kan bestilles basert på prisliste i henhold til avtalen.</a:t>
                      </a: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dirty="0" smtClean="0">
                          <a:solidFill>
                            <a:schemeClr val="tx1"/>
                          </a:solidFill>
                          <a:latin typeface="+mn-lt"/>
                          <a:ea typeface="+mn-ea"/>
                          <a:cs typeface="+mn-cs"/>
                        </a:rPr>
                        <a:t>Begrensninger</a:t>
                      </a:r>
                      <a:r>
                        <a:rPr lang="nb-NO" sz="1000" baseline="0" dirty="0" smtClean="0">
                          <a:solidFill>
                            <a:schemeClr val="tx1"/>
                          </a:solidFill>
                          <a:latin typeface="+mn-lt"/>
                          <a:ea typeface="+mn-ea"/>
                          <a:cs typeface="+mn-cs"/>
                        </a:rPr>
                        <a:t> i kontrakten</a:t>
                      </a:r>
                      <a:endParaRPr lang="nb-NO" sz="1000" dirty="0">
                        <a:solidFill>
                          <a:schemeClr val="tx1"/>
                        </a:solidFill>
                        <a:latin typeface="Times New Roman"/>
                        <a:ea typeface="Times New Roman"/>
                        <a:cs typeface="Times New Roman"/>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baseline="0" dirty="0" smtClean="0">
                          <a:solidFill>
                            <a:schemeClr val="tx1"/>
                          </a:solidFill>
                          <a:latin typeface="+mn-lt"/>
                          <a:ea typeface="+mn-ea"/>
                          <a:cs typeface="+mn-cs"/>
                        </a:rPr>
                        <a:t>Kontrakten dekker 10 av etatens kontorer. Til nå dekkes kun renholdstjenester. Ikke andre FM-tjenester eller leveranser av varer.</a:t>
                      </a: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b="0" kern="1200" dirty="0" smtClean="0">
                          <a:solidFill>
                            <a:schemeClr val="tx1"/>
                          </a:solidFill>
                          <a:latin typeface="+mn-lt"/>
                          <a:ea typeface="+mn-ea"/>
                          <a:cs typeface="+mn-cs"/>
                        </a:rPr>
                        <a:t>Fakturering</a:t>
                      </a:r>
                      <a:endParaRPr lang="nb-NO" sz="1000" b="0" kern="120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baseline="0" dirty="0" smtClean="0">
                          <a:solidFill>
                            <a:schemeClr val="tx1"/>
                          </a:solidFill>
                          <a:latin typeface="+mn-lt"/>
                          <a:ea typeface="+mn-ea"/>
                          <a:cs typeface="+mn-cs"/>
                        </a:rPr>
                        <a:t>Faste tjenester faktureres på en felles faktura hver måned. Tilleggstjenester skal om mulig legges inn på samme faktura med referanse til kostnadssted og bestiller</a:t>
                      </a: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kern="1200" dirty="0" smtClean="0">
                          <a:solidFill>
                            <a:schemeClr val="tx1"/>
                          </a:solidFill>
                          <a:latin typeface="+mn-lt"/>
                          <a:ea typeface="+mn-ea"/>
                          <a:cs typeface="+mn-cs"/>
                        </a:rPr>
                        <a:t>Mottak</a:t>
                      </a:r>
                      <a:r>
                        <a:rPr lang="nb-NO" sz="1000" kern="1200" baseline="0" dirty="0" smtClean="0">
                          <a:solidFill>
                            <a:schemeClr val="tx1"/>
                          </a:solidFill>
                          <a:latin typeface="+mn-lt"/>
                          <a:ea typeface="+mn-ea"/>
                          <a:cs typeface="+mn-cs"/>
                        </a:rPr>
                        <a:t> og kvalitetskontroll</a:t>
                      </a:r>
                      <a:endParaRPr lang="nb-NO" sz="1000" kern="120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baseline="0" dirty="0" smtClean="0">
                          <a:solidFill>
                            <a:schemeClr val="tx1"/>
                          </a:solidFill>
                          <a:latin typeface="+mn-lt"/>
                          <a:ea typeface="+mn-ea"/>
                          <a:cs typeface="+mn-cs"/>
                        </a:rPr>
                        <a:t>De generelle regler som beskrevet i NS INSTA 800:2010 </a:t>
                      </a:r>
                    </a:p>
                    <a:p>
                      <a:pPr>
                        <a:spcAft>
                          <a:spcPts val="0"/>
                        </a:spcAft>
                      </a:pPr>
                      <a:r>
                        <a:rPr lang="nb-NO" sz="1000" kern="1200" baseline="0" dirty="0" smtClean="0">
                          <a:solidFill>
                            <a:schemeClr val="tx1"/>
                          </a:solidFill>
                          <a:latin typeface="+mn-lt"/>
                          <a:ea typeface="+mn-ea"/>
                          <a:cs typeface="+mn-cs"/>
                        </a:rPr>
                        <a:t>I tillegg prisavslag pålydende 15.000 kr for hvert enkelt kvalitetsavvik når det gjennomføres kontroll av kvalitetsnivå</a:t>
                      </a: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kern="1200" dirty="0" smtClean="0">
                          <a:solidFill>
                            <a:schemeClr val="tx1"/>
                          </a:solidFill>
                          <a:latin typeface="+mn-lt"/>
                          <a:ea typeface="+mn-ea"/>
                          <a:cs typeface="+mn-cs"/>
                        </a:rPr>
                        <a:t>Sanksjoner</a:t>
                      </a:r>
                      <a:endParaRPr lang="nb-NO" sz="1000" kern="120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tx1"/>
                          </a:solidFill>
                          <a:latin typeface="+mn-lt"/>
                          <a:ea typeface="+mn-ea"/>
                          <a:cs typeface="+mn-cs"/>
                        </a:rPr>
                        <a:t>0,20% av avtalt vederlag uten </a:t>
                      </a:r>
                      <a:r>
                        <a:rPr lang="nb-NO" sz="1000" kern="1200" baseline="0" dirty="0" err="1" smtClean="0">
                          <a:solidFill>
                            <a:schemeClr val="tx1"/>
                          </a:solidFill>
                          <a:latin typeface="+mn-lt"/>
                          <a:ea typeface="+mn-ea"/>
                          <a:cs typeface="+mn-cs"/>
                        </a:rPr>
                        <a:t>mva</a:t>
                      </a:r>
                      <a:r>
                        <a:rPr lang="nb-NO" sz="1000" kern="1200" baseline="0" dirty="0" smtClean="0">
                          <a:solidFill>
                            <a:schemeClr val="tx1"/>
                          </a:solidFill>
                          <a:latin typeface="+mn-lt"/>
                          <a:ea typeface="+mn-ea"/>
                          <a:cs typeface="+mn-cs"/>
                        </a:rPr>
                        <a:t> for det konkrete avrop for hver kalenderdag forsinkelsen varer, med til sammen inntil 20% av vederlaget for avropet</a:t>
                      </a: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r>
                        <a:rPr lang="nb-NO" sz="1000" kern="1200" baseline="0" dirty="0" smtClean="0">
                          <a:solidFill>
                            <a:schemeClr val="tx1"/>
                          </a:solidFill>
                          <a:latin typeface="+mn-lt"/>
                          <a:ea typeface="+mn-ea"/>
                          <a:cs typeface="+mn-cs"/>
                        </a:rPr>
                        <a:t>"Annet"</a:t>
                      </a:r>
                      <a:endParaRPr lang="nb-NO" sz="1000" kern="1200" baseline="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FFCC"/>
                    </a:solidFill>
                  </a:tcPr>
                </a:tc>
                <a:tc>
                  <a:txBody>
                    <a:bodyPr/>
                    <a:lstStyle/>
                    <a:p>
                      <a:pPr>
                        <a:spcAft>
                          <a:spcPts val="0"/>
                        </a:spcAft>
                      </a:pPr>
                      <a:endParaRPr lang="nb-NO" sz="1000" b="1" dirty="0" smtClean="0">
                        <a:solidFill>
                          <a:srgbClr val="0D0C0B"/>
                        </a:solidFill>
                        <a:latin typeface="Times New Roman"/>
                        <a:ea typeface="Times New Roman"/>
                        <a:cs typeface="Times New Roman"/>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FFCC"/>
                    </a:solidFill>
                  </a:tcPr>
                </a:tc>
              </a:tr>
            </a:tbl>
          </a:graphicData>
        </a:graphic>
      </p:graphicFrame>
      <p:sp>
        <p:nvSpPr>
          <p:cNvPr id="3" name="Date Placeholder 2"/>
          <p:cNvSpPr>
            <a:spLocks noGrp="1"/>
          </p:cNvSpPr>
          <p:nvPr>
            <p:ph type="dt" sz="half" idx="10"/>
          </p:nvPr>
        </p:nvSpPr>
        <p:spPr/>
        <p:txBody>
          <a:bodyPr/>
          <a:lstStyle/>
          <a:p>
            <a:fld id="{9CAEF9F3-F652-4FA7-BAD3-BAF126C78BCD}"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
        <p:nvSpPr>
          <p:cNvPr id="7" name="Rectangle 6"/>
          <p:cNvSpPr/>
          <p:nvPr/>
        </p:nvSpPr>
        <p:spPr>
          <a:xfrm>
            <a:off x="566455" y="4997301"/>
            <a:ext cx="3987210" cy="1254643"/>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smtClean="0">
                <a:solidFill>
                  <a:schemeClr val="tx1"/>
                </a:solidFill>
              </a:rPr>
              <a:t>Omfanget av rutiner for bruk av avtalen vil variere med kontraktens omfang og viktighet. Legg inn en kort beskrivelse av hvilke rutiner som skal være gjeldende for kontrakten.</a:t>
            </a:r>
          </a:p>
          <a:p>
            <a:endParaRPr lang="nb-NO" sz="1200" b="1" dirty="0">
              <a:solidFill>
                <a:schemeClr val="tx1"/>
              </a:solidFill>
            </a:endParaRPr>
          </a:p>
          <a:p>
            <a:endParaRPr lang="nb-NO" sz="1200" dirty="0" smtClean="0">
              <a:solidFill>
                <a:schemeClr val="tx1"/>
              </a:solidFill>
            </a:endParaRPr>
          </a:p>
        </p:txBody>
      </p:sp>
    </p:spTree>
    <p:extLst>
      <p:ext uri="{BB962C8B-B14F-4D97-AF65-F5344CB8AC3E}">
        <p14:creationId xmlns:p14="http://schemas.microsoft.com/office/powerpoint/2010/main" val="25558669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Risikoanalyse – risiko som kan hindre måloppnåelse</a:t>
            </a:r>
            <a:endParaRPr lang="nb-NO" sz="2800" dirty="0"/>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val="3015026681"/>
              </p:ext>
            </p:extLst>
          </p:nvPr>
        </p:nvGraphicFramePr>
        <p:xfrm>
          <a:off x="520994" y="1395606"/>
          <a:ext cx="8452886" cy="3481632"/>
        </p:xfrm>
        <a:graphic>
          <a:graphicData uri="http://schemas.openxmlformats.org/drawingml/2006/table">
            <a:tbl>
              <a:tblPr firstRow="1" bandRow="1">
                <a:tableStyleId>{69012ECD-51FC-41F1-AA8D-1B2483CD663E}</a:tableStyleId>
              </a:tblPr>
              <a:tblGrid>
                <a:gridCol w="465995"/>
                <a:gridCol w="1426571"/>
                <a:gridCol w="1289701"/>
                <a:gridCol w="1460789"/>
                <a:gridCol w="1523829"/>
                <a:gridCol w="2286001"/>
              </a:tblGrid>
              <a:tr h="384456">
                <a:tc>
                  <a:txBody>
                    <a:bodyPr/>
                    <a:lstStyle/>
                    <a:p>
                      <a:r>
                        <a:rPr lang="nb-NO" sz="1200" dirty="0" smtClean="0"/>
                        <a:t>ID</a:t>
                      </a:r>
                      <a:endParaRPr lang="nb-NO" sz="1200" dirty="0">
                        <a:solidFill>
                          <a:schemeClr val="bg1"/>
                        </a:solidFill>
                      </a:endParaRPr>
                    </a:p>
                  </a:txBody>
                  <a:tcPr/>
                </a:tc>
                <a:tc>
                  <a:txBody>
                    <a:bodyPr/>
                    <a:lstStyle/>
                    <a:p>
                      <a:r>
                        <a:rPr lang="nb-NO" sz="1200" dirty="0" smtClean="0"/>
                        <a:t>Risikoelement</a:t>
                      </a:r>
                      <a:endParaRPr lang="nb-NO" sz="1200" dirty="0">
                        <a:solidFill>
                          <a:schemeClr val="bg1"/>
                        </a:solidFill>
                      </a:endParaRPr>
                    </a:p>
                  </a:txBody>
                  <a:tcPr/>
                </a:tc>
                <a:tc>
                  <a:txBody>
                    <a:bodyPr/>
                    <a:lstStyle/>
                    <a:p>
                      <a:r>
                        <a:rPr lang="nb-NO" sz="1200" dirty="0" smtClean="0"/>
                        <a:t>Årsak(er)</a:t>
                      </a:r>
                      <a:endParaRPr lang="nb-NO" sz="1200" dirty="0">
                        <a:solidFill>
                          <a:schemeClr val="bg1"/>
                        </a:solidFill>
                      </a:endParaRPr>
                    </a:p>
                  </a:txBody>
                  <a:tcPr/>
                </a:tc>
                <a:tc>
                  <a:txBody>
                    <a:bodyPr/>
                    <a:lstStyle/>
                    <a:p>
                      <a:r>
                        <a:rPr lang="nb-NO" sz="1200" dirty="0" smtClean="0">
                          <a:solidFill>
                            <a:schemeClr val="bg1"/>
                          </a:solidFill>
                        </a:rPr>
                        <a:t>Sannsynlighet*</a:t>
                      </a:r>
                      <a:endParaRPr lang="nb-NO" sz="1200" dirty="0">
                        <a:solidFill>
                          <a:schemeClr val="bg1"/>
                        </a:solidFill>
                      </a:endParaRPr>
                    </a:p>
                  </a:txBody>
                  <a:tcPr/>
                </a:tc>
                <a:tc>
                  <a:txBody>
                    <a:bodyPr/>
                    <a:lstStyle/>
                    <a:p>
                      <a:r>
                        <a:rPr lang="nb-NO" sz="1200" dirty="0" smtClean="0"/>
                        <a:t>Konsekvens**</a:t>
                      </a:r>
                      <a:endParaRPr lang="nb-NO" sz="1200" dirty="0">
                        <a:solidFill>
                          <a:schemeClr val="bg1"/>
                        </a:solidFill>
                      </a:endParaRPr>
                    </a:p>
                  </a:txBody>
                  <a:tcPr/>
                </a:tc>
                <a:tc>
                  <a:txBody>
                    <a:bodyPr/>
                    <a:lstStyle/>
                    <a:p>
                      <a:r>
                        <a:rPr lang="nb-NO" sz="1200" dirty="0" smtClean="0"/>
                        <a:t>Risikoreduserende</a:t>
                      </a:r>
                      <a:r>
                        <a:rPr lang="nb-NO" sz="1200" baseline="0" dirty="0" smtClean="0"/>
                        <a:t> tiltak</a:t>
                      </a:r>
                      <a:endParaRPr lang="nb-NO" sz="1200" dirty="0">
                        <a:solidFill>
                          <a:schemeClr val="bg1"/>
                        </a:solidFill>
                      </a:endParaRPr>
                    </a:p>
                  </a:txBody>
                  <a:tcPr/>
                </a:tc>
              </a:tr>
              <a:tr h="384456">
                <a:tc>
                  <a:txBody>
                    <a:bodyPr/>
                    <a:lstStyle/>
                    <a:p>
                      <a:pPr algn="ctr">
                        <a:spcAft>
                          <a:spcPts val="0"/>
                        </a:spcAft>
                      </a:pPr>
                      <a:r>
                        <a:rPr lang="nb-NO" sz="1200" kern="1200" dirty="0">
                          <a:solidFill>
                            <a:schemeClr val="tx1"/>
                          </a:solidFill>
                          <a:latin typeface="Arial" charset="0"/>
                          <a:ea typeface="+mn-ea"/>
                          <a:cs typeface="Arial" charset="0"/>
                        </a:rPr>
                        <a:t>1</a:t>
                      </a:r>
                    </a:p>
                  </a:txBody>
                  <a:tcPr marL="44450" marR="44450" marT="0" marB="0" anchor="ctr">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Leverandør har ikke satt tilstrekkelig ressurser på oppdraget</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Manglende kapasitet hos Leverandør</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Moderat</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Moderat.</a:t>
                      </a:r>
                    </a:p>
                    <a:p>
                      <a:r>
                        <a:rPr lang="nb-NO" sz="1000" kern="1200" dirty="0" smtClean="0">
                          <a:solidFill>
                            <a:schemeClr val="tx1"/>
                          </a:solidFill>
                          <a:latin typeface="+mn-lt"/>
                          <a:ea typeface="+mn-ea"/>
                          <a:cs typeface="+mn-cs"/>
                        </a:rPr>
                        <a:t>Leverandør rekker ikke rengjøre alle rom </a:t>
                      </a:r>
                      <a:r>
                        <a:rPr lang="nb-NO" sz="1000" kern="1200" dirty="0" err="1" smtClean="0">
                          <a:solidFill>
                            <a:schemeClr val="tx1"/>
                          </a:solidFill>
                          <a:latin typeface="+mn-lt"/>
                          <a:ea typeface="+mn-ea"/>
                          <a:cs typeface="+mn-cs"/>
                        </a:rPr>
                        <a:t>ihht</a:t>
                      </a:r>
                      <a:r>
                        <a:rPr lang="nb-NO" sz="1000" kern="1200" dirty="0" smtClean="0">
                          <a:solidFill>
                            <a:schemeClr val="tx1"/>
                          </a:solidFill>
                          <a:latin typeface="+mn-lt"/>
                          <a:ea typeface="+mn-ea"/>
                          <a:cs typeface="+mn-cs"/>
                        </a:rPr>
                        <a:t> kontrakt og/eller Leverandør rengjør ikke </a:t>
                      </a:r>
                      <a:r>
                        <a:rPr lang="nb-NO" sz="1000" kern="1200" dirty="0" err="1" smtClean="0">
                          <a:solidFill>
                            <a:schemeClr val="tx1"/>
                          </a:solidFill>
                          <a:latin typeface="+mn-lt"/>
                          <a:ea typeface="+mn-ea"/>
                          <a:cs typeface="+mn-cs"/>
                        </a:rPr>
                        <a:t>ihht</a:t>
                      </a:r>
                      <a:r>
                        <a:rPr lang="nb-NO" sz="1000" kern="1200" dirty="0" smtClean="0">
                          <a:solidFill>
                            <a:schemeClr val="tx1"/>
                          </a:solidFill>
                          <a:latin typeface="+mn-lt"/>
                          <a:ea typeface="+mn-ea"/>
                          <a:cs typeface="+mn-cs"/>
                        </a:rPr>
                        <a:t> avtalt kvalitet</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Dialog med Leverandør rundt:</a:t>
                      </a:r>
                    </a:p>
                    <a:p>
                      <a:r>
                        <a:rPr lang="nb-NO" sz="1000" kern="1200" dirty="0" smtClean="0">
                          <a:solidFill>
                            <a:schemeClr val="tx1"/>
                          </a:solidFill>
                          <a:latin typeface="+mn-lt"/>
                          <a:ea typeface="+mn-ea"/>
                          <a:cs typeface="+mn-cs"/>
                        </a:rPr>
                        <a:t>Benytte underleverandører</a:t>
                      </a:r>
                    </a:p>
                    <a:p>
                      <a:r>
                        <a:rPr lang="nb-NO" sz="1000" kern="1200" dirty="0" smtClean="0">
                          <a:solidFill>
                            <a:schemeClr val="tx1"/>
                          </a:solidFill>
                          <a:latin typeface="+mn-lt"/>
                          <a:ea typeface="+mn-ea"/>
                          <a:cs typeface="+mn-cs"/>
                        </a:rPr>
                        <a:t>Gjennomføre rekrutteringstiltak</a:t>
                      </a:r>
                    </a:p>
                    <a:p>
                      <a:r>
                        <a:rPr lang="nb-NO" sz="1000" kern="1200" dirty="0" smtClean="0">
                          <a:solidFill>
                            <a:schemeClr val="tx1"/>
                          </a:solidFill>
                          <a:latin typeface="+mn-lt"/>
                          <a:ea typeface="+mn-ea"/>
                          <a:cs typeface="+mn-cs"/>
                        </a:rPr>
                        <a:t>Gjennomføre tiltak som reduserer sykefravær</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a:solidFill>
                            <a:schemeClr val="tx1"/>
                          </a:solidFill>
                          <a:latin typeface="Arial" charset="0"/>
                          <a:ea typeface="+mn-ea"/>
                          <a:cs typeface="Arial" charset="0"/>
                        </a:rPr>
                        <a:t>2</a:t>
                      </a: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Ansatte hos Leverandøren kjenner ikke til hvilket kvalitetsnivå avtalen er regulert </a:t>
                      </a:r>
                      <a:r>
                        <a:rPr lang="nb-NO" sz="1000" kern="1200" dirty="0" err="1" smtClean="0">
                          <a:solidFill>
                            <a:schemeClr val="tx1"/>
                          </a:solidFill>
                          <a:latin typeface="+mn-lt"/>
                          <a:ea typeface="+mn-ea"/>
                          <a:cs typeface="+mn-cs"/>
                        </a:rPr>
                        <a:t>ihht</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Manglende informasjon fra Leverandør</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000" kern="1200" dirty="0" smtClean="0">
                          <a:solidFill>
                            <a:schemeClr val="tx1"/>
                          </a:solidFill>
                          <a:latin typeface="+mn-lt"/>
                          <a:ea typeface="+mn-ea"/>
                          <a:cs typeface="+mn-cs"/>
                        </a:rPr>
                        <a:t>Moderat</a:t>
                      </a:r>
                    </a:p>
                    <a:p>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Moderat</a:t>
                      </a:r>
                    </a:p>
                    <a:p>
                      <a:r>
                        <a:rPr lang="nb-NO" sz="1000" kern="1200" dirty="0" smtClean="0">
                          <a:solidFill>
                            <a:schemeClr val="tx1"/>
                          </a:solidFill>
                          <a:latin typeface="+mn-lt"/>
                          <a:ea typeface="+mn-ea"/>
                          <a:cs typeface="+mn-cs"/>
                        </a:rPr>
                        <a:t>NAV mottar ikke forventet kvalitet på tjenesten</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Alle ansatte hos Leverandøren skal få opplæring i forhold til kvalitetsmål satt i kontrakten</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3</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Leverandøren har et større forbruk av rengjøringskjemikalier enn forventet</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Manglede fagkunnskap</a:t>
                      </a:r>
                    </a:p>
                    <a:p>
                      <a:r>
                        <a:rPr lang="nb-NO" sz="1000" kern="1200" dirty="0" smtClean="0">
                          <a:solidFill>
                            <a:schemeClr val="tx1"/>
                          </a:solidFill>
                          <a:latin typeface="+mn-lt"/>
                          <a:ea typeface="+mn-ea"/>
                          <a:cs typeface="+mn-cs"/>
                        </a:rPr>
                        <a:t>Slurv</a:t>
                      </a:r>
                    </a:p>
                    <a:p>
                      <a:r>
                        <a:rPr lang="nb-NO" sz="1000" kern="1200" dirty="0" smtClean="0">
                          <a:solidFill>
                            <a:schemeClr val="tx1"/>
                          </a:solidFill>
                          <a:latin typeface="+mn-lt"/>
                          <a:ea typeface="+mn-ea"/>
                          <a:cs typeface="+mn-cs"/>
                        </a:rPr>
                        <a:t>Opplysninger var feil</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Moderat</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Alvorlig</a:t>
                      </a:r>
                    </a:p>
                    <a:p>
                      <a:r>
                        <a:rPr lang="nb-NO" sz="1000" kern="1200" dirty="0" smtClean="0">
                          <a:solidFill>
                            <a:schemeClr val="tx1"/>
                          </a:solidFill>
                          <a:latin typeface="+mn-lt"/>
                          <a:ea typeface="+mn-ea"/>
                          <a:cs typeface="+mn-cs"/>
                        </a:rPr>
                        <a:t>Større forurensning på miljøet enn forventet, og forringet kvalitet på leveransen</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r>
                        <a:rPr lang="nb-NO" sz="1000" kern="1200" dirty="0" smtClean="0">
                          <a:solidFill>
                            <a:schemeClr val="tx1"/>
                          </a:solidFill>
                          <a:latin typeface="+mn-lt"/>
                          <a:ea typeface="+mn-ea"/>
                          <a:cs typeface="+mn-cs"/>
                        </a:rPr>
                        <a:t>Informasjon til ressursene som skal gjennomføre arbeidet om kravene </a:t>
                      </a:r>
                      <a:r>
                        <a:rPr lang="nb-NO" sz="1000" kern="1200" dirty="0" err="1" smtClean="0">
                          <a:solidFill>
                            <a:schemeClr val="tx1"/>
                          </a:solidFill>
                          <a:latin typeface="+mn-lt"/>
                          <a:ea typeface="+mn-ea"/>
                          <a:cs typeface="+mn-cs"/>
                        </a:rPr>
                        <a:t>ihht</a:t>
                      </a:r>
                      <a:r>
                        <a:rPr lang="nb-NO" sz="1000" kern="1200" dirty="0" smtClean="0">
                          <a:solidFill>
                            <a:schemeClr val="tx1"/>
                          </a:solidFill>
                          <a:latin typeface="+mn-lt"/>
                          <a:ea typeface="+mn-ea"/>
                          <a:cs typeface="+mn-cs"/>
                        </a:rPr>
                        <a:t> avtalen.</a:t>
                      </a:r>
                    </a:p>
                    <a:p>
                      <a:r>
                        <a:rPr lang="nb-NO" sz="1000" kern="1200" dirty="0" smtClean="0">
                          <a:solidFill>
                            <a:schemeClr val="tx1"/>
                          </a:solidFill>
                          <a:latin typeface="+mn-lt"/>
                          <a:ea typeface="+mn-ea"/>
                          <a:cs typeface="+mn-cs"/>
                        </a:rPr>
                        <a:t>Opplæring</a:t>
                      </a:r>
                      <a:endParaRPr lang="nb-NO" sz="1000" kern="1200" dirty="0">
                        <a:solidFill>
                          <a:schemeClr val="tx1"/>
                        </a:solidFill>
                        <a:latin typeface="+mn-lt"/>
                        <a:ea typeface="+mn-ea"/>
                        <a:cs typeface="+mn-cs"/>
                      </a:endParaRPr>
                    </a:p>
                  </a:txBody>
                  <a:tcP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4</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AutoNum type="arabicPeriod"/>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bl>
          </a:graphicData>
        </a:graphic>
      </p:graphicFrame>
      <p:sp>
        <p:nvSpPr>
          <p:cNvPr id="3" name="TextBox 2"/>
          <p:cNvSpPr txBox="1"/>
          <p:nvPr/>
        </p:nvSpPr>
        <p:spPr>
          <a:xfrm>
            <a:off x="510375" y="5773479"/>
            <a:ext cx="5422592" cy="461665"/>
          </a:xfrm>
          <a:prstGeom prst="rect">
            <a:avLst/>
          </a:prstGeom>
          <a:noFill/>
        </p:spPr>
        <p:txBody>
          <a:bodyPr wrap="square" rtlCol="0">
            <a:spAutoFit/>
          </a:bodyPr>
          <a:lstStyle/>
          <a:p>
            <a:r>
              <a:rPr lang="nb-NO" sz="1200" dirty="0" smtClean="0"/>
              <a:t>*	Svært liten – Liten – Moderat – Høy - Svært høy</a:t>
            </a:r>
          </a:p>
          <a:p>
            <a:r>
              <a:rPr lang="nb-NO" sz="1200" dirty="0" smtClean="0"/>
              <a:t>** 	Ubetydelig - Lav – Moderat – Alvorlig - Svært alvorlig</a:t>
            </a:r>
            <a:endParaRPr lang="nb-NO" sz="1200" dirty="0"/>
          </a:p>
        </p:txBody>
      </p:sp>
      <p:sp>
        <p:nvSpPr>
          <p:cNvPr id="5" name="Rectangle 4"/>
          <p:cNvSpPr/>
          <p:nvPr/>
        </p:nvSpPr>
        <p:spPr>
          <a:xfrm>
            <a:off x="4956236" y="3522299"/>
            <a:ext cx="3987210" cy="2002006"/>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smtClean="0">
                <a:solidFill>
                  <a:schemeClr val="tx1"/>
                </a:solidFill>
              </a:rPr>
              <a:t>Legg inn de viktigste risikomomentene for avtalen med fokus på hva som kan hindre måloppnåelse.</a:t>
            </a:r>
          </a:p>
          <a:p>
            <a:endParaRPr lang="nb-NO" sz="1200" dirty="0">
              <a:solidFill>
                <a:schemeClr val="tx1"/>
              </a:solidFill>
            </a:endParaRPr>
          </a:p>
          <a:p>
            <a:r>
              <a:rPr lang="nb-NO" sz="1200" dirty="0" smtClean="0">
                <a:solidFill>
                  <a:schemeClr val="tx1"/>
                </a:solidFill>
              </a:rPr>
              <a:t>Under Sannsynlighet og Konsekvens benyttes en forutbestemt skala (se nederst på siden), som igjen avgjør plassering i matrisen på neste side.</a:t>
            </a:r>
          </a:p>
          <a:p>
            <a:endParaRPr lang="nb-NO" sz="1200" dirty="0">
              <a:solidFill>
                <a:schemeClr val="tx1"/>
              </a:solidFill>
            </a:endParaRPr>
          </a:p>
          <a:p>
            <a:r>
              <a:rPr lang="nb-NO" sz="1200" dirty="0">
                <a:solidFill>
                  <a:schemeClr val="tx1"/>
                </a:solidFill>
              </a:rPr>
              <a:t>Risiko kan forandre seg i løpet av kontraktens løpetid, og det anbefales at du jevnlig oppdaterer risikoanalysen.</a:t>
            </a:r>
          </a:p>
          <a:p>
            <a:endParaRPr lang="nb-NO" sz="1200" dirty="0" smtClean="0">
              <a:solidFill>
                <a:schemeClr val="tx1"/>
              </a:solidFill>
            </a:endParaRPr>
          </a:p>
        </p:txBody>
      </p:sp>
      <p:sp>
        <p:nvSpPr>
          <p:cNvPr id="6" name="Date Placeholder 5"/>
          <p:cNvSpPr>
            <a:spLocks noGrp="1"/>
          </p:cNvSpPr>
          <p:nvPr>
            <p:ph type="dt" sz="half" idx="10"/>
          </p:nvPr>
        </p:nvSpPr>
        <p:spPr/>
        <p:txBody>
          <a:bodyPr/>
          <a:lstStyle/>
          <a:p>
            <a:fld id="{E6B9CBEB-11A7-412E-874B-3E4A62FB547F}" type="datetime1">
              <a:rPr lang="nb-NO" smtClean="0"/>
              <a:t>23.10.2014</a:t>
            </a:fld>
            <a:endParaRPr lang="nb-NO" dirty="0"/>
          </a:p>
        </p:txBody>
      </p:sp>
      <p:sp>
        <p:nvSpPr>
          <p:cNvPr id="7" name="Footer Placeholder 6"/>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38467145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00.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01.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02.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03.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04.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05.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06.xml><?xml version="1.0" encoding="utf-8"?>
<p:tagLst xmlns:a="http://schemas.openxmlformats.org/drawingml/2006/main" xmlns:r="http://schemas.openxmlformats.org/officeDocument/2006/relationships" xmlns:p="http://schemas.openxmlformats.org/presentationml/2006/main">
  <p:tag name="FULLLENGTH" val="True"/>
</p:tagLst>
</file>

<file path=ppt/tags/tag107.xml><?xml version="1.0" encoding="utf-8"?>
<p:tagLst xmlns:a="http://schemas.openxmlformats.org/drawingml/2006/main" xmlns:r="http://schemas.openxmlformats.org/officeDocument/2006/relationships" xmlns:p="http://schemas.openxmlformats.org/presentationml/2006/main">
  <p:tag name="FULLLENGTH" val="True"/>
</p:tagLst>
</file>

<file path=ppt/tags/tag108.xml><?xml version="1.0" encoding="utf-8"?>
<p:tagLst xmlns:a="http://schemas.openxmlformats.org/drawingml/2006/main" xmlns:r="http://schemas.openxmlformats.org/officeDocument/2006/relationships" xmlns:p="http://schemas.openxmlformats.org/presentationml/2006/main">
  <p:tag name="FULLLENGTH" val="True"/>
</p:tagLst>
</file>

<file path=ppt/tags/tag109.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10.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11.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12.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13.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14.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15.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16.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17.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18.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19.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2.xml><?xml version="1.0" encoding="utf-8"?>
<p:tagLst xmlns:a="http://schemas.openxmlformats.org/drawingml/2006/main" xmlns:r="http://schemas.openxmlformats.org/officeDocument/2006/relationships" xmlns:p="http://schemas.openxmlformats.org/presentationml/2006/main">
  <p:tag name="SMARTLOCKSHAPE" val="Yes"/>
  <p:tag name="SMARTWRITE" val="{$SmartDividertext} {$SmartDividernumber} – {$Smart Divider title}"/>
  <p:tag name="SMARTISVISIBLE" val="{$SmartDividernumber} !="/>
  <p:tag name="SMARTOBJECT" val="Section Header v.2"/>
</p:tagLst>
</file>

<file path=ppt/tags/tag120.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21.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22.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23.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24.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25.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26.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27.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28.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29.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3.xml><?xml version="1.0" encoding="utf-8"?>
<p:tagLst xmlns:a="http://schemas.openxmlformats.org/drawingml/2006/main" xmlns:r="http://schemas.openxmlformats.org/officeDocument/2006/relationships" xmlns:p="http://schemas.openxmlformats.org/presentationml/2006/main">
  <p:tag name="SMARTWRITE" val="{@Draft stamp}"/>
  <p:tag name="SMARTLOCKSHAPE" val="Yes"/>
  <p:tag name="SMARTISVISIBLE" val="{@Show Draft stamp}=Yes"/>
</p:tagLst>
</file>

<file path=ppt/tags/tag130.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31.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32.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33.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34.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35.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36.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37.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38.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39.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4.xml><?xml version="1.0" encoding="utf-8"?>
<p:tagLst xmlns:a="http://schemas.openxmlformats.org/drawingml/2006/main" xmlns:r="http://schemas.openxmlformats.org/officeDocument/2006/relationships" xmlns:p="http://schemas.openxmlformats.org/presentationml/2006/main">
  <p:tag name="SMARTWRITE" val="{!Today} {!FilePath}"/>
  <p:tag name="SMARTISVISIBLE" val="{@Show Date FilePath} = Yes"/>
  <p:tag name="SMARTLOCKSHAPE" val="Yes"/>
</p:tagLst>
</file>

<file path=ppt/tags/tag140.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41.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42.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43.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44.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45.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46.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47.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48.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49.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5.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50.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51.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52.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53.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54.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55.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56.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57.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58.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59.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6.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60.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61.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6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63.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164.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65.xml><?xml version="1.0" encoding="utf-8"?>
<p:tagLst xmlns:a="http://schemas.openxmlformats.org/drawingml/2006/main" xmlns:r="http://schemas.openxmlformats.org/officeDocument/2006/relationships" xmlns:p="http://schemas.openxmlformats.org/presentationml/2006/main">
  <p:tag name="SMARTWRITE" val="{SmartDividertext} {SmartDividernumber}"/>
  <p:tag name="SMARTSHAPETYPE" val="DividerHeader"/>
</p:tagLst>
</file>

<file path=ppt/tags/tag166.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67.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68.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69.xml><?xml version="1.0" encoding="utf-8"?>
<p:tagLst xmlns:a="http://schemas.openxmlformats.org/drawingml/2006/main" xmlns:r="http://schemas.openxmlformats.org/officeDocument/2006/relationships" xmlns:p="http://schemas.openxmlformats.org/presentationml/2006/main">
  <p:tag name="SMARTSLIDETYPE" val="Divider"/>
  <p:tag name="SMARTDIVIDERLEVEL" val="0"/>
  <p:tag name="SMARTDIVIDERTYPE" val="Section"/>
  <p:tag name="SHOW EXECUTIVE SUMMARY" val="No"/>
</p:tagLst>
</file>

<file path=ppt/tags/tag17.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70.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171.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72.xml><?xml version="1.0" encoding="utf-8"?>
<p:tagLst xmlns:a="http://schemas.openxmlformats.org/drawingml/2006/main" xmlns:r="http://schemas.openxmlformats.org/officeDocument/2006/relationships" xmlns:p="http://schemas.openxmlformats.org/presentationml/2006/main">
  <p:tag name="SMARTWRITE" val="{SmartDividertext} {SmartDividernumber}"/>
  <p:tag name="SMARTSHAPETYPE" val="DividerHeader"/>
</p:tagLst>
</file>

<file path=ppt/tags/tag173.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74.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75.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76.xml><?xml version="1.0" encoding="utf-8"?>
<p:tagLst xmlns:a="http://schemas.openxmlformats.org/drawingml/2006/main" xmlns:r="http://schemas.openxmlformats.org/officeDocument/2006/relationships" xmlns:p="http://schemas.openxmlformats.org/presentationml/2006/main">
  <p:tag name="SMARTSLIDETYPE" val="Divider"/>
  <p:tag name="SMARTDIVIDERLEVEL" val="0"/>
  <p:tag name="SHOW EXECUTIVE SUMMARY" val="No"/>
  <p:tag name="SMARTDIVIDERTYPE" val="Appendix"/>
</p:tagLst>
</file>

<file path=ppt/tags/tag177.xml><?xml version="1.0" encoding="utf-8"?>
<p:tagLst xmlns:a="http://schemas.openxmlformats.org/drawingml/2006/main" xmlns:r="http://schemas.openxmlformats.org/officeDocument/2006/relationships" xmlns:p="http://schemas.openxmlformats.org/presentationml/2006/main">
  <p:tag name="SMARTOBJECT" val="Descriptor Large Title and Subtitle v.2"/>
  <p:tag name="SMARTREAD" val="{@BusinessUnitCoverText}"/>
  <p:tag name="SMARTWRITE" val="{@BusinessUnitCoverText}"/>
</p:tagLst>
</file>

<file path=ppt/tags/tag178.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179.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18.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80.xml><?xml version="1.0" encoding="utf-8"?>
<p:tagLst xmlns:a="http://schemas.openxmlformats.org/drawingml/2006/main" xmlns:r="http://schemas.openxmlformats.org/officeDocument/2006/relationships" xmlns:p="http://schemas.openxmlformats.org/presentationml/2006/main">
  <p:tag name="SMARTWRITE" val="{@Confidentiality stamp}"/>
  <p:tag name="SMARTREAD" val="{@Confidentiality stamp}"/>
  <p:tag name="SMARTOBJECT" val="Confidentiality stamp Large Title and Subtitle v.2"/>
  <p:tag name="SMARTLINKEDSHAPEID" val="SideBar"/>
</p:tagLst>
</file>

<file path=ppt/tags/tag181.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OBJECT" val="Draft stamp Large Title and Subtitle v.2"/>
  <p:tag name="SMARTLINKEDSHAPEID" val="SideBar"/>
</p:tagLst>
</file>

<file path=ppt/tags/tag182.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OBJECT" val="Report date Large Title and Subtitle v.2"/>
  <p:tag name="SMARTLINKEDSHAPEID" val="SideBar"/>
</p:tagLst>
</file>

<file path=ppt/tags/tag183.xml><?xml version="1.0" encoding="utf-8"?>
<p:tagLst xmlns:a="http://schemas.openxmlformats.org/drawingml/2006/main" xmlns:r="http://schemas.openxmlformats.org/officeDocument/2006/relationships" xmlns:p="http://schemas.openxmlformats.org/presentationml/2006/main">
  <p:tag name="SMARTOBJECT" val="Cover Content"/>
  <p:tag name="SMARTLINKEDSHAPEID" val="SideBar"/>
</p:tagLst>
</file>

<file path=ppt/tags/tag184.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185.xml><?xml version="1.0" encoding="utf-8"?>
<p:tagLst xmlns:a="http://schemas.openxmlformats.org/drawingml/2006/main" xmlns:r="http://schemas.openxmlformats.org/officeDocument/2006/relationships" xmlns:p="http://schemas.openxmlformats.org/presentationml/2006/main">
  <p:tag name="SMARTOBJECT" val="Descriptor Fixed Logo v.2"/>
  <p:tag name="SMARTREAD" val="{@BusinessUnitCoverText}"/>
  <p:tag name="SMARTWRITE" val="{@BusinessUnitCoverText}"/>
</p:tagLst>
</file>

<file path=ppt/tags/tag186.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187.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188.xml><?xml version="1.0" encoding="utf-8"?>
<p:tagLst xmlns:a="http://schemas.openxmlformats.org/drawingml/2006/main" xmlns:r="http://schemas.openxmlformats.org/officeDocument/2006/relationships" xmlns:p="http://schemas.openxmlformats.org/presentationml/2006/main">
  <p:tag name="SMARTWRITE" val="{@Confidentiality stamp}"/>
  <p:tag name="SMARTREAD" val="{@Confidentiality stamp}"/>
  <p:tag name="SMARTOBJECT" val="Confidentiality stamp Fixed Logo v.2"/>
  <p:tag name="SMARTLINKEDSHAPEID" val="SideBar"/>
</p:tagLst>
</file>

<file path=ppt/tags/tag189.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OBJECT" val="Draft stamp Fixed Logo v.2"/>
  <p:tag name="SMARTLINKEDSHAPEID" val="SideBar"/>
</p:tagLst>
</file>

<file path=ppt/tags/tag19.xml><?xml version="1.0" encoding="utf-8"?>
<p:tagLst xmlns:a="http://schemas.openxmlformats.org/drawingml/2006/main" xmlns:r="http://schemas.openxmlformats.org/officeDocument/2006/relationships" xmlns:p="http://schemas.openxmlformats.org/presentationml/2006/main">
  <p:tag name="SMARTWRITE" val="{!PageNumber}"/>
  <p:tag name="SMARTOBJECT" val="Page Number v.2"/>
</p:tagLst>
</file>

<file path=ppt/tags/tag190.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OBJECT" val="Report date Fixed Logo v.2"/>
  <p:tag name="SMARTLINKEDSHAPEID" val="SideBar"/>
</p:tagLst>
</file>

<file path=ppt/tags/tag191.xml><?xml version="1.0" encoding="utf-8"?>
<p:tagLst xmlns:a="http://schemas.openxmlformats.org/drawingml/2006/main" xmlns:r="http://schemas.openxmlformats.org/officeDocument/2006/relationships" xmlns:p="http://schemas.openxmlformats.org/presentationml/2006/main">
  <p:tag name="SMARTOBJECT" val="Descriptor Colour v.2"/>
  <p:tag name="SMARTREAD" val="{@BusinessUnitCoverText}"/>
  <p:tag name="SMARTWRITE" val="{@BusinessUnitCoverText}"/>
</p:tagLst>
</file>

<file path=ppt/tags/tag192.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193.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194.xml><?xml version="1.0" encoding="utf-8"?>
<p:tagLst xmlns:a="http://schemas.openxmlformats.org/drawingml/2006/main" xmlns:r="http://schemas.openxmlformats.org/officeDocument/2006/relationships" xmlns:p="http://schemas.openxmlformats.org/presentationml/2006/main">
  <p:tag name="SMARTISVISIBLE" val="{@Show Draft stamp} = Yes"/>
  <p:tag name="SMARTOBJECT" val="Confidentiality stamp Colour v.2"/>
  <p:tag name="SMARTREAD" val="{@Confidentiality stamp}"/>
  <p:tag name="SMARTWRITE" val="{@Confidentiality stamp}"/>
  <p:tag name="SMARTLINKEDSHAPEID" val="SideBar"/>
</p:tagLst>
</file>

<file path=ppt/tags/tag195.xml><?xml version="1.0" encoding="utf-8"?>
<p:tagLst xmlns:a="http://schemas.openxmlformats.org/drawingml/2006/main" xmlns:r="http://schemas.openxmlformats.org/officeDocument/2006/relationships" xmlns:p="http://schemas.openxmlformats.org/presentationml/2006/main">
  <p:tag name="SMARTISVISIBLE" val="{@Show Draft stamp} = Yes"/>
  <p:tag name="SMARTOBJECT" val="Draft stamp Colour v.2"/>
  <p:tag name="SMARTREAD" val="{@Draft stamp}"/>
  <p:tag name="SMARTWRITE" val="{@Draft stamp}"/>
  <p:tag name="SMARTLINKEDSHAPEID" val="SideBar"/>
</p:tagLst>
</file>

<file path=ppt/tags/tag196.xml><?xml version="1.0" encoding="utf-8"?>
<p:tagLst xmlns:a="http://schemas.openxmlformats.org/drawingml/2006/main" xmlns:r="http://schemas.openxmlformats.org/officeDocument/2006/relationships" xmlns:p="http://schemas.openxmlformats.org/presentationml/2006/main">
  <p:tag name="SMARTWRITE" val="{@Report date}"/>
  <p:tag name="SMARTOBJECT" val="Report date Colour v.2"/>
  <p:tag name="SMARTREAD" val="{@Report date}"/>
  <p:tag name="SMARTLINKEDSHAPEID" val="SideBar"/>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FULLLENGTH" val="True"/>
</p:tagLst>
</file>

<file path=ppt/tags/tag20.xml><?xml version="1.0" encoding="utf-8"?>
<p:tagLst xmlns:a="http://schemas.openxmlformats.org/drawingml/2006/main" xmlns:r="http://schemas.openxmlformats.org/officeDocument/2006/relationships" xmlns:p="http://schemas.openxmlformats.org/presentationml/2006/main">
  <p:tag name="FULLLENGTH" val="True"/>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FULLLENGTH" val="True"/>
</p:tagLst>
</file>

<file path=ppt/tags/tag22.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23.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24.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25.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26.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27.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28.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29.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3.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30.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1.xml><?xml version="1.0" encoding="utf-8"?>
<p:tagLst xmlns:a="http://schemas.openxmlformats.org/drawingml/2006/main" xmlns:r="http://schemas.openxmlformats.org/officeDocument/2006/relationships" xmlns:p="http://schemas.openxmlformats.org/presentationml/2006/main">
  <p:tag name="SMARTLOCKSHAPE" val="Yes"/>
  <p:tag name="SMARTISVISIBLE" val="{@GridOn}=Yes"/>
  <p:tag name="SMARTOBJECT" val="grid"/>
  <p:tag name="SMARTGRID" val="Yes"/>
</p:tagLst>
</file>

<file path=ppt/tags/tag32.xml><?xml version="1.0" encoding="utf-8"?>
<p:tagLst xmlns:a="http://schemas.openxmlformats.org/drawingml/2006/main" xmlns:r="http://schemas.openxmlformats.org/officeDocument/2006/relationships" xmlns:p="http://schemas.openxmlformats.org/presentationml/2006/main">
  <p:tag name="SMARTOBJECT" val="Descriptor Large Title and Subtitle v.2"/>
  <p:tag name="SMARTREAD" val="{@BusinessUnitCoverText}"/>
  <p:tag name="SMARTWRITE" val="{@BusinessUnitCoverText}"/>
</p:tagLst>
</file>

<file path=ppt/tags/tag33.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34.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35.xml><?xml version="1.0" encoding="utf-8"?>
<p:tagLst xmlns:a="http://schemas.openxmlformats.org/drawingml/2006/main" xmlns:r="http://schemas.openxmlformats.org/officeDocument/2006/relationships" xmlns:p="http://schemas.openxmlformats.org/presentationml/2006/main">
  <p:tag name="SMARTWRITE" val="{@Confidentiality stamp}"/>
  <p:tag name="SMARTREAD" val="{@Confidentiality stamp}"/>
  <p:tag name="SMARTOBJECT" val="Confidentiality stamp Large Title and Subtitle v.2"/>
  <p:tag name="SMARTLINKEDSHAPEID" val="SideBar"/>
</p:tagLst>
</file>

<file path=ppt/tags/tag36.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OBJECT" val="Draft stamp Large Title and Subtitle v.2"/>
  <p:tag name="SMARTLINKEDSHAPEID" val="SideBar"/>
</p:tagLst>
</file>

<file path=ppt/tags/tag3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OBJECT" val="Report date Large Title and Subtitle v.2"/>
  <p:tag name="SMARTLINKEDSHAPEID" val="SideBar"/>
</p:tagLst>
</file>

<file path=ppt/tags/tag38.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39.xml><?xml version="1.0" encoding="utf-8"?>
<p:tagLst xmlns:a="http://schemas.openxmlformats.org/drawingml/2006/main" xmlns:r="http://schemas.openxmlformats.org/officeDocument/2006/relationships" xmlns:p="http://schemas.openxmlformats.org/presentationml/2006/main">
  <p:tag name="FULLLENGTH" val="True"/>
</p:tagLst>
</file>

<file path=ppt/tags/tag4.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40.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41.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42.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43.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44.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45.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46.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47.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48.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9.xml><?xml version="1.0" encoding="utf-8"?>
<p:tagLst xmlns:a="http://schemas.openxmlformats.org/drawingml/2006/main" xmlns:r="http://schemas.openxmlformats.org/officeDocument/2006/relationships" xmlns:p="http://schemas.openxmlformats.org/presentationml/2006/main">
  <p:tag name="FULLLENGTH" val="True"/>
</p:tagLst>
</file>

<file path=ppt/tags/tag5.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50.xml><?xml version="1.0" encoding="utf-8"?>
<p:tagLst xmlns:a="http://schemas.openxmlformats.org/drawingml/2006/main" xmlns:r="http://schemas.openxmlformats.org/officeDocument/2006/relationships" xmlns:p="http://schemas.openxmlformats.org/presentationml/2006/main">
  <p:tag name="FULLLENGTH" val="True"/>
</p:tagLst>
</file>

<file path=ppt/tags/tag51.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52.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53.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54.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55.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56.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57.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58.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59.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6.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60.xml><?xml version="1.0" encoding="utf-8"?>
<p:tagLst xmlns:a="http://schemas.openxmlformats.org/drawingml/2006/main" xmlns:r="http://schemas.openxmlformats.org/officeDocument/2006/relationships" xmlns:p="http://schemas.openxmlformats.org/presentationml/2006/main">
  <p:tag name="FULLLENGTH" val="True"/>
</p:tagLst>
</file>

<file path=ppt/tags/tag61.xml><?xml version="1.0" encoding="utf-8"?>
<p:tagLst xmlns:a="http://schemas.openxmlformats.org/drawingml/2006/main" xmlns:r="http://schemas.openxmlformats.org/officeDocument/2006/relationships" xmlns:p="http://schemas.openxmlformats.org/presentationml/2006/main">
  <p:tag name="FULLLENGTH" val="True"/>
</p:tagLst>
</file>

<file path=ppt/tags/tag62.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63.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64.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65.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66.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67.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68.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69.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7.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70.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71.xml><?xml version="1.0" encoding="utf-8"?>
<p:tagLst xmlns:a="http://schemas.openxmlformats.org/drawingml/2006/main" xmlns:r="http://schemas.openxmlformats.org/officeDocument/2006/relationships" xmlns:p="http://schemas.openxmlformats.org/presentationml/2006/main">
  <p:tag name="FULLLENGTH" val="True"/>
</p:tagLst>
</file>

<file path=ppt/tags/tag72.xml><?xml version="1.0" encoding="utf-8"?>
<p:tagLst xmlns:a="http://schemas.openxmlformats.org/drawingml/2006/main" xmlns:r="http://schemas.openxmlformats.org/officeDocument/2006/relationships" xmlns:p="http://schemas.openxmlformats.org/presentationml/2006/main">
  <p:tag name="FULLLENGTH" val="True"/>
</p:tagLst>
</file>

<file path=ppt/tags/tag73.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74.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75.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76.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77.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78.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79.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8.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80.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8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82.xml><?xml version="1.0" encoding="utf-8"?>
<p:tagLst xmlns:a="http://schemas.openxmlformats.org/drawingml/2006/main" xmlns:r="http://schemas.openxmlformats.org/officeDocument/2006/relationships" xmlns:p="http://schemas.openxmlformats.org/presentationml/2006/main">
  <p:tag name="FULLLENGTH" val="True"/>
</p:tagLst>
</file>

<file path=ppt/tags/tag83.xml><?xml version="1.0" encoding="utf-8"?>
<p:tagLst xmlns:a="http://schemas.openxmlformats.org/drawingml/2006/main" xmlns:r="http://schemas.openxmlformats.org/officeDocument/2006/relationships" xmlns:p="http://schemas.openxmlformats.org/presentationml/2006/main">
  <p:tag name="FULLLENGTH" val="True"/>
</p:tagLst>
</file>

<file path=ppt/tags/tag84.xml><?xml version="1.0" encoding="utf-8"?>
<p:tagLst xmlns:a="http://schemas.openxmlformats.org/drawingml/2006/main" xmlns:r="http://schemas.openxmlformats.org/officeDocument/2006/relationships" xmlns:p="http://schemas.openxmlformats.org/presentationml/2006/main">
  <p:tag name="FULLLENGTH" val="True"/>
</p:tagLst>
</file>

<file path=ppt/tags/tag85.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86.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87.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88.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89.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9.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90.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91.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92.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93.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94.xml><?xml version="1.0" encoding="utf-8"?>
<p:tagLst xmlns:a="http://schemas.openxmlformats.org/drawingml/2006/main" xmlns:r="http://schemas.openxmlformats.org/officeDocument/2006/relationships" xmlns:p="http://schemas.openxmlformats.org/presentationml/2006/main">
  <p:tag name="FULLENGTH" val="True"/>
</p:tagLst>
</file>

<file path=ppt/tags/tag95.xml><?xml version="1.0" encoding="utf-8"?>
<p:tagLst xmlns:a="http://schemas.openxmlformats.org/drawingml/2006/main" xmlns:r="http://schemas.openxmlformats.org/officeDocument/2006/relationships" xmlns:p="http://schemas.openxmlformats.org/presentationml/2006/main">
  <p:tag name="FULLLENGTH" val="True"/>
</p:tagLst>
</file>

<file path=ppt/tags/tag96.xml><?xml version="1.0" encoding="utf-8"?>
<p:tagLst xmlns:a="http://schemas.openxmlformats.org/drawingml/2006/main" xmlns:r="http://schemas.openxmlformats.org/officeDocument/2006/relationships" xmlns:p="http://schemas.openxmlformats.org/presentationml/2006/main">
  <p:tag name="FULLLENGTH" val="True"/>
</p:tagLst>
</file>

<file path=ppt/tags/tag97.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98.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99.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heme/theme1.xml><?xml version="1.0" encoding="utf-8"?>
<a:theme xmlns:a="http://schemas.openxmlformats.org/drawingml/2006/main" name="DIFI-NO AWS">
  <a:themeElements>
    <a:clrScheme name="">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fontScheme name="1_Difi_ppt_m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Difi_ppt_mal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lbudsmal General - NOR">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DB536A"/>
      </a:accent4>
      <a:accent5>
        <a:srgbClr val="DC6900"/>
      </a:accent5>
      <a:accent6>
        <a:srgbClr val="FFB600"/>
      </a:accent6>
      <a:hlink>
        <a:srgbClr val="A32020"/>
      </a:hlink>
      <a:folHlink>
        <a:srgbClr val="A3202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0C0C0"/>
        </a:solidFill>
        <a:ln w="63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smtClean="0"/>
        </a:defPPr>
      </a:lstStyle>
    </a:spDef>
    <a:lnDef>
      <a:spPr>
        <a:ln w="12700">
          <a:solidFill>
            <a:srgbClr val="DC6900"/>
          </a:solidFill>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0" tIns="0" rIns="0" bIns="0" rtlCol="0">
        <a:spAutoFit/>
      </a:bodyPr>
      <a:lstStyle>
        <a:defPPr>
          <a:defRPr noProof="0" dirty="0" smtClean="0">
            <a:solidFill>
              <a:schemeClr val="tx1"/>
            </a:solidFill>
            <a:latin typeface="Georgia" pitchFamily="18" charset="0"/>
            <a:cs typeface="Arial" pitchFamily="34"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DIFI-NO AWS</Template>
  <TotalTime>4714</TotalTime>
  <Words>3338</Words>
  <Application>Microsoft Office PowerPoint</Application>
  <PresentationFormat>Skjermfremvisning (4:3)</PresentationFormat>
  <Paragraphs>556</Paragraphs>
  <Slides>20</Slides>
  <Notes>15</Notes>
  <HiddenSlides>0</HiddenSlides>
  <MMClips>0</MMClips>
  <ScaleCrop>false</ScaleCrop>
  <HeadingPairs>
    <vt:vector size="6" baseType="variant">
      <vt:variant>
        <vt:lpstr>Tema</vt:lpstr>
      </vt:variant>
      <vt:variant>
        <vt:i4>2</vt:i4>
      </vt:variant>
      <vt:variant>
        <vt:lpstr>Innebygde OLE-servere</vt:lpstr>
      </vt:variant>
      <vt:variant>
        <vt:i4>1</vt:i4>
      </vt:variant>
      <vt:variant>
        <vt:lpstr>Lysbildetitler</vt:lpstr>
      </vt:variant>
      <vt:variant>
        <vt:i4>20</vt:i4>
      </vt:variant>
    </vt:vector>
  </HeadingPairs>
  <TitlesOfParts>
    <vt:vector size="23" baseType="lpstr">
      <vt:lpstr>DIFI-NO AWS</vt:lpstr>
      <vt:lpstr>Tilbudsmal General - NOR</vt:lpstr>
      <vt:lpstr>think-cell Slide</vt:lpstr>
      <vt:lpstr>Verktøy for kontraktsforvaltning</vt:lpstr>
      <vt:lpstr>Introduksjon</vt:lpstr>
      <vt:lpstr>Innhold</vt:lpstr>
      <vt:lpstr>INTERN Informasjon  Informasjonen som samles i denne delen av verktøyet er først og fremst tenkt til internt bruk i egen virksomhet, men noe av innholdet kan også være relevant å dele med leverandøren </vt:lpstr>
      <vt:lpstr>Roller og ansvar i egen organisasjon</vt:lpstr>
      <vt:lpstr>Roller og ansvar hos leverandør</vt:lpstr>
      <vt:lpstr>Informasjon om kontrakten</vt:lpstr>
      <vt:lpstr>Rutiner for bestilling og avrop</vt:lpstr>
      <vt:lpstr>Risikoanalyse – risiko som kan hindre måloppnåelse</vt:lpstr>
      <vt:lpstr>Risikokart</vt:lpstr>
      <vt:lpstr>Interessentanalyse</vt:lpstr>
      <vt:lpstr>Kommunikasjonsplan</vt:lpstr>
      <vt:lpstr>Oppfølging av avtalelojalitet - Bruk av avtale</vt:lpstr>
      <vt:lpstr>PowerPoint-presentasjon</vt:lpstr>
      <vt:lpstr>Møtevirksomhet</vt:lpstr>
      <vt:lpstr>Forslag til møteagenda</vt:lpstr>
      <vt:lpstr>Måling og rapportering</vt:lpstr>
      <vt:lpstr>Måling og rapportering</vt:lpstr>
      <vt:lpstr>Måling og rapportering (forts.)</vt:lpstr>
      <vt:lpstr>Kontrollrutiner</vt:lpstr>
    </vt:vector>
  </TitlesOfParts>
  <Company>Difi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Verktøy  for kontraktsoppfølging</dc:title>
  <dc:creator>Einar Wisth Øydgard</dc:creator>
  <cp:lastModifiedBy>Sundlo, Harald</cp:lastModifiedBy>
  <cp:revision>273</cp:revision>
  <cp:lastPrinted>2008-11-28T08:53:33Z</cp:lastPrinted>
  <dcterms:created xsi:type="dcterms:W3CDTF">2013-11-18T12:15:03Z</dcterms:created>
  <dcterms:modified xsi:type="dcterms:W3CDTF">2014-10-23T08:51:53Z</dcterms:modified>
</cp:coreProperties>
</file>