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A4C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66079-8727-651F-1124-7B23261A444E}" v="189" dt="2026-03-25T07:37:06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7353" autoAdjust="0"/>
  </p:normalViewPr>
  <p:slideViewPr>
    <p:cSldViewPr snapToGrid="0">
      <p:cViewPr varScale="1">
        <p:scale>
          <a:sx n="113" d="100"/>
          <a:sy n="113" d="100"/>
        </p:scale>
        <p:origin x="132" y="1086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65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27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46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0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6347F3C-5137-A6C5-E230-DACD6E387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353D6FDD-E3B7-4344-18FF-3123408493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AB62AF80-2748-F285-1E6E-3817977BE02C}"/>
              </a:ext>
            </a:extLst>
          </p:cNvPr>
          <p:cNvCxnSpPr/>
          <p:nvPr userDrawn="1"/>
        </p:nvCxnSpPr>
        <p:spPr>
          <a:xfrm>
            <a:off x="4294800" y="3787200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25.03.2026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25.03.2026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25.03.2026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25.03.2026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65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25.03.2026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25.03.2026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9" r:id="rId2"/>
    <p:sldLayoutId id="2147483796" r:id="rId3"/>
    <p:sldLayoutId id="2147483727" r:id="rId4"/>
    <p:sldLayoutId id="2147483729" r:id="rId5"/>
    <p:sldLayoutId id="2147483730" r:id="rId6"/>
    <p:sldLayoutId id="2147483728" r:id="rId7"/>
    <p:sldLayoutId id="2147483731" r:id="rId8"/>
    <p:sldLayoutId id="2147483732" r:id="rId9"/>
    <p:sldLayoutId id="2147483743" r:id="rId10"/>
    <p:sldLayoutId id="2147483726" r:id="rId11"/>
    <p:sldLayoutId id="2147483774" r:id="rId12"/>
    <p:sldLayoutId id="2147483775" r:id="rId13"/>
    <p:sldLayoutId id="2147483776" r:id="rId14"/>
    <p:sldLayoutId id="2147483800" r:id="rId15"/>
    <p:sldLayoutId id="2147483755" r:id="rId16"/>
    <p:sldLayoutId id="2147483770" r:id="rId17"/>
    <p:sldLayoutId id="2147483771" r:id="rId18"/>
    <p:sldLayoutId id="2147483801" r:id="rId19"/>
    <p:sldLayoutId id="2147483780" r:id="rId20"/>
    <p:sldLayoutId id="2147483781" r:id="rId21"/>
    <p:sldLayoutId id="2147483782" r:id="rId22"/>
    <p:sldLayoutId id="2147483802" r:id="rId23"/>
    <p:sldLayoutId id="2147483777" r:id="rId24"/>
    <p:sldLayoutId id="2147483778" r:id="rId25"/>
    <p:sldLayoutId id="2147483779" r:id="rId26"/>
    <p:sldLayoutId id="2147483803" r:id="rId27"/>
    <p:sldLayoutId id="2147483703" r:id="rId28"/>
    <p:sldLayoutId id="2147483749" r:id="rId29"/>
    <p:sldLayoutId id="2147483704" r:id="rId30"/>
    <p:sldLayoutId id="2147483750" r:id="rId31"/>
    <p:sldLayoutId id="2147483705" r:id="rId32"/>
    <p:sldLayoutId id="2147483751" r:id="rId33"/>
    <p:sldLayoutId id="2147483707" r:id="rId34"/>
    <p:sldLayoutId id="2147483797" r:id="rId35"/>
    <p:sldLayoutId id="2147483798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33" r:id="rId49"/>
    <p:sldLayoutId id="2147483747" r:id="rId50"/>
    <p:sldLayoutId id="2147483748" r:id="rId51"/>
    <p:sldLayoutId id="2147483783" r:id="rId52"/>
    <p:sldLayoutId id="2147483765" r:id="rId53"/>
    <p:sldLayoutId id="2147483764" r:id="rId54"/>
    <p:sldLayoutId id="2147483725" r:id="rId55"/>
    <p:sldLayoutId id="2147483746" r:id="rId56"/>
    <p:sldLayoutId id="2147483766" r:id="rId57"/>
    <p:sldLayoutId id="2147483767" r:id="rId58"/>
    <p:sldLayoutId id="2147483804" r:id="rId59"/>
    <p:sldLayoutId id="2147483772" r:id="rId60"/>
    <p:sldLayoutId id="2147483773" r:id="rId61"/>
    <p:sldLayoutId id="2147483719" r:id="rId62"/>
    <p:sldLayoutId id="2147483805" r:id="rId63"/>
    <p:sldLayoutId id="2147483744" r:id="rId64"/>
    <p:sldLayoutId id="2147483745" r:id="rId65"/>
    <p:sldLayoutId id="2147483768" r:id="rId66"/>
    <p:sldLayoutId id="2147483769" r:id="rId67"/>
    <p:sldLayoutId id="2147483806" r:id="rId68"/>
    <p:sldLayoutId id="2147483807" r:id="rId69"/>
    <p:sldLayoutId id="2147483808" r:id="rId70"/>
    <p:sldLayoutId id="2147483660" r:id="rId7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e.com/currencychart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Analyser – eksterne for valgt kategori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1CD13D-BCAA-76AB-188B-3C4AD4F4890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867"/>
            <a:ext cx="11827933" cy="7725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/>
              <a:t>Analyse av leverandørmarkedets kompleksitet for kategorien</a:t>
            </a:r>
            <a:endParaRPr lang="en-US" altLang="nb-NO" dirty="0"/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AD98958D-17D5-FE93-F0B8-487E2DBC8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618376"/>
              </p:ext>
            </p:extLst>
          </p:nvPr>
        </p:nvGraphicFramePr>
        <p:xfrm>
          <a:off x="93133" y="688522"/>
          <a:ext cx="11827933" cy="5480956"/>
        </p:xfrm>
        <a:graphic>
          <a:graphicData uri="http://schemas.openxmlformats.org/drawingml/2006/table">
            <a:tbl>
              <a:tblPr/>
              <a:tblGrid>
                <a:gridCol w="91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1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767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Elementer som kan påvirke kompleksiteten I leverandørmarkedet: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Evaluering av leverandørmarkedets kompleksitet: 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22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2682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447675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Konkurranse blant leverandører: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kan flere leverandører levere produktene? Er det sterk konkurranse? (sterk konkurranse = lav kompleksitet I leverandørmarkedet)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130">
                <a:tc rowSpan="5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Porters fem krefter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Intern konkurranse i markedet: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er det sterk konkurranse og rivalisering lev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lerandører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seg imellom i dagens marked? (høy konkurranse = </a:t>
                      </a: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 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kompleksitet i leverandørmarkedet)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+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76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Inngangsbarrierer: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er det vanskelig for nye leverandører å etablere seg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f.eks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som følge av produktdifferensiering, høye kapitalkostnader, krav til godkjenninger etc. (høye barrierer = høy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Medium 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13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Substitutter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: er det få substitutter til produktet/tjenesten på grunn av høye byttekostnader, interne byttekostnader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etc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? (få substitutter = høy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+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26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Leverandørs forhandlingsmakt: 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 leverandør høy forhandlingsmakt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pga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ovennevnte faktorer (lite konkurranse, liten mulighet for nye aktører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etc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)? (høy forhandlingsmakt = høy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67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Kjøpers forhandlingsmakt: 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 kjøper redusert forhandlingsmakt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pga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lite muligheter for vertikal integrasjon, høye byttekostnader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etc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? </a:t>
                      </a:r>
                      <a:endParaRPr kumimoji="0" lang="nb-NO" altLang="nb-NO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(høy forhandlingsmakt = lav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130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Markedets begrensning og risiko: 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finnes det begrensninger, restriksjoner eller risikoelementer som forhindrer konkurranse? (høye begrensninger og risiko = høy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130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Egen forhandlingskraft: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Har vi høy forhandlingskraft basert på eget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onnkjøpsvolum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, samkjøpsmuligheter </a:t>
                      </a:r>
                      <a:r>
                        <a:rPr kumimoji="0" lang="nb-NO" altLang="nb-NO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etc</a:t>
                      </a: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? (høy forhandlingskraft = lav kompleksitet)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</a:t>
                      </a:r>
                    </a:p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+</a:t>
                      </a: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675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nb-NO" altLang="nb-NO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1907" marR="101907" marT="23998" marB="23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675">
                <a:tc gridSpan="2"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Total kompleksitet i leverandørmarkedet innenfor kategorien eller innkjøpsgruppen?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nb-NO" altLang="nb-NO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Lav+</a:t>
                      </a:r>
                    </a:p>
                  </a:txBody>
                  <a:tcPr marL="101907" marR="101907" marT="23998" marB="23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CAB9A9A3-95BE-6D25-BBCA-10CE2DA0F23E}"/>
              </a:ext>
            </a:extLst>
          </p:cNvPr>
          <p:cNvSpPr/>
          <p:nvPr/>
        </p:nvSpPr>
        <p:spPr>
          <a:xfrm>
            <a:off x="9618134" y="5850466"/>
            <a:ext cx="1811866" cy="389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F49B72D-1488-809D-A310-49E34753552D}"/>
              </a:ext>
            </a:extLst>
          </p:cNvPr>
          <p:cNvSpPr txBox="1"/>
          <p:nvPr/>
        </p:nvSpPr>
        <p:spPr>
          <a:xfrm>
            <a:off x="4285010" y="6359926"/>
            <a:ext cx="6322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Benyttes til å velge plassering i </a:t>
            </a:r>
            <a:r>
              <a:rPr lang="nb-NO" sz="2000" dirty="0" err="1"/>
              <a:t>Kraljic</a:t>
            </a:r>
            <a:r>
              <a:rPr lang="nb-NO" sz="2000" dirty="0"/>
              <a:t>-matrisen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E960E8A4-2623-5131-C1F6-5759881F896E}"/>
              </a:ext>
            </a:extLst>
          </p:cNvPr>
          <p:cNvCxnSpPr/>
          <p:nvPr/>
        </p:nvCxnSpPr>
        <p:spPr>
          <a:xfrm flipV="1">
            <a:off x="9228375" y="6240258"/>
            <a:ext cx="599090" cy="143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0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EDD7C9-92D9-52DE-3F32-A5A2BF624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9" y="1754474"/>
            <a:ext cx="5568407" cy="23027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995" tIns="47995" rIns="47995" bIns="47995"/>
          <a:lstStyle>
            <a:defPPr>
              <a:defRPr lang="nb-NO"/>
            </a:defPPr>
            <a:lvl1pPr marL="0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542925" indent="-180975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03288" indent="-174625" algn="l" defTabSz="695325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55713" indent="-173038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16075" indent="-180975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0732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304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876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448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endParaRPr lang="en-GB" altLang="nb-NO" sz="1333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9D2ADE7-C33A-BBDC-CB06-21F412C5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9" y="1178799"/>
            <a:ext cx="5568407" cy="59684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658" tIns="0" rIns="0" bIns="0" anchor="ctr"/>
          <a:lstStyle>
            <a:defPPr>
              <a:defRPr lang="nb-NO"/>
            </a:defPPr>
            <a:lvl1pPr marL="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nb-NO" altLang="nb-NO" sz="185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Generell markedsinformasjon og markedets størrelse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3961FB-1506-3158-3F41-A1BF9BB77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7" y="4717783"/>
            <a:ext cx="5578988" cy="23027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995" tIns="47995" rIns="47995" bIns="47995"/>
          <a:lstStyle>
            <a:defPPr>
              <a:defRPr lang="nb-NO"/>
            </a:defPPr>
            <a:lvl1pPr marL="0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542925" indent="-180975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03288" indent="-174625" algn="l" defTabSz="695325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55713" indent="-173038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16075" indent="-180975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0732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304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876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448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endParaRPr lang="en-GB" altLang="nb-NO" sz="1333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440460-28C3-EF17-2415-4D4519B7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7" y="4144225"/>
            <a:ext cx="5578988" cy="59684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658" tIns="0" rIns="0" bIns="0" anchor="ctr"/>
          <a:lstStyle>
            <a:defPPr>
              <a:defRPr lang="nb-NO"/>
            </a:defPPr>
            <a:lvl1pPr marL="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b-NO" altLang="nb-NO" sz="185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Markedskarakteristikk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6B8B542-4903-E3B0-3189-D07E70274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12" y="1737908"/>
            <a:ext cx="5568405" cy="224979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995" tIns="47995" rIns="47995" bIns="47995"/>
          <a:lstStyle>
            <a:defPPr>
              <a:defRPr lang="nb-NO"/>
            </a:defPPr>
            <a:lvl1pPr marL="0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542925" indent="-180975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03288" indent="-174625" algn="l" defTabSz="695325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55713" indent="-173038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16075" indent="-180975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0732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304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876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448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buClr>
                <a:schemeClr val="bg2"/>
              </a:buClr>
            </a:pPr>
            <a:endParaRPr lang="en-GB" altLang="nb-NO" sz="1333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869E8A7-232B-F64F-BAFC-7DED287D9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12" y="1162231"/>
            <a:ext cx="5568405" cy="61800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658" tIns="0" rIns="0" bIns="0" anchor="ctr"/>
          <a:lstStyle>
            <a:defPPr>
              <a:defRPr lang="nb-NO"/>
            </a:defPPr>
            <a:lvl1pPr marL="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nb-NO" altLang="nb-NO" sz="185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Største leverandører på det norske markedet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3F0A116-5C8E-5A53-02A9-2F8598F8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917" y="1818336"/>
            <a:ext cx="4740870" cy="53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58" tIns="0" rIns="0" bIns="0">
            <a:spAutoFit/>
          </a:bodyPr>
          <a:lstStyle>
            <a:defPPr>
              <a:defRPr lang="nb-NO"/>
            </a:defPPr>
            <a:lvl1pPr marL="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endParaRPr lang="en-GB" altLang="nb-NO" sz="1067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4E716D3-AEB5-75E0-3C26-BCC2EAC79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55" y="1892045"/>
            <a:ext cx="528268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58" tIns="0" rIns="0" bIns="0">
            <a:spAutoFit/>
          </a:bodyPr>
          <a:lstStyle>
            <a:defPPr>
              <a:defRPr lang="nb-NO"/>
            </a:defPPr>
            <a:lvl1pPr marL="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Pct val="90000"/>
              <a:buFontTx/>
              <a:buNone/>
            </a:pPr>
            <a:endParaRPr lang="en-GB" altLang="nb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E390ADE5-07B1-CA23-4F4C-E66B34D45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001" y="4849187"/>
            <a:ext cx="52932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58" tIns="0" rIns="0" bIns="0">
            <a:spAutoFit/>
          </a:bodyPr>
          <a:lstStyle>
            <a:defPPr>
              <a:defRPr lang="nb-NO"/>
            </a:defPPr>
            <a:lvl1pPr marL="84138" indent="-84138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600">
              <a:latin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3E1B9449-4781-78D3-C6D3-0BD7C514A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92" y="1989400"/>
            <a:ext cx="5568405" cy="9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nb-NO"/>
            </a:defPPr>
            <a:lvl1pPr marL="88900" indent="-889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Grossister vs produsenter?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Antall aktører?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Totalmarked I Norge = x mill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endParaRPr lang="en-GB" altLang="nb-NO" sz="1200" dirty="0">
              <a:latin typeface="Arial" panose="020B0604020202020204" pitchFamily="34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7194548F-21A9-B807-766F-9E826AAF5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761" y="4760113"/>
            <a:ext cx="5568405" cy="197647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995" tIns="47995" rIns="47995" bIns="47995" anchor="t"/>
          <a:lstStyle>
            <a:defPPr>
              <a:defRPr lang="nb-NO"/>
            </a:defPPr>
            <a:lvl1pPr marL="0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542925" indent="-180975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03288" indent="-174625" algn="l" defTabSz="695325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55713" indent="-173038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16075" indent="-180975" algn="l" defTabSz="695325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0732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304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876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44875" indent="-180975" algn="l" defTabSz="69532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60363" algn="l"/>
                <a:tab pos="722313" algn="l"/>
                <a:tab pos="1074738" algn="l"/>
                <a:tab pos="1427163" algn="l"/>
                <a:tab pos="1700213" algn="l"/>
              </a:tabLst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nb-NO" altLang="nb-NO" sz="1300">
                <a:latin typeface="Verdana"/>
                <a:ea typeface="ＭＳ Ｐゴシック"/>
              </a:rPr>
              <a:t>Standardprodukter eller spesialprodukter?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85DF7491-6E5A-52FC-2F6B-490CEBAC3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090" y="1875479"/>
            <a:ext cx="5280567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nb-NO"/>
            </a:defPPr>
            <a:lvl1pPr marL="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GB" altLang="nb-NO" sz="1333">
              <a:latin typeface="Arial" panose="020B0604020202020204" pitchFamily="34" charset="0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76E40C5F-4DBF-328A-8A2E-4FCD86E7E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40" y="4760112"/>
            <a:ext cx="5375808" cy="173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nb-NO"/>
            </a:defPPr>
            <a:lvl1pPr marL="88900" indent="-889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Fragmentert?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Størrelse på aktører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Fragmentering - aktører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Vekst?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Nye aktører?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Spesialisering? Generealisering?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nb-NO" altLang="nb-NO" sz="1300">
                <a:latin typeface="Arial"/>
                <a:ea typeface="ＭＳ Ｐゴシック"/>
                <a:cs typeface="Arial"/>
              </a:rPr>
              <a:t>Byttekostnader?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nb-NO" sz="1333" dirty="0">
              <a:latin typeface="Arial" panose="020B0604020202020204" pitchFamily="34" charset="0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C9BCEB6F-53EE-1FE4-3128-20CB1E69B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404" y="2511592"/>
            <a:ext cx="55684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nb-NO"/>
            </a:defPPr>
            <a:lvl1pPr marL="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200" dirty="0">
                <a:latin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200" dirty="0">
                <a:latin typeface="Arial" panose="020B0604020202020204" pitchFamily="34" charset="0"/>
              </a:rPr>
              <a:t>Y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altLang="nb-NO" sz="1200" dirty="0">
                <a:latin typeface="Arial" panose="020B0604020202020204" pitchFamily="34" charset="0"/>
              </a:rPr>
              <a:t>Z </a:t>
            </a:r>
          </a:p>
        </p:txBody>
      </p:sp>
      <p:sp>
        <p:nvSpPr>
          <p:cNvPr id="16" name="Tittel 2">
            <a:extLst>
              <a:ext uri="{FF2B5EF4-FFF2-40B4-BE49-F238E27FC236}">
                <a16:creationId xmlns:a16="http://schemas.microsoft.com/office/drawing/2014/main" id="{BED94373-786E-00B0-DF72-7C233AA4D4FE}"/>
              </a:ext>
            </a:extLst>
          </p:cNvPr>
          <p:cNvSpPr>
            <a:spLocks noGrp="1"/>
          </p:cNvSpPr>
          <p:nvPr/>
        </p:nvSpPr>
        <p:spPr>
          <a:xfrm>
            <a:off x="118855" y="-95813"/>
            <a:ext cx="11701463" cy="123604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/>
              <a:t>Fakta om markedet</a:t>
            </a:r>
            <a:endParaRPr lang="nb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D42F05-F0E1-25D1-5AB7-F95FA6A9D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645" y="4123241"/>
            <a:ext cx="5568407" cy="61800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658" tIns="0" rIns="0" bIns="0" anchor="ctr"/>
          <a:lstStyle>
            <a:defPPr>
              <a:defRPr lang="nb-NO"/>
            </a:defPPr>
            <a:lvl1pPr marL="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1149949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–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1149949" rtl="0" eaLnBrk="1" latinLnBrk="0" hangingPunct="1">
              <a:spcBef>
                <a:spcPct val="20000"/>
              </a:spcBef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1149949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264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endParaRPr lang="en-GB" altLang="nb-NO" sz="186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nb-NO" altLang="nb-NO" sz="185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Produkter/tjenester</a:t>
            </a:r>
          </a:p>
          <a:p>
            <a:pPr algn="ctr" eaLnBrk="1" hangingPunct="1">
              <a:spcBef>
                <a:spcPct val="0"/>
              </a:spcBef>
              <a:buClrTx/>
              <a:buSzPct val="90000"/>
              <a:buFontTx/>
              <a:buNone/>
            </a:pPr>
            <a:endParaRPr lang="en-GB" altLang="nb-NO" sz="186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551278-0FA1-3D88-E390-E810CC15FDE2}"/>
              </a:ext>
            </a:extLst>
          </p:cNvPr>
          <p:cNvSpPr>
            <a:spLocks noGrp="1"/>
          </p:cNvSpPr>
          <p:nvPr/>
        </p:nvSpPr>
        <p:spPr>
          <a:xfrm>
            <a:off x="76081" y="66623"/>
            <a:ext cx="8483173" cy="77258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Sjekkliste for markedsanalyse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81D725C-FCB2-4997-B268-A2426DAEE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950" y="14509"/>
            <a:ext cx="2122009" cy="1361356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E16F91B-6577-4700-ABCD-21FF2CCC5CC6}"/>
              </a:ext>
            </a:extLst>
          </p:cNvPr>
          <p:cNvSpPr/>
          <p:nvPr/>
        </p:nvSpPr>
        <p:spPr>
          <a:xfrm>
            <a:off x="10075422" y="9736"/>
            <a:ext cx="1065423" cy="1373281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975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9949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4924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9899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74874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9848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24823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9798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5BF3D5C1-38BC-8EEE-E904-E4256E522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96573"/>
              </p:ext>
            </p:extLst>
          </p:nvPr>
        </p:nvGraphicFramePr>
        <p:xfrm>
          <a:off x="74950" y="1374099"/>
          <a:ext cx="10320122" cy="5270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39954">
                  <a:extLst>
                    <a:ext uri="{9D8B030D-6E8A-4147-A177-3AD203B41FA5}">
                      <a16:colId xmlns:a16="http://schemas.microsoft.com/office/drawing/2014/main" val="3575305560"/>
                    </a:ext>
                  </a:extLst>
                </a:gridCol>
                <a:gridCol w="3752020">
                  <a:extLst>
                    <a:ext uri="{9D8B030D-6E8A-4147-A177-3AD203B41FA5}">
                      <a16:colId xmlns:a16="http://schemas.microsoft.com/office/drawing/2014/main" val="3882604171"/>
                    </a:ext>
                  </a:extLst>
                </a:gridCol>
                <a:gridCol w="2724978">
                  <a:extLst>
                    <a:ext uri="{9D8B030D-6E8A-4147-A177-3AD203B41FA5}">
                      <a16:colId xmlns:a16="http://schemas.microsoft.com/office/drawing/2014/main" val="1913686198"/>
                    </a:ext>
                  </a:extLst>
                </a:gridCol>
                <a:gridCol w="2203170">
                  <a:extLst>
                    <a:ext uri="{9D8B030D-6E8A-4147-A177-3AD203B41FA5}">
                      <a16:colId xmlns:a16="http://schemas.microsoft.com/office/drawing/2014/main" val="2165731947"/>
                    </a:ext>
                  </a:extLst>
                </a:gridCol>
              </a:tblGrid>
              <a:tr h="396863"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Hvilken info</a:t>
                      </a: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For hva</a:t>
                      </a: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Formål</a:t>
                      </a: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Eks. på mulige kilder</a:t>
                      </a: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47368"/>
                  </a:ext>
                </a:extLst>
              </a:tr>
              <a:tr h="396863"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Generell info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For økt markedsforståelse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 sz="1200" dirty="0">
                        <a:effectLst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SSB/google etc. 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68010"/>
                  </a:ext>
                </a:extLst>
              </a:tr>
              <a:tr h="684784"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Markedsoversikt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og -trender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Hva skjer med de viktigste aktørene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 sz="1200" dirty="0">
                        <a:effectLst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Næringsavisene, nettet.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02741"/>
                  </a:ext>
                </a:extLst>
              </a:tr>
              <a:tr h="1268406"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Kategorispesifikk utvikling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24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200">
                          <a:effectLst/>
                          <a:latin typeface="Arial"/>
                        </a:rPr>
                        <a:t>Drivkrefter og pristrender</a:t>
                      </a:r>
                    </a:p>
                    <a:p>
                      <a:pPr marL="342900" lvl="0" indent="-342900" fontAlgn="base">
                        <a:lnSpc>
                          <a:spcPts val="24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200">
                          <a:effectLst/>
                          <a:latin typeface="Arial"/>
                        </a:rPr>
                        <a:t>Nye teknologier</a:t>
                      </a:r>
                    </a:p>
                    <a:p>
                      <a:pPr marL="342900" lvl="0" indent="-342900" fontAlgn="base">
                        <a:lnSpc>
                          <a:spcPts val="24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200">
                          <a:effectLst/>
                          <a:latin typeface="Arial"/>
                        </a:rPr>
                        <a:t>Nye aktører/ distribusjonssystemer</a:t>
                      </a: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 sz="1200" dirty="0">
                        <a:effectLst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Spesifikke markedsanalyser (f.eks., Gartner)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23619"/>
                  </a:ext>
                </a:extLst>
              </a:tr>
              <a:tr h="793727"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Valutakurs utvikling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Innvirkning på priskalkyler dersom leverandører er avhengig av import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Tilpasse konkurranse og benytte i forhandlinger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400"/>
                        </a:lnSpc>
                        <a:buNone/>
                      </a:pPr>
                      <a:r>
                        <a:rPr lang="nb-NO" sz="1200" u="sng" strike="noStrike" dirty="0">
                          <a:solidFill>
                            <a:srgbClr val="0563C1"/>
                          </a:solidFill>
                          <a:effectLst/>
                          <a:latin typeface="Arial"/>
                          <a:hlinkClick r:id="rId3"/>
                        </a:rPr>
                        <a:t>www.xe.com/currencycharts/</a:t>
                      </a:r>
                      <a:r>
                        <a:rPr lang="nb-NO" sz="1200">
                          <a:effectLst/>
                          <a:latin typeface="Arial"/>
                        </a:rPr>
                        <a:t> + pressen</a:t>
                      </a: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09770"/>
                  </a:ext>
                </a:extLst>
              </a:tr>
              <a:tr h="684784"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Råvarepriser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Potensiell prispåvirkning/mulighet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Tilpasse konkurranse og benytte i forhandlinger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SSB, råvarebørser etc. 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39109"/>
                  </a:ext>
                </a:extLst>
              </a:tr>
              <a:tr h="1034961"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Leverandørs verdikjede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Forståelse av leverandørens verdiskapning for å forstå kostnadssammensetningen i anskaffelsene. 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Tilpasse konkurranse og benytte i forhandlinger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nb-NO" sz="1200">
                          <a:effectLst/>
                          <a:latin typeface="Arial"/>
                        </a:rPr>
                        <a:t>Regnskap + artikler</a:t>
                      </a:r>
                      <a:endParaRPr lang="nb-NO" sz="1200" dirty="0">
                        <a:effectLst/>
                        <a:latin typeface="Arial"/>
                      </a:endParaRPr>
                    </a:p>
                  </a:txBody>
                  <a:tcPr marL="153505" marR="153505" marT="60950" marB="6095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7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93E580-9359-92AF-CEF6-67BEFCAC15E2}"/>
              </a:ext>
            </a:extLst>
          </p:cNvPr>
          <p:cNvSpPr>
            <a:spLocks noGrp="1" noChangeArrowheads="1"/>
          </p:cNvSpPr>
          <p:nvPr/>
        </p:nvSpPr>
        <p:spPr>
          <a:xfrm>
            <a:off x="101066" y="110345"/>
            <a:ext cx="8435016" cy="1222288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12190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/>
              <a:t>Analysér de største aktørene på markedet: (inn I matrisen)</a:t>
            </a:r>
          </a:p>
        </p:txBody>
      </p:sp>
      <p:pic>
        <p:nvPicPr>
          <p:cNvPr id="3" name="Bilde 2" descr="Et bilde som inneholder skjermbilde&#10;&#10;KI-generert innhold kan være feil.">
            <a:extLst>
              <a:ext uri="{FF2B5EF4-FFF2-40B4-BE49-F238E27FC236}">
                <a16:creationId xmlns:a16="http://schemas.microsoft.com/office/drawing/2014/main" id="{31864B6B-1DD4-041D-049C-EFC81777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72" y="156"/>
            <a:ext cx="2563238" cy="1331476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B260593-228E-0D61-E2CF-74844B6EFF87}"/>
              </a:ext>
            </a:extLst>
          </p:cNvPr>
          <p:cNvSpPr/>
          <p:nvPr/>
        </p:nvSpPr>
        <p:spPr>
          <a:xfrm>
            <a:off x="10922875" y="-949"/>
            <a:ext cx="1161540" cy="838784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975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9949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4924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9899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74874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9848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24823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9798" algn="l" defTabSz="1149949" rtl="0" eaLnBrk="1" latinLnBrk="0" hangingPunct="1">
              <a:defRPr sz="22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159DDCAD-14DF-4B3F-F5A8-43059EA93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57886"/>
              </p:ext>
            </p:extLst>
          </p:nvPr>
        </p:nvGraphicFramePr>
        <p:xfrm>
          <a:off x="-8283" y="1432891"/>
          <a:ext cx="12096349" cy="47708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0375">
                  <a:extLst>
                    <a:ext uri="{9D8B030D-6E8A-4147-A177-3AD203B41FA5}">
                      <a16:colId xmlns:a16="http://schemas.microsoft.com/office/drawing/2014/main" val="1953468362"/>
                    </a:ext>
                  </a:extLst>
                </a:gridCol>
                <a:gridCol w="4628229">
                  <a:extLst>
                    <a:ext uri="{9D8B030D-6E8A-4147-A177-3AD203B41FA5}">
                      <a16:colId xmlns:a16="http://schemas.microsoft.com/office/drawing/2014/main" val="2285899770"/>
                    </a:ext>
                  </a:extLst>
                </a:gridCol>
                <a:gridCol w="1690725">
                  <a:extLst>
                    <a:ext uri="{9D8B030D-6E8A-4147-A177-3AD203B41FA5}">
                      <a16:colId xmlns:a16="http://schemas.microsoft.com/office/drawing/2014/main" val="3506879413"/>
                    </a:ext>
                  </a:extLst>
                </a:gridCol>
                <a:gridCol w="1537020">
                  <a:extLst>
                    <a:ext uri="{9D8B030D-6E8A-4147-A177-3AD203B41FA5}">
                      <a16:colId xmlns:a16="http://schemas.microsoft.com/office/drawing/2014/main" val="4088001446"/>
                    </a:ext>
                  </a:extLst>
                </a:gridCol>
              </a:tblGrid>
              <a:tr h="62228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buNone/>
                      </a:pPr>
                      <a:r>
                        <a:rPr lang="nb-NO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Navn på selskap</a:t>
                      </a: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buNone/>
                      </a:pPr>
                      <a:r>
                        <a:rPr lang="nb-NO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Strategi/hvordan skiller selskapet seg ut?</a:t>
                      </a: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buNone/>
                      </a:pPr>
                      <a:r>
                        <a:rPr lang="nb-NO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Omsetning (NOK)</a:t>
                      </a: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buNone/>
                      </a:pPr>
                      <a:r>
                        <a:rPr lang="nb-NO" sz="13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EBITDA</a:t>
                      </a: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00393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032828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436076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104716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545564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272985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87983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91801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357217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44692"/>
                  </a:ext>
                </a:extLst>
              </a:tr>
              <a:tr h="41485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121901" marR="121901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6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0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Ny PowerPoint mal DFØ 22.05.24.pptx" id="{52AD4621-6510-47E8-BC1F-EA2464DD74E8}" vid="{D5D6A05E-BEEA-4C57-A308-02C17FABAED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b74a00-43a6-4076-ac55-a30bded87187" xsi:nil="true"/>
    <lcf76f155ced4ddcb4097134ff3c332f xmlns="adbb2028-43e6-4cc2-a67b-7a6125cf5ee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39FE704F80C14DA225DF2A1DC23842" ma:contentTypeVersion="12" ma:contentTypeDescription="Opprett et nytt dokument." ma:contentTypeScope="" ma:versionID="ae3b8628bdfcde822cf20da77682eb30">
  <xsd:schema xmlns:xsd="http://www.w3.org/2001/XMLSchema" xmlns:xs="http://www.w3.org/2001/XMLSchema" xmlns:p="http://schemas.microsoft.com/office/2006/metadata/properties" xmlns:ns2="5371e8e2-a9e8-46df-a91b-761db99c8728" xmlns:ns3="7bfd8652-9f54-45a4-9684-efa1596a6182" xmlns:ns4="adbb2028-43e6-4cc2-a67b-7a6125cf5ee2" xmlns:ns5="82b74a00-43a6-4076-ac55-a30bded87187" targetNamespace="http://schemas.microsoft.com/office/2006/metadata/properties" ma:root="true" ma:fieldsID="8707f3c7f08d3b5120510b9fa4222349" ns2:_="" ns3:_="" ns4:_="" ns5:_="">
    <xsd:import namespace="5371e8e2-a9e8-46df-a91b-761db99c8728"/>
    <xsd:import namespace="7bfd8652-9f54-45a4-9684-efa1596a6182"/>
    <xsd:import namespace="adbb2028-43e6-4cc2-a67b-7a6125cf5ee2"/>
    <xsd:import namespace="82b74a00-43a6-4076-ac55-a30bded87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  <xsd:element ref="ns4:MediaLengthInSecond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1e8e2-a9e8-46df-a91b-761db99c8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8652-9f54-45a4-9684-efa1596a6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2028-43e6-4cc2-a67b-7a6125cf5ee2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74a00-43a6-4076-ac55-a30bded8718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212d646-d6d0-460e-ab84-35ba36c9f6d2}" ma:internalName="TaxCatchAll" ma:showField="CatchAllData" ma:web="82b74a00-43a6-4076-ac55-a30bded87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A342EF-DD4C-467F-A11F-8FA17EF70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08EDC7-C632-4DC9-9482-C48CD10D280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7bfd8652-9f54-45a4-9684-efa1596a6182"/>
    <ds:schemaRef ds:uri="http://schemas.microsoft.com/office/infopath/2007/PartnerControls"/>
    <ds:schemaRef ds:uri="http://schemas.openxmlformats.org/package/2006/metadata/core-properties"/>
    <ds:schemaRef ds:uri="82b74a00-43a6-4076-ac55-a30bded87187"/>
    <ds:schemaRef ds:uri="adbb2028-43e6-4cc2-a67b-7a6125cf5ee2"/>
    <ds:schemaRef ds:uri="http://purl.org/dc/terms/"/>
    <ds:schemaRef ds:uri="5371e8e2-a9e8-46df-a91b-761db99c872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36DD51-15BC-4EFA-8532-15DC289F5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1e8e2-a9e8-46df-a91b-761db99c8728"/>
    <ds:schemaRef ds:uri="7bfd8652-9f54-45a4-9684-efa1596a6182"/>
    <ds:schemaRef ds:uri="adbb2028-43e6-4cc2-a67b-7a6125cf5ee2"/>
    <ds:schemaRef ds:uri="82b74a00-43a6-4076-ac55-a30bded87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DFØ mal</Template>
  <TotalTime>87</TotalTime>
  <Words>270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DFØ ppt mal</vt:lpstr>
      <vt:lpstr>Analyser – eksterne for valgt kategori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Borge</dc:creator>
  <dc:description/>
  <cp:lastModifiedBy>Erik Borge</cp:lastModifiedBy>
  <cp:revision>97</cp:revision>
  <dcterms:created xsi:type="dcterms:W3CDTF">2026-03-24T13:41:09Z</dcterms:created>
  <dcterms:modified xsi:type="dcterms:W3CDTF">2026-03-25T07:37:46Z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0x010100A739FE704F80C14DA225DF2A1DC23842</vt:lpwstr>
  </property>
  <property fmtid="{D5CDD505-2E9C-101B-9397-08002B2CF9AE}" pid="3" name="MediaServiceImageTags">
    <vt:lpwstr/>
  </property>
</Properties>
</file>