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4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A4C"/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696DA-3D7B-4841-9775-2BA9E85C1472}" v="8" dt="2024-05-22T10:57:46.535"/>
    <p1510:client id="{C7082813-9330-4666-9A1F-9C3118547252}" v="14" dt="2024-05-22T10:50:16.5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7353" autoAdjust="0"/>
  </p:normalViewPr>
  <p:slideViewPr>
    <p:cSldViewPr snapToGrid="0">
      <p:cViewPr varScale="1">
        <p:scale>
          <a:sx n="113" d="100"/>
          <a:sy n="113" d="100"/>
        </p:scale>
        <p:origin x="132" y="990"/>
      </p:cViewPr>
      <p:guideLst>
        <p:guide orient="horz" pos="2228"/>
        <p:guide pos="3840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24.03.2026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24.03.2026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24.03.2026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65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27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8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57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46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0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6347F3C-5137-A6C5-E230-DACD6E3874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353D6FDD-E3B7-4344-18FF-3123408493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legge til en undertittel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AB62AF80-2748-F285-1E6E-3817977BE02C}"/>
              </a:ext>
            </a:extLst>
          </p:cNvPr>
          <p:cNvCxnSpPr/>
          <p:nvPr userDrawn="1"/>
        </p:nvCxnSpPr>
        <p:spPr>
          <a:xfrm>
            <a:off x="4294800" y="3787200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56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88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5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24.03.2026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61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1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49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3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66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3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3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16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24.03.2026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24.03.2026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24.03.2026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24.03.2026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24.03.2026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65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24.03.2026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24.03.2026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8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24.03.2026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24.03.2026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24.03.2026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24.03.2026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99" r:id="rId2"/>
    <p:sldLayoutId id="2147483796" r:id="rId3"/>
    <p:sldLayoutId id="2147483727" r:id="rId4"/>
    <p:sldLayoutId id="2147483729" r:id="rId5"/>
    <p:sldLayoutId id="2147483730" r:id="rId6"/>
    <p:sldLayoutId id="2147483728" r:id="rId7"/>
    <p:sldLayoutId id="2147483731" r:id="rId8"/>
    <p:sldLayoutId id="2147483732" r:id="rId9"/>
    <p:sldLayoutId id="2147483743" r:id="rId10"/>
    <p:sldLayoutId id="2147483726" r:id="rId11"/>
    <p:sldLayoutId id="2147483774" r:id="rId12"/>
    <p:sldLayoutId id="2147483775" r:id="rId13"/>
    <p:sldLayoutId id="2147483776" r:id="rId14"/>
    <p:sldLayoutId id="2147483800" r:id="rId15"/>
    <p:sldLayoutId id="2147483755" r:id="rId16"/>
    <p:sldLayoutId id="2147483770" r:id="rId17"/>
    <p:sldLayoutId id="2147483771" r:id="rId18"/>
    <p:sldLayoutId id="2147483801" r:id="rId19"/>
    <p:sldLayoutId id="2147483780" r:id="rId20"/>
    <p:sldLayoutId id="2147483781" r:id="rId21"/>
    <p:sldLayoutId id="2147483782" r:id="rId22"/>
    <p:sldLayoutId id="2147483802" r:id="rId23"/>
    <p:sldLayoutId id="2147483777" r:id="rId24"/>
    <p:sldLayoutId id="2147483778" r:id="rId25"/>
    <p:sldLayoutId id="2147483779" r:id="rId26"/>
    <p:sldLayoutId id="2147483803" r:id="rId27"/>
    <p:sldLayoutId id="2147483703" r:id="rId28"/>
    <p:sldLayoutId id="2147483749" r:id="rId29"/>
    <p:sldLayoutId id="2147483704" r:id="rId30"/>
    <p:sldLayoutId id="2147483750" r:id="rId31"/>
    <p:sldLayoutId id="2147483705" r:id="rId32"/>
    <p:sldLayoutId id="2147483751" r:id="rId33"/>
    <p:sldLayoutId id="2147483707" r:id="rId34"/>
    <p:sldLayoutId id="2147483797" r:id="rId35"/>
    <p:sldLayoutId id="2147483798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  <p:sldLayoutId id="2147483790" r:id="rId43"/>
    <p:sldLayoutId id="2147483791" r:id="rId44"/>
    <p:sldLayoutId id="2147483792" r:id="rId45"/>
    <p:sldLayoutId id="2147483793" r:id="rId46"/>
    <p:sldLayoutId id="2147483794" r:id="rId47"/>
    <p:sldLayoutId id="2147483795" r:id="rId48"/>
    <p:sldLayoutId id="2147483733" r:id="rId49"/>
    <p:sldLayoutId id="2147483747" r:id="rId50"/>
    <p:sldLayoutId id="2147483748" r:id="rId51"/>
    <p:sldLayoutId id="2147483783" r:id="rId52"/>
    <p:sldLayoutId id="2147483765" r:id="rId53"/>
    <p:sldLayoutId id="2147483764" r:id="rId54"/>
    <p:sldLayoutId id="2147483725" r:id="rId55"/>
    <p:sldLayoutId id="2147483746" r:id="rId56"/>
    <p:sldLayoutId id="2147483766" r:id="rId57"/>
    <p:sldLayoutId id="2147483767" r:id="rId58"/>
    <p:sldLayoutId id="2147483804" r:id="rId59"/>
    <p:sldLayoutId id="2147483772" r:id="rId60"/>
    <p:sldLayoutId id="2147483773" r:id="rId61"/>
    <p:sldLayoutId id="2147483719" r:id="rId62"/>
    <p:sldLayoutId id="2147483805" r:id="rId63"/>
    <p:sldLayoutId id="2147483744" r:id="rId64"/>
    <p:sldLayoutId id="2147483745" r:id="rId65"/>
    <p:sldLayoutId id="2147483768" r:id="rId66"/>
    <p:sldLayoutId id="2147483769" r:id="rId67"/>
    <p:sldLayoutId id="2147483806" r:id="rId68"/>
    <p:sldLayoutId id="2147483807" r:id="rId69"/>
    <p:sldLayoutId id="2147483808" r:id="rId70"/>
    <p:sldLayoutId id="2147483660" r:id="rId7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kraljic matrise</a:t>
            </a:r>
          </a:p>
        </p:txBody>
      </p:sp>
    </p:spTree>
    <p:extLst>
      <p:ext uri="{BB962C8B-B14F-4D97-AF65-F5344CB8AC3E}">
        <p14:creationId xmlns:p14="http://schemas.microsoft.com/office/powerpoint/2010/main" val="1383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F002C1-4BD6-4281-A68A-5120DDC0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Kraljic matrise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5C2A7E39-2487-4F04-E102-3AAC23AC8A55}"/>
              </a:ext>
            </a:extLst>
          </p:cNvPr>
          <p:cNvGrpSpPr/>
          <p:nvPr/>
        </p:nvGrpSpPr>
        <p:grpSpPr>
          <a:xfrm>
            <a:off x="536575" y="1143000"/>
            <a:ext cx="6470281" cy="5072632"/>
            <a:chOff x="1077943" y="1159900"/>
            <a:chExt cx="6831657" cy="6824200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811D35B5-D977-1309-10C2-35AEFF19D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4122" y="2146875"/>
              <a:ext cx="6535478" cy="5636411"/>
            </a:xfrm>
            <a:prstGeom prst="rect">
              <a:avLst/>
            </a:prstGeom>
          </p:spPr>
        </p:pic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25401C72-24D0-4B34-F95B-35BDE7FD00E0}"/>
                </a:ext>
              </a:extLst>
            </p:cNvPr>
            <p:cNvSpPr txBox="1"/>
            <p:nvPr/>
          </p:nvSpPr>
          <p:spPr>
            <a:xfrm>
              <a:off x="3413760" y="7598620"/>
              <a:ext cx="2865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800" i="1" dirty="0"/>
                <a:t>(Antall leverandører)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9355E3BF-FCC6-ABAD-B2A9-BE3A153476EB}"/>
                </a:ext>
              </a:extLst>
            </p:cNvPr>
            <p:cNvSpPr txBox="1"/>
            <p:nvPr/>
          </p:nvSpPr>
          <p:spPr>
            <a:xfrm rot="16200000">
              <a:off x="-2149491" y="4387334"/>
              <a:ext cx="68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800" i="1" dirty="0"/>
                <a:t>(Innkjøpets betydning for virksomheten)</a:t>
              </a:r>
            </a:p>
          </p:txBody>
        </p:sp>
      </p:grp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1E62C3A4-146F-C748-C3DF-96BA65387A39}"/>
              </a:ext>
            </a:extLst>
          </p:cNvPr>
          <p:cNvSpPr txBox="1">
            <a:spLocks/>
          </p:cNvSpPr>
          <p:nvPr/>
        </p:nvSpPr>
        <p:spPr>
          <a:xfrm>
            <a:off x="7006855" y="1876648"/>
            <a:ext cx="5018567" cy="4052445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En Kraljic analyse kan utføres som et ledd i å prioritere hvilke kategorier som det skal jobbes videre med: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000" dirty="0"/>
              <a:t>Kategoriene settes inn i matrisen ut i fra to vurderinger: </a:t>
            </a:r>
          </a:p>
          <a:p>
            <a:r>
              <a:rPr lang="nb-NO" sz="2000" dirty="0"/>
              <a:t>hvor viktig er kategoriene for virksomheten?</a:t>
            </a:r>
          </a:p>
          <a:p>
            <a:r>
              <a:rPr lang="nb-NO" sz="2000" dirty="0"/>
              <a:t>hvor komplekst er leverandørmarkedet?</a:t>
            </a:r>
          </a:p>
        </p:txBody>
      </p:sp>
    </p:spTree>
    <p:extLst>
      <p:ext uri="{BB962C8B-B14F-4D97-AF65-F5344CB8AC3E}">
        <p14:creationId xmlns:p14="http://schemas.microsoft.com/office/powerpoint/2010/main" val="28864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4B9F6B6-2B15-ED56-FB92-49EA58E4E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80" y="-136423"/>
            <a:ext cx="4230105" cy="424887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EAA263D-6C5C-0E66-6381-FDAAAD1BD454}"/>
              </a:ext>
            </a:extLst>
          </p:cNvPr>
          <p:cNvSpPr txBox="1"/>
          <p:nvPr/>
        </p:nvSpPr>
        <p:spPr>
          <a:xfrm>
            <a:off x="117653" y="616136"/>
            <a:ext cx="3937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Hva betyr høy strategisk viktighet for virksomheten?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Høy verdi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Liten prisforskjell gir høyt utslag på bunnlinjen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Leveransen er kritisk for forretningsvirksomheten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E4FDC7C-D0D2-3257-F95B-F83005FA998B}"/>
              </a:ext>
            </a:extLst>
          </p:cNvPr>
          <p:cNvSpPr txBox="1"/>
          <p:nvPr/>
        </p:nvSpPr>
        <p:spPr>
          <a:xfrm>
            <a:off x="117653" y="2598003"/>
            <a:ext cx="3937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Hva betyr lav strategisk viktighet for virksomheten?</a:t>
            </a:r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Standardprodukter/tjenester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Ikke kritisk for virksomhetens direkte tjenesteytelse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C3ECB28-29F1-8E6C-D5B8-DFAB87A22CB3}"/>
              </a:ext>
            </a:extLst>
          </p:cNvPr>
          <p:cNvSpPr txBox="1"/>
          <p:nvPr/>
        </p:nvSpPr>
        <p:spPr>
          <a:xfrm>
            <a:off x="4055533" y="4303455"/>
            <a:ext cx="38476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Hva betyr lav kompleksitet i leverandørmarkedet?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Sterk konkurranse med mange leverandører som leverer tilsvarende varer/tjenester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Generiske varer eller tjenester som kan skaffes fra flere leverandører og til en standard kvalitet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Kostnaden ved å bytte leverandør er lav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ECA1307-A960-70DF-06D3-C685E909AFFB}"/>
              </a:ext>
            </a:extLst>
          </p:cNvPr>
          <p:cNvSpPr txBox="1"/>
          <p:nvPr/>
        </p:nvSpPr>
        <p:spPr>
          <a:xfrm>
            <a:off x="8010144" y="4303455"/>
            <a:ext cx="4181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Hva betyr høy kompleksitet i leverandørmarkedet?</a:t>
            </a:r>
            <a:endParaRPr lang="nb-NO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Lav konkurranse i markedet – oligopol?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Høye byttekostnader ved skifte av leverandør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Gjerne tilpassede produkter</a:t>
            </a:r>
          </a:p>
        </p:txBody>
      </p:sp>
    </p:spTree>
    <p:extLst>
      <p:ext uri="{BB962C8B-B14F-4D97-AF65-F5344CB8AC3E}">
        <p14:creationId xmlns:p14="http://schemas.microsoft.com/office/powerpoint/2010/main" val="22765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910B500E-3864-64A3-A68B-2F8CDEDD8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009" y="-364387"/>
            <a:ext cx="3593189" cy="3609131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BFB0738A-820B-4F90-4312-7D7ABCBC1B3D}"/>
              </a:ext>
            </a:extLst>
          </p:cNvPr>
          <p:cNvSpPr txBox="1">
            <a:spLocks/>
          </p:cNvSpPr>
          <p:nvPr/>
        </p:nvSpPr>
        <p:spPr>
          <a:xfrm>
            <a:off x="216958" y="518204"/>
            <a:ext cx="2644775" cy="692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Volumkjøp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84AD4EB5-D72C-8715-19F3-7C4598316E36}"/>
              </a:ext>
            </a:extLst>
          </p:cNvPr>
          <p:cNvSpPr txBox="1">
            <a:spLocks/>
          </p:cNvSpPr>
          <p:nvPr/>
        </p:nvSpPr>
        <p:spPr>
          <a:xfrm>
            <a:off x="216958" y="1118447"/>
            <a:ext cx="8325908" cy="5155354"/>
          </a:xfrm>
          <a:prstGeom prst="rect">
            <a:avLst/>
          </a:prstGeom>
        </p:spPr>
        <p:txBody>
          <a:bodyPr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600" dirty="0"/>
              <a:t>Kjennetegn: </a:t>
            </a:r>
          </a:p>
          <a:p>
            <a:r>
              <a:rPr lang="nb-NO" sz="2600" dirty="0"/>
              <a:t>Høy verdi, lav risiko</a:t>
            </a:r>
          </a:p>
          <a:p>
            <a:r>
              <a:rPr lang="nb-NO" sz="2600" dirty="0"/>
              <a:t>Aktivt marked med mange leverandører</a:t>
            </a:r>
          </a:p>
          <a:p>
            <a:r>
              <a:rPr lang="nb-NO" sz="2600" dirty="0"/>
              <a:t>Generiske varer eller tjenester som kan skaffes fra flere leverandører og til en standard kvalitet</a:t>
            </a:r>
          </a:p>
          <a:p>
            <a:r>
              <a:rPr lang="nb-NO" sz="2600" dirty="0"/>
              <a:t>Kostnaden ved å bytte leverandør er lav</a:t>
            </a:r>
          </a:p>
          <a:p>
            <a:r>
              <a:rPr lang="nb-NO" sz="2600" dirty="0"/>
              <a:t>Liten prisforskjell gir høyt utslag på bunnlinjen</a:t>
            </a:r>
          </a:p>
          <a:p>
            <a:pPr lvl="1"/>
            <a:endParaRPr lang="nb-NO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600" dirty="0"/>
              <a:t>Tiltak kan være å legge opp til økt konkurranse i anskaffelsen. </a:t>
            </a:r>
          </a:p>
          <a:p>
            <a:r>
              <a:rPr lang="nb-NO" sz="2600" dirty="0"/>
              <a:t>Eksempel:  telefoni</a:t>
            </a:r>
          </a:p>
          <a:p>
            <a:endParaRPr lang="nb-NO" sz="3000" dirty="0"/>
          </a:p>
          <a:p>
            <a:endParaRPr lang="nb-NO" sz="3000" dirty="0"/>
          </a:p>
          <a:p>
            <a:pPr lvl="1"/>
            <a:endParaRPr lang="nb-NO" sz="30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480C201-6980-C730-F6F9-F4EDCB5C6517}"/>
              </a:ext>
            </a:extLst>
          </p:cNvPr>
          <p:cNvSpPr/>
          <p:nvPr/>
        </p:nvSpPr>
        <p:spPr>
          <a:xfrm>
            <a:off x="9000067" y="189538"/>
            <a:ext cx="1363133" cy="1182062"/>
          </a:xfrm>
          <a:prstGeom prst="ellipse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7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85CD3E2-DD35-4FCA-6280-837AF3D6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811" y="-423654"/>
            <a:ext cx="3593189" cy="3609131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637D358-BB4E-DD27-521C-67A07B230A9E}"/>
              </a:ext>
            </a:extLst>
          </p:cNvPr>
          <p:cNvSpPr/>
          <p:nvPr/>
        </p:nvSpPr>
        <p:spPr>
          <a:xfrm>
            <a:off x="9093199" y="1490133"/>
            <a:ext cx="1405467" cy="1159934"/>
          </a:xfrm>
          <a:prstGeom prst="ellipse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tel 10">
            <a:extLst>
              <a:ext uri="{FF2B5EF4-FFF2-40B4-BE49-F238E27FC236}">
                <a16:creationId xmlns:a16="http://schemas.microsoft.com/office/drawing/2014/main" id="{ECD87660-D83E-EA7F-49E8-3C31A40D8181}"/>
              </a:ext>
            </a:extLst>
          </p:cNvPr>
          <p:cNvSpPr txBox="1">
            <a:spLocks/>
          </p:cNvSpPr>
          <p:nvPr/>
        </p:nvSpPr>
        <p:spPr>
          <a:xfrm>
            <a:off x="272669" y="450471"/>
            <a:ext cx="6641042" cy="692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Ikke-kritiske kjøp</a:t>
            </a: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A13F3E1-0716-A79E-F361-6D11115B44B8}"/>
              </a:ext>
            </a:extLst>
          </p:cNvPr>
          <p:cNvSpPr txBox="1">
            <a:spLocks/>
          </p:cNvSpPr>
          <p:nvPr/>
        </p:nvSpPr>
        <p:spPr>
          <a:xfrm>
            <a:off x="272669" y="1008379"/>
            <a:ext cx="8326142" cy="5790354"/>
          </a:xfrm>
          <a:prstGeom prst="rect">
            <a:avLst/>
          </a:prstGeom>
        </p:spPr>
        <p:txBody>
          <a:bodyPr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600" dirty="0"/>
              <a:t>Kjennetegn:</a:t>
            </a:r>
          </a:p>
          <a:p>
            <a:r>
              <a:rPr lang="nb-NO" sz="2600" dirty="0"/>
              <a:t>Lav verdi, lav risiko</a:t>
            </a:r>
          </a:p>
          <a:p>
            <a:r>
              <a:rPr lang="nb-NO" sz="2600" dirty="0"/>
              <a:t>Hyllevare av liten verdi som ikke er kritisk for tjenesteyting.</a:t>
            </a:r>
          </a:p>
          <a:p>
            <a:r>
              <a:rPr lang="nb-NO" sz="2600" dirty="0"/>
              <a:t>Sterk konkurranse med mange leverandører</a:t>
            </a:r>
          </a:p>
          <a:p>
            <a:r>
              <a:rPr lang="nb-NO" sz="2600" dirty="0"/>
              <a:t>Transaksjonskostnadene ved innkjøpet kan være høyere enn verdien til vare- eller tjenesten</a:t>
            </a:r>
          </a:p>
          <a:p>
            <a:endParaRPr lang="nb-NO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600" dirty="0"/>
              <a:t>Tiltak kan være å effektivisere bestillings-, logistikk- og betalingsprosesser for å oppnå lavere transaksjonskostnader (standardisering, rammeavtaler, bruk av elektronisk handel)</a:t>
            </a:r>
          </a:p>
          <a:p>
            <a:r>
              <a:rPr lang="nb-NO" sz="2600" dirty="0"/>
              <a:t>Eksempel: kontormateriell og rekvisita</a:t>
            </a:r>
          </a:p>
          <a:p>
            <a:pPr lvl="2"/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36591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A66D764-0A6B-9823-FF57-8B85A60A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130" y="-398254"/>
            <a:ext cx="3287734" cy="3302321"/>
          </a:xfrm>
          <a:prstGeom prst="rect">
            <a:avLst/>
          </a:prstGeom>
        </p:spPr>
      </p:pic>
      <p:sp>
        <p:nvSpPr>
          <p:cNvPr id="3" name="Tittel 10">
            <a:extLst>
              <a:ext uri="{FF2B5EF4-FFF2-40B4-BE49-F238E27FC236}">
                <a16:creationId xmlns:a16="http://schemas.microsoft.com/office/drawing/2014/main" id="{46142EEE-613D-5D8D-BD18-855718F8A321}"/>
              </a:ext>
            </a:extLst>
          </p:cNvPr>
          <p:cNvSpPr txBox="1">
            <a:spLocks/>
          </p:cNvSpPr>
          <p:nvPr/>
        </p:nvSpPr>
        <p:spPr>
          <a:xfrm>
            <a:off x="157693" y="230337"/>
            <a:ext cx="6649508" cy="692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Strategiske kjøp</a:t>
            </a:r>
            <a:endParaRPr lang="nb-NO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952B025-2C93-7CDB-DF6E-1BA909000002}"/>
              </a:ext>
            </a:extLst>
          </p:cNvPr>
          <p:cNvSpPr/>
          <p:nvPr/>
        </p:nvSpPr>
        <p:spPr>
          <a:xfrm>
            <a:off x="10761133" y="160867"/>
            <a:ext cx="1176867" cy="1058333"/>
          </a:xfrm>
          <a:prstGeom prst="ellipse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9E1ED395-D2CC-597F-6C4A-ACDB191638FF}"/>
              </a:ext>
            </a:extLst>
          </p:cNvPr>
          <p:cNvSpPr txBox="1">
            <a:spLocks/>
          </p:cNvSpPr>
          <p:nvPr/>
        </p:nvSpPr>
        <p:spPr>
          <a:xfrm>
            <a:off x="157692" y="757767"/>
            <a:ext cx="8684437" cy="6007099"/>
          </a:xfrm>
          <a:prstGeom prst="rect">
            <a:avLst/>
          </a:prstGeom>
        </p:spPr>
        <p:txBody>
          <a:bodyPr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Kjennetegn: </a:t>
            </a:r>
          </a:p>
          <a:p>
            <a:r>
              <a:rPr lang="nb-NO" dirty="0"/>
              <a:t>Høy verdi, høy risiko</a:t>
            </a:r>
          </a:p>
          <a:p>
            <a:r>
              <a:rPr lang="nb-NO" dirty="0"/>
              <a:t>Kritisk for forretningsvirksomheten</a:t>
            </a:r>
          </a:p>
          <a:p>
            <a:r>
              <a:rPr lang="nb-NO" dirty="0"/>
              <a:t>Dette er avanserte produkter og tjenester kjøpt i store volum som ofte er levert etter kundens unike spesifikasjoner</a:t>
            </a:r>
          </a:p>
          <a:p>
            <a:r>
              <a:rPr lang="nb-NO" dirty="0"/>
              <a:t>Krever høy kvalitet og forutsigbar levering</a:t>
            </a:r>
          </a:p>
          <a:p>
            <a:r>
              <a:rPr lang="nb-NO" dirty="0"/>
              <a:t>Liten konkurranse/vanskelig å skaffe. Bare en eller få leverandører som er kilde for leveranser</a:t>
            </a:r>
          </a:p>
          <a:p>
            <a:r>
              <a:rPr lang="nb-NO" dirty="0"/>
              <a:t>Bytte av leverandør på kort sikt gir risiko for høy byttekostnad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Tiltak kan være å innlede et strategisk langsiktig samarbeid for å hente ut gevinster på lang sikt</a:t>
            </a:r>
          </a:p>
          <a:p>
            <a:r>
              <a:rPr lang="nb-NO" dirty="0"/>
              <a:t>Eksempel:  Tilpassede IT systemer (for eksempel økonomisystem)</a:t>
            </a:r>
          </a:p>
          <a:p>
            <a:endParaRPr lang="nb-NO" sz="3000" dirty="0"/>
          </a:p>
          <a:p>
            <a:endParaRPr lang="nb-NO" sz="3000" dirty="0"/>
          </a:p>
          <a:p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3777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D4EEA73-1A3D-B2E6-A0D8-CEA5654DA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251" y="-432966"/>
            <a:ext cx="3593189" cy="3609131"/>
          </a:xfrm>
          <a:prstGeom prst="rect">
            <a:avLst/>
          </a:prstGeom>
        </p:spPr>
      </p:pic>
      <p:sp>
        <p:nvSpPr>
          <p:cNvPr id="3" name="Tittel 10">
            <a:extLst>
              <a:ext uri="{FF2B5EF4-FFF2-40B4-BE49-F238E27FC236}">
                <a16:creationId xmlns:a16="http://schemas.microsoft.com/office/drawing/2014/main" id="{6C0FCF5E-D7EB-224B-8DED-861B8737D2D6}"/>
              </a:ext>
            </a:extLst>
          </p:cNvPr>
          <p:cNvSpPr txBox="1">
            <a:spLocks/>
          </p:cNvSpPr>
          <p:nvPr/>
        </p:nvSpPr>
        <p:spPr>
          <a:xfrm>
            <a:off x="64559" y="221871"/>
            <a:ext cx="5963708" cy="6924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Flaskehalskjøp</a:t>
            </a:r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62E4FA36-CE82-E6EC-E48F-980D47F8B08C}"/>
              </a:ext>
            </a:extLst>
          </p:cNvPr>
          <p:cNvSpPr txBox="1">
            <a:spLocks/>
          </p:cNvSpPr>
          <p:nvPr/>
        </p:nvSpPr>
        <p:spPr>
          <a:xfrm>
            <a:off x="64560" y="754380"/>
            <a:ext cx="10340974" cy="5993553"/>
          </a:xfrm>
          <a:prstGeom prst="rect">
            <a:avLst/>
          </a:prstGeom>
        </p:spPr>
        <p:txBody>
          <a:bodyPr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0">
              <a:buFont typeface="Arial" panose="020B0604020202020204" pitchFamily="34" charset="0"/>
              <a:buNone/>
            </a:pPr>
            <a:r>
              <a:rPr lang="nb-NO" dirty="0"/>
              <a:t>Kjennetegn: </a:t>
            </a:r>
          </a:p>
          <a:p>
            <a:r>
              <a:rPr lang="nb-NO" dirty="0"/>
              <a:t>Lav verdi, høy risiko</a:t>
            </a:r>
          </a:p>
          <a:p>
            <a:r>
              <a:rPr lang="nb-NO" dirty="0"/>
              <a:t>Varen/tjenesten vanskelig å skaffe</a:t>
            </a:r>
          </a:p>
          <a:p>
            <a:r>
              <a:rPr lang="nb-NO" dirty="0"/>
              <a:t>Ikke kritisk for virksomheten</a:t>
            </a:r>
          </a:p>
          <a:p>
            <a:r>
              <a:rPr lang="nb-NO" dirty="0"/>
              <a:t>Normalt få leverandører</a:t>
            </a:r>
          </a:p>
          <a:p>
            <a:r>
              <a:rPr lang="nb-NO" dirty="0"/>
              <a:t>Liten effekt på tjenesteytelsen</a:t>
            </a:r>
          </a:p>
          <a:p>
            <a:r>
              <a:rPr lang="nb-NO" dirty="0"/>
              <a:t>Disse varene og tjenestene representerer en relativt liten økonomisk verdi, men er sårbare i forhold til leveringssikkerhet</a:t>
            </a:r>
          </a:p>
          <a:p>
            <a:r>
              <a:rPr lang="nb-NO" dirty="0"/>
              <a:t>Ofte engangskjøp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Tiltak kan være å vurdere flere leveringskilder for å sikre seg. Eller å spesifisere ned anskaffelsen, evt. dele den opp for å få flere leverandører.</a:t>
            </a:r>
          </a:p>
          <a:p>
            <a:r>
              <a:rPr lang="nb-NO" dirty="0"/>
              <a:t>Eksempel: reservedeler til kontormaskiner og konsulenter med spesialkompetanse</a:t>
            </a:r>
          </a:p>
          <a:p>
            <a:endParaRPr lang="nb-NO" sz="30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2943300-7D2F-A6DA-679E-6C98FBB6B528}"/>
              </a:ext>
            </a:extLst>
          </p:cNvPr>
          <p:cNvSpPr/>
          <p:nvPr/>
        </p:nvSpPr>
        <p:spPr>
          <a:xfrm>
            <a:off x="10584920" y="1451072"/>
            <a:ext cx="1363133" cy="1182062"/>
          </a:xfrm>
          <a:prstGeom prst="ellipse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5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Ny PowerPoint mal DFØ 22.05.24.pptx" id="{52AD4621-6510-47E8-BC1F-EA2464DD74E8}" vid="{D5D6A05E-BEEA-4C57-A308-02C17FABAED5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b74a00-43a6-4076-ac55-a30bded87187" xsi:nil="true"/>
    <lcf76f155ced4ddcb4097134ff3c332f xmlns="adbb2028-43e6-4cc2-a67b-7a6125cf5ee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39FE704F80C14DA225DF2A1DC23842" ma:contentTypeVersion="12" ma:contentTypeDescription="Opprett et nytt dokument." ma:contentTypeScope="" ma:versionID="ae3b8628bdfcde822cf20da77682eb30">
  <xsd:schema xmlns:xsd="http://www.w3.org/2001/XMLSchema" xmlns:xs="http://www.w3.org/2001/XMLSchema" xmlns:p="http://schemas.microsoft.com/office/2006/metadata/properties" xmlns:ns2="5371e8e2-a9e8-46df-a91b-761db99c8728" xmlns:ns3="7bfd8652-9f54-45a4-9684-efa1596a6182" xmlns:ns4="adbb2028-43e6-4cc2-a67b-7a6125cf5ee2" xmlns:ns5="82b74a00-43a6-4076-ac55-a30bded87187" targetNamespace="http://schemas.microsoft.com/office/2006/metadata/properties" ma:root="true" ma:fieldsID="8707f3c7f08d3b5120510b9fa4222349" ns2:_="" ns3:_="" ns4:_="" ns5:_="">
    <xsd:import namespace="5371e8e2-a9e8-46df-a91b-761db99c8728"/>
    <xsd:import namespace="7bfd8652-9f54-45a4-9684-efa1596a6182"/>
    <xsd:import namespace="adbb2028-43e6-4cc2-a67b-7a6125cf5ee2"/>
    <xsd:import namespace="82b74a00-43a6-4076-ac55-a30bded871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4:MediaServiceAutoKeyPoints" minOccurs="0"/>
                <xsd:element ref="ns4:MediaServiceKeyPoints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  <xsd:element ref="ns4:MediaLengthInSecond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1e8e2-a9e8-46df-a91b-761db99c8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d8652-9f54-45a4-9684-efa1596a6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b2028-43e6-4cc2-a67b-7a6125cf5ee2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eb0be57b-a27d-473a-a780-396a80130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74a00-43a6-4076-ac55-a30bded8718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212d646-d6d0-460e-ab84-35ba36c9f6d2}" ma:internalName="TaxCatchAll" ma:showField="CatchAllData" ma:web="82b74a00-43a6-4076-ac55-a30bded871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08EDC7-C632-4DC9-9482-C48CD10D2808}">
  <ds:schemaRefs>
    <ds:schemaRef ds:uri="http://schemas.openxmlformats.org/package/2006/metadata/core-properties"/>
    <ds:schemaRef ds:uri="http://purl.org/dc/terms/"/>
    <ds:schemaRef ds:uri="7bfd8652-9f54-45a4-9684-efa1596a6182"/>
    <ds:schemaRef ds:uri="http://schemas.microsoft.com/office/infopath/2007/PartnerControls"/>
    <ds:schemaRef ds:uri="http://schemas.microsoft.com/office/2006/documentManagement/types"/>
    <ds:schemaRef ds:uri="adbb2028-43e6-4cc2-a67b-7a6125cf5ee2"/>
    <ds:schemaRef ds:uri="http://purl.org/dc/elements/1.1/"/>
    <ds:schemaRef ds:uri="http://schemas.microsoft.com/office/2006/metadata/properties"/>
    <ds:schemaRef ds:uri="82b74a00-43a6-4076-ac55-a30bded87187"/>
    <ds:schemaRef ds:uri="5371e8e2-a9e8-46df-a91b-761db99c872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A342EF-DD4C-467F-A11F-8FA17EF70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19C33D-80EF-41C4-A452-8E98DEF68EE6}"/>
</file>

<file path=docProps/app.xml><?xml version="1.0" encoding="utf-8"?>
<Properties xmlns="http://schemas.openxmlformats.org/officeDocument/2006/extended-properties" xmlns:vt="http://schemas.openxmlformats.org/officeDocument/2006/docPropsVTypes">
  <Template>Standard DFØ mal</Template>
  <TotalTime>18</TotalTime>
  <Words>458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Arial Regular</vt:lpstr>
      <vt:lpstr>System Font Regular</vt:lpstr>
      <vt:lpstr>DFØ ppt mal</vt:lpstr>
      <vt:lpstr> kraljic matrise</vt:lpstr>
      <vt:lpstr>Kraljic matrise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Borge</dc:creator>
  <dc:description/>
  <cp:lastModifiedBy>Erik Borge</cp:lastModifiedBy>
  <cp:revision>1</cp:revision>
  <dcterms:created xsi:type="dcterms:W3CDTF">2026-03-24T13:11:00Z</dcterms:created>
  <dcterms:modified xsi:type="dcterms:W3CDTF">2026-03-24T13:29:40Z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0x010100A739FE704F80C14DA225DF2A1DC23842</vt:lpwstr>
  </property>
  <property fmtid="{D5CDD505-2E9C-101B-9397-08002B2CF9AE}" pid="3" name="MediaServiceImageTags">
    <vt:lpwstr/>
  </property>
</Properties>
</file>