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42"/>
  </p:notesMasterIdLst>
  <p:handoutMasterIdLst>
    <p:handoutMasterId r:id="rId43"/>
  </p:handoutMasterIdLst>
  <p:sldIdLst>
    <p:sldId id="287" r:id="rId2"/>
    <p:sldId id="352" r:id="rId3"/>
    <p:sldId id="353" r:id="rId4"/>
    <p:sldId id="432" r:id="rId5"/>
    <p:sldId id="433" r:id="rId6"/>
    <p:sldId id="434" r:id="rId7"/>
    <p:sldId id="435" r:id="rId8"/>
    <p:sldId id="438" r:id="rId9"/>
    <p:sldId id="439" r:id="rId10"/>
    <p:sldId id="440" r:id="rId11"/>
    <p:sldId id="441" r:id="rId12"/>
    <p:sldId id="436" r:id="rId13"/>
    <p:sldId id="437" r:id="rId14"/>
    <p:sldId id="354" r:id="rId15"/>
    <p:sldId id="355" r:id="rId16"/>
    <p:sldId id="442" r:id="rId17"/>
    <p:sldId id="443" r:id="rId18"/>
    <p:sldId id="444" r:id="rId19"/>
    <p:sldId id="445" r:id="rId20"/>
    <p:sldId id="462" r:id="rId21"/>
    <p:sldId id="463" r:id="rId22"/>
    <p:sldId id="464" r:id="rId23"/>
    <p:sldId id="465" r:id="rId24"/>
    <p:sldId id="471" r:id="rId25"/>
    <p:sldId id="466" r:id="rId26"/>
    <p:sldId id="467" r:id="rId27"/>
    <p:sldId id="448" r:id="rId28"/>
    <p:sldId id="450" r:id="rId29"/>
    <p:sldId id="453" r:id="rId30"/>
    <p:sldId id="460" r:id="rId31"/>
    <p:sldId id="461" r:id="rId32"/>
    <p:sldId id="468" r:id="rId33"/>
    <p:sldId id="469" r:id="rId34"/>
    <p:sldId id="455" r:id="rId35"/>
    <p:sldId id="456" r:id="rId36"/>
    <p:sldId id="457" r:id="rId37"/>
    <p:sldId id="470" r:id="rId38"/>
    <p:sldId id="459" r:id="rId39"/>
    <p:sldId id="458" r:id="rId40"/>
    <p:sldId id="472" r:id="rId4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91"/>
    <a:srgbClr val="E6E6E6"/>
    <a:srgbClr val="99DDCE"/>
    <a:srgbClr val="009FE3"/>
    <a:srgbClr val="00AD84"/>
    <a:srgbClr val="FCCB56"/>
    <a:srgbClr val="012A4C"/>
    <a:srgbClr val="2C143A"/>
    <a:srgbClr val="C4246C"/>
    <a:srgbClr val="E0E1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21CE5F-5214-4FCE-983F-9B1B0E43FAC4}" v="6" dt="2026-03-23T08:20:33.959"/>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iddels stil 2 – uthev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1980" autoAdjust="0"/>
  </p:normalViewPr>
  <p:slideViewPr>
    <p:cSldViewPr snapToGrid="0">
      <p:cViewPr varScale="1">
        <p:scale>
          <a:sx n="86" d="100"/>
          <a:sy n="86" d="100"/>
        </p:scale>
        <p:origin x="67" y="533"/>
      </p:cViewPr>
      <p:guideLst>
        <p:guide orient="horz" pos="2228"/>
        <p:guide pos="384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200" d="100"/>
        <a:sy n="200" d="100"/>
      </p:scale>
      <p:origin x="0" y="0"/>
    </p:cViewPr>
  </p:sorterViewPr>
  <p:notesViewPr>
    <p:cSldViewPr snapToGrid="0" showGuides="1">
      <p:cViewPr varScale="1">
        <p:scale>
          <a:sx n="213" d="100"/>
          <a:sy n="213" d="100"/>
        </p:scale>
        <p:origin x="132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Plassholder for dato 2">
            <a:extLst>
              <a:ext uri="{FF2B5EF4-FFF2-40B4-BE49-F238E27FC236}">
                <a16:creationId xmlns:a16="http://schemas.microsoft.com/office/drawing/2014/main" id="{A735A2A3-B455-4046-BE9E-B7B1A034A2BF}"/>
              </a:ext>
            </a:extLst>
          </p:cNvPr>
          <p:cNvSpPr>
            <a:spLocks noGrp="1"/>
          </p:cNvSpPr>
          <p:nvPr>
            <p:ph type="dt" sz="quarter" idx="1"/>
          </p:nvPr>
        </p:nvSpPr>
        <p:spPr>
          <a:xfrm>
            <a:off x="5271805" y="8717546"/>
            <a:ext cx="1111249" cy="204204"/>
          </a:xfrm>
          <a:prstGeom prst="rect">
            <a:avLst/>
          </a:prstGeom>
        </p:spPr>
        <p:txBody>
          <a:bodyPr vert="horz" lIns="0" tIns="0" rIns="0" bIns="0" rtlCol="0" anchor="ctr"/>
          <a:lstStyle>
            <a:lvl1pPr algn="r">
              <a:defRPr sz="900"/>
            </a:lvl1pPr>
          </a:lstStyle>
          <a:p>
            <a:fld id="{D03CC2B2-F84D-5E46-92DC-927B76A7D865}" type="datetime1">
              <a:rPr lang="nb-NO" smtClean="0"/>
              <a:t>23.03.2026</a:t>
            </a:fld>
            <a:endParaRPr lang="nb-NO" dirty="0"/>
          </a:p>
        </p:txBody>
      </p:sp>
      <p:sp>
        <p:nvSpPr>
          <p:cNvPr id="11" name="Plassholder for lysbildenummer 4">
            <a:extLst>
              <a:ext uri="{FF2B5EF4-FFF2-40B4-BE49-F238E27FC236}">
                <a16:creationId xmlns:a16="http://schemas.microsoft.com/office/drawing/2014/main" id="{94272529-56F7-B74A-936A-C98265CBDC3B}"/>
              </a:ext>
            </a:extLst>
          </p:cNvPr>
          <p:cNvSpPr>
            <a:spLocks noGrp="1"/>
          </p:cNvSpPr>
          <p:nvPr>
            <p:ph type="sldNum" sz="quarter" idx="3"/>
          </p:nvPr>
        </p:nvSpPr>
        <p:spPr>
          <a:xfrm>
            <a:off x="6485136" y="8717546"/>
            <a:ext cx="347464" cy="204204"/>
          </a:xfrm>
          <a:prstGeom prst="rect">
            <a:avLst/>
          </a:prstGeom>
        </p:spPr>
        <p:txBody>
          <a:bodyPr vert="horz" lIns="0" tIns="0" rIns="0" bIns="0" rtlCol="0" anchor="ctr"/>
          <a:lstStyle>
            <a:lvl1pPr algn="l">
              <a:defRPr sz="900"/>
            </a:lvl1pPr>
          </a:lstStyle>
          <a:p>
            <a:fld id="{3D7622FB-343F-3A4F-848E-AB9F407A3C84}" type="slidenum">
              <a:rPr lang="nb-NO" smtClean="0"/>
              <a:pPr/>
              <a:t>‹#›</a:t>
            </a:fld>
            <a:endParaRPr lang="nb-NO" dirty="0"/>
          </a:p>
        </p:txBody>
      </p:sp>
      <p:sp>
        <p:nvSpPr>
          <p:cNvPr id="12" name="Plassholder for topptekst 1">
            <a:extLst>
              <a:ext uri="{FF2B5EF4-FFF2-40B4-BE49-F238E27FC236}">
                <a16:creationId xmlns:a16="http://schemas.microsoft.com/office/drawing/2014/main" id="{D3B99EFB-5335-0547-B6F1-F235AA99F7BC}"/>
              </a:ext>
            </a:extLst>
          </p:cNvPr>
          <p:cNvSpPr>
            <a:spLocks noGrp="1"/>
          </p:cNvSpPr>
          <p:nvPr>
            <p:ph type="hdr" sz="quarter"/>
          </p:nvPr>
        </p:nvSpPr>
        <p:spPr>
          <a:xfrm>
            <a:off x="1840912" y="345467"/>
            <a:ext cx="4559888" cy="329003"/>
          </a:xfrm>
          <a:prstGeom prst="rect">
            <a:avLst/>
          </a:prstGeom>
        </p:spPr>
        <p:txBody>
          <a:bodyPr vert="horz" lIns="0" tIns="0" rIns="0" bIns="0" rtlCol="0" anchor="b"/>
          <a:lstStyle>
            <a:lvl1pPr algn="l">
              <a:defRPr sz="1200"/>
            </a:lvl1pPr>
          </a:lstStyle>
          <a:p>
            <a:endParaRPr lang="nb-NO" sz="1100" dirty="0"/>
          </a:p>
        </p:txBody>
      </p:sp>
      <p:sp>
        <p:nvSpPr>
          <p:cNvPr id="13" name="Plassholder for bunntekst 2">
            <a:extLst>
              <a:ext uri="{FF2B5EF4-FFF2-40B4-BE49-F238E27FC236}">
                <a16:creationId xmlns:a16="http://schemas.microsoft.com/office/drawing/2014/main" id="{A96F5C03-DEFC-BF4F-A044-789FB668B3F9}"/>
              </a:ext>
            </a:extLst>
          </p:cNvPr>
          <p:cNvSpPr>
            <a:spLocks noGrp="1"/>
          </p:cNvSpPr>
          <p:nvPr>
            <p:ph type="ftr" sz="quarter" idx="2"/>
          </p:nvPr>
        </p:nvSpPr>
        <p:spPr>
          <a:xfrm>
            <a:off x="464855" y="8717546"/>
            <a:ext cx="4273067" cy="204204"/>
          </a:xfrm>
          <a:prstGeom prst="rect">
            <a:avLst/>
          </a:prstGeom>
        </p:spPr>
        <p:txBody>
          <a:bodyPr vert="horz" lIns="0" tIns="45720" rIns="91440" bIns="45720" rtlCol="0" anchor="ctr"/>
          <a:lstStyle>
            <a:lvl1pPr algn="l">
              <a:defRPr sz="900"/>
            </a:lvl1pPr>
          </a:lstStyle>
          <a:p>
            <a:endParaRPr lang="nb-NO" dirty="0"/>
          </a:p>
        </p:txBody>
      </p:sp>
      <p:pic>
        <p:nvPicPr>
          <p:cNvPr id="7" name="Grafikk 6">
            <a:extLst>
              <a:ext uri="{FF2B5EF4-FFF2-40B4-BE49-F238E27FC236}">
                <a16:creationId xmlns:a16="http://schemas.microsoft.com/office/drawing/2014/main" id="{930D534C-2AFD-C840-A0E8-91EC814ADDE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4855" y="375390"/>
            <a:ext cx="1100941" cy="300257"/>
          </a:xfrm>
          <a:prstGeom prst="rect">
            <a:avLst/>
          </a:prstGeom>
        </p:spPr>
      </p:pic>
    </p:spTree>
    <p:extLst>
      <p:ext uri="{BB962C8B-B14F-4D97-AF65-F5344CB8AC3E}">
        <p14:creationId xmlns:p14="http://schemas.microsoft.com/office/powerpoint/2010/main" val="56253737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Plassholder for dato 2">
            <a:extLst>
              <a:ext uri="{FF2B5EF4-FFF2-40B4-BE49-F238E27FC236}">
                <a16:creationId xmlns:a16="http://schemas.microsoft.com/office/drawing/2014/main" id="{2AC29041-4555-5F45-A345-60161DBE5AE4}"/>
              </a:ext>
            </a:extLst>
          </p:cNvPr>
          <p:cNvSpPr>
            <a:spLocks noGrp="1"/>
          </p:cNvSpPr>
          <p:nvPr>
            <p:ph type="dt" sz="quarter" idx="1"/>
          </p:nvPr>
        </p:nvSpPr>
        <p:spPr>
          <a:xfrm>
            <a:off x="5060950" y="8663099"/>
            <a:ext cx="1111249" cy="204204"/>
          </a:xfrm>
          <a:prstGeom prst="rect">
            <a:avLst/>
          </a:prstGeom>
        </p:spPr>
        <p:txBody>
          <a:bodyPr vert="horz" lIns="0" tIns="0" rIns="0" bIns="0" rtlCol="0" anchor="ctr"/>
          <a:lstStyle>
            <a:lvl1pPr algn="r">
              <a:defRPr sz="900"/>
            </a:lvl1pPr>
          </a:lstStyle>
          <a:p>
            <a:fld id="{8B23B0E9-98D9-A04D-AF6B-E5FA66EF2D4F}" type="datetime1">
              <a:rPr lang="nb-NO" smtClean="0"/>
              <a:t>23.03.2026</a:t>
            </a:fld>
            <a:endParaRPr lang="nb-NO" dirty="0"/>
          </a:p>
        </p:txBody>
      </p:sp>
      <p:sp>
        <p:nvSpPr>
          <p:cNvPr id="9" name="Plassholder for lysbildenummer 4">
            <a:extLst>
              <a:ext uri="{FF2B5EF4-FFF2-40B4-BE49-F238E27FC236}">
                <a16:creationId xmlns:a16="http://schemas.microsoft.com/office/drawing/2014/main" id="{DFD0E4DC-F3D6-A049-B598-880646DB91DB}"/>
              </a:ext>
            </a:extLst>
          </p:cNvPr>
          <p:cNvSpPr>
            <a:spLocks noGrp="1"/>
          </p:cNvSpPr>
          <p:nvPr>
            <p:ph type="sldNum" sz="quarter" idx="5"/>
          </p:nvPr>
        </p:nvSpPr>
        <p:spPr>
          <a:xfrm>
            <a:off x="6274281" y="8663099"/>
            <a:ext cx="347464" cy="204204"/>
          </a:xfrm>
          <a:prstGeom prst="rect">
            <a:avLst/>
          </a:prstGeom>
        </p:spPr>
        <p:txBody>
          <a:bodyPr vert="horz" lIns="0" tIns="0" rIns="0" bIns="0" rtlCol="0" anchor="ctr"/>
          <a:lstStyle>
            <a:lvl1pPr algn="l">
              <a:defRPr sz="900"/>
            </a:lvl1pPr>
          </a:lstStyle>
          <a:p>
            <a:fld id="{3D7622FB-343F-3A4F-848E-AB9F407A3C84}" type="slidenum">
              <a:rPr lang="nb-NO" smtClean="0"/>
              <a:pPr/>
              <a:t>‹#›</a:t>
            </a:fld>
            <a:endParaRPr lang="nb-NO" dirty="0"/>
          </a:p>
        </p:txBody>
      </p:sp>
      <p:sp>
        <p:nvSpPr>
          <p:cNvPr id="3" name="Plassholder for bunntekst 2">
            <a:extLst>
              <a:ext uri="{FF2B5EF4-FFF2-40B4-BE49-F238E27FC236}">
                <a16:creationId xmlns:a16="http://schemas.microsoft.com/office/drawing/2014/main" id="{8BC4D1AE-E2ED-B543-B828-9EE308A128F0}"/>
              </a:ext>
            </a:extLst>
          </p:cNvPr>
          <p:cNvSpPr>
            <a:spLocks noGrp="1"/>
          </p:cNvSpPr>
          <p:nvPr>
            <p:ph type="ftr" sz="quarter" idx="4"/>
          </p:nvPr>
        </p:nvSpPr>
        <p:spPr>
          <a:xfrm>
            <a:off x="685800" y="8663099"/>
            <a:ext cx="4273067" cy="204204"/>
          </a:xfrm>
          <a:prstGeom prst="rect">
            <a:avLst/>
          </a:prstGeom>
        </p:spPr>
        <p:txBody>
          <a:bodyPr vert="horz" lIns="0" tIns="45720" rIns="91440" bIns="45720" rtlCol="0" anchor="ctr"/>
          <a:lstStyle>
            <a:lvl1pPr algn="l">
              <a:defRPr sz="900"/>
            </a:lvl1pPr>
          </a:lstStyle>
          <a:p>
            <a:endParaRPr lang="nb-NO" dirty="0"/>
          </a:p>
        </p:txBody>
      </p:sp>
      <p:pic>
        <p:nvPicPr>
          <p:cNvPr id="12" name="Grafikk 11">
            <a:extLst>
              <a:ext uri="{FF2B5EF4-FFF2-40B4-BE49-F238E27FC236}">
                <a16:creationId xmlns:a16="http://schemas.microsoft.com/office/drawing/2014/main" id="{F086A098-D08A-8F4C-A806-C90E647926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4855" y="375390"/>
            <a:ext cx="1100941" cy="300257"/>
          </a:xfrm>
          <a:prstGeom prst="rect">
            <a:avLst/>
          </a:prstGeom>
        </p:spPr>
      </p:pic>
      <p:sp>
        <p:nvSpPr>
          <p:cNvPr id="13" name="Plassholder for topptekst 1">
            <a:extLst>
              <a:ext uri="{FF2B5EF4-FFF2-40B4-BE49-F238E27FC236}">
                <a16:creationId xmlns:a16="http://schemas.microsoft.com/office/drawing/2014/main" id="{F94A549C-A73E-FE4D-91D2-E4D35097BDB9}"/>
              </a:ext>
            </a:extLst>
          </p:cNvPr>
          <p:cNvSpPr>
            <a:spLocks noGrp="1"/>
          </p:cNvSpPr>
          <p:nvPr>
            <p:ph type="hdr" sz="quarter"/>
          </p:nvPr>
        </p:nvSpPr>
        <p:spPr>
          <a:xfrm>
            <a:off x="1840912" y="345467"/>
            <a:ext cx="4559888" cy="329003"/>
          </a:xfrm>
          <a:prstGeom prst="rect">
            <a:avLst/>
          </a:prstGeom>
        </p:spPr>
        <p:txBody>
          <a:bodyPr vert="horz" lIns="0" tIns="0" rIns="0" bIns="0" rtlCol="0" anchor="b"/>
          <a:lstStyle>
            <a:lvl1pPr algn="l">
              <a:defRPr sz="1200"/>
            </a:lvl1pPr>
          </a:lstStyle>
          <a:p>
            <a:endParaRPr lang="nb-NO" sz="1100" dirty="0"/>
          </a:p>
        </p:txBody>
      </p:sp>
    </p:spTree>
    <p:extLst>
      <p:ext uri="{BB962C8B-B14F-4D97-AF65-F5344CB8AC3E}">
        <p14:creationId xmlns:p14="http://schemas.microsoft.com/office/powerpoint/2010/main" val="2343532499"/>
      </p:ext>
    </p:extLst>
  </p:cSld>
  <p:clrMap bg1="lt1" tx1="dk1" bg2="lt2" tx2="dk2" accent1="accent1" accent2="accent2" accent3="accent3" accent4="accent4" accent5="accent5" accent6="accent6" hlink="hlink" folHlink="folHlink"/>
  <p:hf/>
  <p:notesStyle>
    <a:lvl1pPr marL="171450" indent="-171450" algn="l" defTabSz="914400" rtl="0" eaLnBrk="1" latinLnBrk="0" hangingPunct="1">
      <a:buFont typeface="Arial" panose="020B0604020202020204" pitchFamily="34" charset="0"/>
      <a:buChar char="•"/>
      <a:defRPr sz="1200" b="0" i="0" kern="1200">
        <a:solidFill>
          <a:schemeClr val="tx1"/>
        </a:solidFill>
        <a:latin typeface="Arial Regular"/>
        <a:ea typeface="+mn-ea"/>
        <a:cs typeface="+mn-cs"/>
      </a:defRPr>
    </a:lvl1pPr>
    <a:lvl2pPr marL="358775" indent="-176213" algn="l" defTabSz="914400" rtl="0" eaLnBrk="1" latinLnBrk="0" hangingPunct="1">
      <a:buFont typeface="System Font Regular"/>
      <a:buChar char="–"/>
      <a:tabLst/>
      <a:defRPr sz="1200" b="0" i="0" kern="1200">
        <a:solidFill>
          <a:schemeClr val="tx1"/>
        </a:solidFill>
        <a:latin typeface="Arial Regular"/>
        <a:ea typeface="+mn-ea"/>
        <a:cs typeface="+mn-cs"/>
      </a:defRPr>
    </a:lvl2pPr>
    <a:lvl3pPr marL="668338" indent="-176213" algn="l" defTabSz="914400" rtl="0" eaLnBrk="1" latinLnBrk="0" hangingPunct="1">
      <a:buFont typeface="Arial" panose="020B0604020202020204" pitchFamily="34" charset="0"/>
      <a:buChar char="•"/>
      <a:tabLst/>
      <a:defRPr sz="1200" b="0" i="0" kern="1200">
        <a:solidFill>
          <a:schemeClr val="tx1"/>
        </a:solidFill>
        <a:latin typeface="Arial Regular"/>
        <a:ea typeface="+mn-ea"/>
        <a:cs typeface="+mn-cs"/>
      </a:defRPr>
    </a:lvl3pPr>
    <a:lvl4pPr marL="846138" indent="-177800" algn="l" defTabSz="914400" rtl="0" eaLnBrk="1" latinLnBrk="0" hangingPunct="1">
      <a:buFont typeface="System Font Regular"/>
      <a:buChar char="–"/>
      <a:tabLst/>
      <a:defRPr sz="1200" b="0" i="0" kern="1200">
        <a:solidFill>
          <a:schemeClr val="tx1"/>
        </a:solidFill>
        <a:latin typeface="Arial Regular"/>
        <a:ea typeface="+mn-ea"/>
        <a:cs typeface="+mn-cs"/>
      </a:defRPr>
    </a:lvl4pPr>
    <a:lvl5pPr marL="1022350" indent="-176213" algn="l" defTabSz="914400" rtl="0" eaLnBrk="1" latinLnBrk="0" hangingPunct="1">
      <a:buFont typeface="Arial" panose="020B0604020202020204" pitchFamily="34" charset="0"/>
      <a:buChar char="•"/>
      <a:tabLst/>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image" Target="../media/image43.jpeg"/></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Innledning</a:t>
            </a:r>
          </a:p>
          <a:p>
            <a:r>
              <a:rPr lang="nb-NO" dirty="0"/>
              <a:t>Dette er kapittel fire i en serie av fire. Denne presentasjonen med foiler gir faglig støtte i notatfelt. Materialet kan brukes som et foredrag med foilsett inndelt i fire kapitler for å gi kursdeltakere kjennskap til livssykluskostnader (LCC) og kunnskap om sentrale LCC-begreper. Kursmaterialet har videomateriale som er et supplement til kapittel 4 LCC og </a:t>
            </a:r>
            <a:r>
              <a:rPr lang="nb-NO" dirty="0" err="1"/>
              <a:t>alternativsvurderinger</a:t>
            </a:r>
            <a:r>
              <a:rPr lang="nb-NO" dirty="0"/>
              <a:t>. I tillegg er det laget refleksjonsspørsmål i hvert kapittel. Opplæringsmaterialet er tilgjengelig på </a:t>
            </a:r>
          </a:p>
          <a:p>
            <a:r>
              <a:rPr lang="nb-NO" u="sng" dirty="0">
                <a:solidFill>
                  <a:srgbClr val="0000FF"/>
                </a:solidFill>
              </a:rPr>
              <a:t>http://anskaffelser.no/art/bygg-anlegg-eiendom/</a:t>
            </a:r>
            <a:r>
              <a:rPr lang="nb-NO" u="sng" dirty="0" err="1">
                <a:solidFill>
                  <a:srgbClr val="0000FF"/>
                </a:solidFill>
              </a:rPr>
              <a:t>bae</a:t>
            </a:r>
            <a:r>
              <a:rPr lang="nb-NO" u="sng" dirty="0">
                <a:solidFill>
                  <a:srgbClr val="0000FF"/>
                </a:solidFill>
              </a:rPr>
              <a:t>-tema/livssykluskostnader-</a:t>
            </a:r>
            <a:r>
              <a:rPr lang="nb-NO" u="sng" dirty="0" err="1">
                <a:solidFill>
                  <a:srgbClr val="0000FF"/>
                </a:solidFill>
              </a:rPr>
              <a:t>bae</a:t>
            </a:r>
            <a:r>
              <a:rPr lang="nb-NO" u="sng" dirty="0">
                <a:solidFill>
                  <a:srgbClr val="0000FF"/>
                </a:solidFill>
              </a:rPr>
              <a:t>/</a:t>
            </a:r>
            <a:r>
              <a:rPr lang="nb-NO" u="sng" dirty="0" err="1">
                <a:solidFill>
                  <a:srgbClr val="0000FF"/>
                </a:solidFill>
              </a:rPr>
              <a:t>lcc</a:t>
            </a:r>
            <a:r>
              <a:rPr lang="nb-NO" u="sng" dirty="0">
                <a:solidFill>
                  <a:srgbClr val="0000FF"/>
                </a:solidFill>
              </a:rPr>
              <a:t>-basiskurs</a:t>
            </a:r>
            <a:r>
              <a:rPr lang="nb-NO" dirty="0"/>
              <a:t>. </a:t>
            </a:r>
          </a:p>
          <a:p>
            <a:r>
              <a:rPr lang="nb-NO" dirty="0"/>
              <a:t>Målgruppe for kursmaterialet er:</a:t>
            </a:r>
          </a:p>
          <a:p>
            <a:r>
              <a:rPr lang="nb-NO" dirty="0"/>
              <a:t>•	eiendomssjefer</a:t>
            </a:r>
          </a:p>
          <a:p>
            <a:r>
              <a:rPr lang="nb-NO" dirty="0"/>
              <a:t>•	offentlig ansatte prosjektledere</a:t>
            </a:r>
          </a:p>
          <a:p>
            <a:r>
              <a:rPr lang="nb-NO" dirty="0"/>
              <a:t>•	eiendomsforvaltere</a:t>
            </a:r>
          </a:p>
          <a:p>
            <a:r>
              <a:rPr lang="nb-NO" dirty="0"/>
              <a:t>•	byggherrer</a:t>
            </a:r>
          </a:p>
          <a:p>
            <a:r>
              <a:rPr lang="nb-NO" dirty="0"/>
              <a:t>•	leverandører av varer og tjenester til offentlige bygg, anlegg og eiendommer</a:t>
            </a:r>
          </a:p>
          <a:p>
            <a:r>
              <a:rPr lang="nb-NO" dirty="0"/>
              <a:t>•	studenter i utdanningsløp som er relevant for stillinger nevnt i punktene over</a:t>
            </a:r>
          </a:p>
          <a:p>
            <a:endParaRPr lang="nb-NO" dirty="0"/>
          </a:p>
          <a:p>
            <a:r>
              <a:rPr lang="nb-NO" b="1" dirty="0"/>
              <a:t>Mål</a:t>
            </a:r>
          </a:p>
          <a:p>
            <a:r>
              <a:rPr lang="nb-NO" dirty="0"/>
              <a:t>Deltakerne skal få kjennskap til </a:t>
            </a:r>
            <a:r>
              <a:rPr lang="nb-NO" dirty="0" err="1"/>
              <a:t>alternativsvurderinger</a:t>
            </a:r>
            <a:r>
              <a:rPr lang="nb-NO" dirty="0"/>
              <a:t> og LCC, valg som tas i byggeprosjekter, og hvilke konsekvenser valgene har for LCC. Vi skal først se på noen punkter som er sentrale når det gjelder LCC og </a:t>
            </a:r>
            <a:r>
              <a:rPr lang="nb-NO" dirty="0" err="1"/>
              <a:t>alternativsvurderinger</a:t>
            </a:r>
            <a:r>
              <a:rPr lang="nb-NO" dirty="0"/>
              <a:t>. Deretter skal vi se på noen konkrete eksempler. Noen av disse eksemplene er det også laget animasjonsfilmer til for å gjøre poengene mer visuelle.</a:t>
            </a:r>
          </a:p>
          <a:p>
            <a:r>
              <a:rPr lang="nb-NO" b="1" dirty="0"/>
              <a:t>Innhold</a:t>
            </a:r>
          </a:p>
          <a:p>
            <a:pPr marL="171450" lvl="0" indent="-171450">
              <a:buFont typeface="Arial" pitchFamily="34" charset="0"/>
              <a:buChar char="•"/>
            </a:pPr>
            <a:r>
              <a:rPr lang="nb-NO" sz="1200" b="0" i="0" kern="1200" dirty="0">
                <a:solidFill>
                  <a:schemeClr val="tx1"/>
                </a:solidFill>
                <a:effectLst/>
                <a:latin typeface="Arial Regular"/>
                <a:ea typeface="ＭＳ Ｐゴシック" pitchFamily="37" charset="-128"/>
                <a:cs typeface="+mn-cs"/>
              </a:rPr>
              <a:t>Konseptvalg</a:t>
            </a:r>
          </a:p>
          <a:p>
            <a:pPr marL="171450" lvl="0" indent="-171450">
              <a:buFont typeface="Arial" pitchFamily="34" charset="0"/>
              <a:buChar char="•"/>
            </a:pPr>
            <a:r>
              <a:rPr lang="nb-NO" sz="1200" b="0" i="0" kern="1200" dirty="0">
                <a:solidFill>
                  <a:schemeClr val="tx1"/>
                </a:solidFill>
                <a:effectLst/>
                <a:latin typeface="Arial Regular"/>
                <a:ea typeface="ＭＳ Ｐゴシック" pitchFamily="37" charset="-128"/>
                <a:cs typeface="+mn-cs"/>
              </a:rPr>
              <a:t>Bygningsform</a:t>
            </a:r>
          </a:p>
          <a:p>
            <a:pPr marL="171450" lvl="0" indent="-171450">
              <a:buFont typeface="Arial" pitchFamily="34" charset="0"/>
              <a:buChar char="•"/>
            </a:pPr>
            <a:r>
              <a:rPr lang="nb-NO" sz="1200" b="0" i="0" kern="1200" dirty="0">
                <a:solidFill>
                  <a:schemeClr val="tx1"/>
                </a:solidFill>
                <a:effectLst/>
                <a:latin typeface="Arial Regular"/>
                <a:ea typeface="ＭＳ Ｐゴシック" pitchFamily="37" charset="-128"/>
                <a:cs typeface="+mn-cs"/>
              </a:rPr>
              <a:t>Arealeffektivitet</a:t>
            </a:r>
          </a:p>
          <a:p>
            <a:pPr marL="171450" lvl="0" indent="-171450">
              <a:buFont typeface="Arial" pitchFamily="34" charset="0"/>
              <a:buChar char="•"/>
            </a:pPr>
            <a:r>
              <a:rPr lang="nb-NO" sz="1200" b="0" i="0" kern="1200" dirty="0">
                <a:solidFill>
                  <a:schemeClr val="tx1"/>
                </a:solidFill>
                <a:effectLst/>
                <a:latin typeface="Arial Regular"/>
                <a:ea typeface="ＭＳ Ｐゴシック" pitchFamily="37" charset="-128"/>
                <a:cs typeface="+mn-cs"/>
              </a:rPr>
              <a:t>Fasadeform</a:t>
            </a:r>
          </a:p>
          <a:p>
            <a:pPr marL="171450" lvl="0" indent="-171450">
              <a:buFont typeface="Arial" pitchFamily="34" charset="0"/>
              <a:buChar char="•"/>
            </a:pPr>
            <a:r>
              <a:rPr lang="nb-NO" sz="1200" b="0" i="0" kern="1200" dirty="0">
                <a:solidFill>
                  <a:schemeClr val="tx1"/>
                </a:solidFill>
                <a:effectLst/>
                <a:latin typeface="Arial Regular"/>
                <a:ea typeface="ＭＳ Ｐゴシック" pitchFamily="37" charset="-128"/>
                <a:cs typeface="+mn-cs"/>
              </a:rPr>
              <a:t>Energi</a:t>
            </a:r>
          </a:p>
          <a:p>
            <a:pPr marL="171450" lvl="0" indent="-171450">
              <a:buFont typeface="Arial" pitchFamily="34" charset="0"/>
              <a:buChar char="•"/>
            </a:pPr>
            <a:r>
              <a:rPr lang="nb-NO" sz="1200" b="0" i="0" kern="1200" dirty="0">
                <a:solidFill>
                  <a:schemeClr val="tx1"/>
                </a:solidFill>
                <a:effectLst/>
                <a:latin typeface="Arial Regular"/>
                <a:ea typeface="ＭＳ Ｐゴシック" pitchFamily="37" charset="-128"/>
                <a:cs typeface="+mn-cs"/>
              </a:rPr>
              <a:t>Romløsning</a:t>
            </a:r>
          </a:p>
          <a:p>
            <a:pPr marL="171450" lvl="0" indent="-171450">
              <a:buFont typeface="Arial" pitchFamily="34" charset="0"/>
              <a:buChar char="•"/>
            </a:pPr>
            <a:r>
              <a:rPr lang="nb-NO" sz="1200" b="0" i="0" kern="1200" dirty="0">
                <a:solidFill>
                  <a:schemeClr val="tx1"/>
                </a:solidFill>
                <a:effectLst/>
                <a:latin typeface="Arial Regular"/>
                <a:ea typeface="ＭＳ Ｐゴシック" pitchFamily="37" charset="-128"/>
                <a:cs typeface="+mn-cs"/>
              </a:rPr>
              <a:t>Renhold</a:t>
            </a:r>
          </a:p>
        </p:txBody>
      </p:sp>
      <p:sp>
        <p:nvSpPr>
          <p:cNvPr id="4" name="Plassholder for dato 3"/>
          <p:cNvSpPr>
            <a:spLocks noGrp="1"/>
          </p:cNvSpPr>
          <p:nvPr>
            <p:ph type="dt" sz="quarter" idx="1"/>
          </p:nvPr>
        </p:nvSpPr>
        <p:spPr/>
        <p:txBody>
          <a:bodyPr/>
          <a:lstStyle/>
          <a:p>
            <a:fld id="{8B23B0E9-98D9-A04D-AF6B-E5FA66EF2D4F}" type="datetime1">
              <a:rPr lang="nb-NO" smtClean="0"/>
              <a:t>23.03.2026</a:t>
            </a:fld>
            <a:endParaRPr lang="nb-NO" dirty="0"/>
          </a:p>
        </p:txBody>
      </p:sp>
      <p:sp>
        <p:nvSpPr>
          <p:cNvPr id="5" name="Plassholder for lysbildenummer 4"/>
          <p:cNvSpPr>
            <a:spLocks noGrp="1"/>
          </p:cNvSpPr>
          <p:nvPr>
            <p:ph type="sldNum" sz="quarter" idx="5"/>
          </p:nvPr>
        </p:nvSpPr>
        <p:spPr/>
        <p:txBody>
          <a:bodyPr/>
          <a:lstStyle/>
          <a:p>
            <a:fld id="{3D7622FB-343F-3A4F-848E-AB9F407A3C84}" type="slidenum">
              <a:rPr lang="nb-NO" smtClean="0"/>
              <a:pPr/>
              <a:t>1</a:t>
            </a:fld>
            <a:endParaRPr lang="nb-NO" dirty="0"/>
          </a:p>
        </p:txBody>
      </p:sp>
      <p:sp>
        <p:nvSpPr>
          <p:cNvPr id="6" name="Plassholder for bunntekst 5"/>
          <p:cNvSpPr>
            <a:spLocks noGrp="1"/>
          </p:cNvSpPr>
          <p:nvPr>
            <p:ph type="ftr" sz="quarter" idx="4"/>
          </p:nvPr>
        </p:nvSpPr>
        <p:spPr/>
        <p:txBody>
          <a:bodyPr/>
          <a:lstStyle/>
          <a:p>
            <a:endParaRPr lang="nb-NO" dirty="0"/>
          </a:p>
        </p:txBody>
      </p:sp>
      <p:sp>
        <p:nvSpPr>
          <p:cNvPr id="7" name="Plassholder for topptekst 6"/>
          <p:cNvSpPr>
            <a:spLocks noGrp="1"/>
          </p:cNvSpPr>
          <p:nvPr>
            <p:ph type="hdr" sz="quarter"/>
          </p:nvPr>
        </p:nvSpPr>
        <p:spPr/>
        <p:txBody>
          <a:bodyPr/>
          <a:lstStyle/>
          <a:p>
            <a:endParaRPr lang="nb-NO" sz="1100" dirty="0"/>
          </a:p>
        </p:txBody>
      </p:sp>
    </p:spTree>
    <p:extLst>
      <p:ext uri="{BB962C8B-B14F-4D97-AF65-F5344CB8AC3E}">
        <p14:creationId xmlns:p14="http://schemas.microsoft.com/office/powerpoint/2010/main" val="4002948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a:t>Fasaden til et bygg handler om mer enn det arkitektoniske uttrykket. Fasaden kan påvirke anskaffelseskostnaden ved at forskjellige løsninger gir føringer for materialvalg og krav til byggeteknikk. Forskjellige løsninger kan gi føringer for krav til materialmengde, utnyttelse av solvarme og behov for oppvarming og kjøling.  </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10</a:t>
            </a:fld>
            <a:endParaRPr lang="nb-NO"/>
          </a:p>
        </p:txBody>
      </p:sp>
    </p:spTree>
    <p:extLst>
      <p:ext uri="{BB962C8B-B14F-4D97-AF65-F5344CB8AC3E}">
        <p14:creationId xmlns:p14="http://schemas.microsoft.com/office/powerpoint/2010/main" val="139758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85000" lnSpcReduction="10000"/>
          </a:bodyPr>
          <a:lstStyle/>
          <a:p>
            <a:r>
              <a:rPr lang="nb-NO" u="sng" dirty="0"/>
              <a:t>Energibehovet</a:t>
            </a:r>
            <a:r>
              <a:rPr lang="nb-NO" dirty="0"/>
              <a:t> styres av mange faktorer. God planlegging av et bygg er viktig for å oppnå et lavt energibehov. Energibehovet kan du få ned ved f.eks. å isolere vegger, gulv og tak godt. Vinduer med lav u-verdi vil også bidra. Riktig bruk krever god kunnskap. For eksempel vet du at vinduer i bygninger med luftkjøling må holdes stengt for å sikre god kjøling. Likedan vet du at lufting om vinteren krever energi til oppvarming av den kalde luften. I et byggeprosjekt gjennomfører du som regel én eller flere beregninger av energiforbruket. Når du har satt opp energiberegningen, er det ofte lite ekstraarbeid som skal til for å vurdere andre endringer i inndata, for eksempel vinduer med ulike isolerende egenskaper eller andre faktorer i regnestykket.</a:t>
            </a:r>
          </a:p>
          <a:p>
            <a:endParaRPr lang="nb-NO" dirty="0"/>
          </a:p>
          <a:p>
            <a:r>
              <a:rPr lang="nb-NO" dirty="0"/>
              <a:t>Dersom du har en eksisterende bygning som du skal </a:t>
            </a:r>
            <a:r>
              <a:rPr lang="nb-NO" u="sng" dirty="0"/>
              <a:t>etterisolere</a:t>
            </a:r>
            <a:r>
              <a:rPr lang="nb-NO" dirty="0"/>
              <a:t>, kommer det mange kostnader i tillegg til selve isolasjonen, blant annet ny ytterkledning og utforing rundt vinduer. En LCC-beregning på </a:t>
            </a:r>
            <a:r>
              <a:rPr lang="nb-NO" dirty="0" err="1"/>
              <a:t>etterisolering</a:t>
            </a:r>
            <a:r>
              <a:rPr lang="nb-NO" dirty="0"/>
              <a:t> av en eksisterende bygning vil ofte vise at det ikke lønner seg å etterisolere. Dersom energiprisen øker i forhold til dagens nivå, vil flere </a:t>
            </a:r>
            <a:r>
              <a:rPr lang="nb-NO" dirty="0" err="1"/>
              <a:t>etterisoleringsprosjekter</a:t>
            </a:r>
            <a:r>
              <a:rPr lang="nb-NO" dirty="0"/>
              <a:t> bli lønnsomme. Og dersom du uansett må skifte kledning, blir det rimeligere å etterisolere siden du da gjør mye av jobben likevel.</a:t>
            </a:r>
          </a:p>
          <a:p>
            <a:endParaRPr lang="nb-NO" dirty="0"/>
          </a:p>
          <a:p>
            <a:r>
              <a:rPr lang="nb-NO" dirty="0"/>
              <a:t>I tillegg er det også viktig å planlegge hva slags energi du skal bruke, og hvordan energien skal distribueres. For eksempel vil vannbåren varme ha en høyere anskaffelseskostnad enn panelovner. Ved beregning av ulike livssykluskostander på ulike oppvarmingssystemer, kan du se at vannbåren varme likevel kan komme rimeligere ut i et livssyklusperspektiv. Ved vannbårne oppvarmingssystemer kan du også få oppvarming av varmtvann fra samme varmesystem. På bildene ser vi til venstre solcelle paneler, mens vi til høyre ser solfangere på et tak. Slike løsninger vil bidra til energitilførselen til bygningen. I midten ser vi en radiator, som en del av oppvarmingssystemet.</a:t>
            </a:r>
          </a:p>
          <a:p>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11</a:t>
            </a:fld>
            <a:endParaRPr lang="nb-NO"/>
          </a:p>
        </p:txBody>
      </p:sp>
    </p:spTree>
    <p:extLst>
      <p:ext uri="{BB962C8B-B14F-4D97-AF65-F5344CB8AC3E}">
        <p14:creationId xmlns:p14="http://schemas.microsoft.com/office/powerpoint/2010/main" val="139758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lnSpcReduction="10000"/>
          </a:bodyPr>
          <a:lstStyle/>
          <a:p>
            <a:r>
              <a:rPr lang="nb-NO" dirty="0"/>
              <a:t>For å lykkes med LCC på energiområdet er det viktig å planlegge godt, for eksempel gjennom lys- og varmestyring, soneinndelinger i bygget og riktig bruk av arealene. For eksempel kan du legge tekniske rom med varmeutvikling mot nord, der det er lite oppvarming fra sollyset. En bruksanvisning i energieffektiv bruk av bygget og opplæring til dem som jobber der, kan ha mye å si for energibruken. Det er viktig å planlegge for utstyr med lavt effektbehov, å være kritisk til hvilket utstyr som er nødvendig, og å bevisstgjøre brukerne om konsekvensene av å anskaffe nye installasjoner som øker effektbehovet.</a:t>
            </a:r>
          </a:p>
          <a:p>
            <a:r>
              <a:rPr lang="nb-NO" dirty="0"/>
              <a:t>Når forskjellen i energibehov for de ulike alternativene er beregnet, må du finne ut hva forskjellen i anskaffelseskostnad vil bli.  </a:t>
            </a:r>
          </a:p>
          <a:p>
            <a:r>
              <a:rPr lang="nb-NO" dirty="0"/>
              <a:t>For å få ned energibehovet i et bygg er det er viktig å planlegge for utstyr med lavt effektbehov, å være kritisk til hvilket utstyr som er nødvendig, og å bevisstgjøre brukerne om konsekvensene av å anskaffe nye installasjoner som øker effektbehovet. </a:t>
            </a:r>
          </a:p>
          <a:p>
            <a:r>
              <a:rPr lang="nb-NO" dirty="0"/>
              <a:t>Når energibesparelser er en del av LCC-beregningen, kan det være smart å gjennomføre beregningen flere ganger med følsomhetsanalyser for varierende energipris. Da kan du f.eks. finne ut hvilken energipris som vil medføre at energisparetiltaket bli lønnsomt eller ikke.</a:t>
            </a:r>
          </a:p>
          <a:p>
            <a:r>
              <a:rPr lang="nb-NO" dirty="0"/>
              <a:t>Sist, men ikke minst er det viktig at alle tekniske anlegg er riktig justert for å optimalisere driften.</a:t>
            </a:r>
          </a:p>
          <a:p>
            <a:r>
              <a:rPr lang="nb-NO" dirty="0"/>
              <a:t> </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12</a:t>
            </a:fld>
            <a:endParaRPr lang="nb-NO"/>
          </a:p>
        </p:txBody>
      </p:sp>
    </p:spTree>
    <p:extLst>
      <p:ext uri="{BB962C8B-B14F-4D97-AF65-F5344CB8AC3E}">
        <p14:creationId xmlns:p14="http://schemas.microsoft.com/office/powerpoint/2010/main" val="139758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263" y="746125"/>
            <a:ext cx="6583362" cy="3703638"/>
          </a:xfrm>
        </p:spPr>
      </p:sp>
      <p:sp>
        <p:nvSpPr>
          <p:cNvPr id="3" name="Plassholder for notater 2"/>
          <p:cNvSpPr>
            <a:spLocks noGrp="1"/>
          </p:cNvSpPr>
          <p:nvPr>
            <p:ph type="body" idx="1"/>
          </p:nvPr>
        </p:nvSpPr>
        <p:spPr/>
        <p:txBody>
          <a:bodyPr>
            <a:normAutofit fontScale="77500" lnSpcReduction="20000"/>
          </a:bodyPr>
          <a:lstStyle/>
          <a:p>
            <a:r>
              <a:rPr lang="nb-NO" b="1" dirty="0"/>
              <a:t>Romløsning</a:t>
            </a:r>
          </a:p>
          <a:p>
            <a:r>
              <a:rPr lang="nb-NO" dirty="0"/>
              <a:t>Arealbruken i de fleste bygg endres flere ganger i byggets livssyklus. Nye behov kommer til, og vi får stadig ny kunnskap om hvordan romløsninger påvirker arbeids- eller læringsmiljøet. Fleksible planløsninger gjør endringer enklere og gir lavere LCC-kostnader. Fjerner vi vegger, påvirker vi også dagslysforholdene i bygget. Legger vi cellekontorer langs ytterveggen, blir dagslysforholdene ofte for dårlige til å ha permanente kontorarbeidsplasser på innsiden.</a:t>
            </a:r>
          </a:p>
          <a:p>
            <a:endParaRPr lang="nb-NO" dirty="0"/>
          </a:p>
          <a:p>
            <a:r>
              <a:rPr lang="nb-NO" dirty="0"/>
              <a:t>Tekniske installasjoner, for eksempel ventilasjon, plasseres normalt mellom himling og etasjeskiller. Her plasserer vi også bærebjelker, kabelbroer og vannledninger. Prosjekterer vi med muligheter for å endre tekniske løsninger, blir romløsningene mer fleksible. For å få mer plass til tekniske installasjoner kan vi øke etasjehøydene. Dette åpner for enklere endringer hvis vi senere vil ha flere våtrom eller ønsker økt ventilasjon i enkelte rom. Kravene kan også bli endret over tid og gjøre ombygging nødvendig. Økt etasjehøyde gir økte anskaffelseskostnader, men reduserer kostnadene ved endringer gjennom byggets levetid og gir da lavere LCC-kostnader.</a:t>
            </a:r>
          </a:p>
          <a:p>
            <a:r>
              <a:rPr lang="nb-NO" dirty="0"/>
              <a:t>Det er viktig at rom med funksjoner som hører sammen, ligger nær hverandre, og at arealene deles inn i soner ut fra sikkerhetsmessige hensyn. Det er også viktig å planlegge transport og leveranse til bygget optimalt, både med tanke på tid og funksjonalitet, men også for å begrense transportavstander som vil ha innvirkning på driftskostnader</a:t>
            </a:r>
          </a:p>
          <a:p>
            <a:endParaRPr lang="nb-NO" b="1" dirty="0"/>
          </a:p>
          <a:p>
            <a:r>
              <a:rPr lang="nb-NO" b="1" dirty="0"/>
              <a:t>Renhold</a:t>
            </a:r>
          </a:p>
          <a:p>
            <a:r>
              <a:rPr lang="nb-NO" dirty="0"/>
              <a:t>Renhold er den største enkeltkostnaden i byggets driftsfase. </a:t>
            </a:r>
            <a:r>
              <a:rPr lang="nb-NO" dirty="0" err="1"/>
              <a:t>Alternativsvurdering</a:t>
            </a:r>
            <a:r>
              <a:rPr lang="nb-NO" dirty="0"/>
              <a:t> av gulvmaterialer er derfor en svært viktig faktor for LCC med tanke på renhold og holdbarhet. Siden 1994 har det vært større prisstigning på arbeidsintensive tjenester enn på materialkostnadene. Renhold av ulike gulvmaterialer er derfor enda viktigere i dag enn i 1994.</a:t>
            </a:r>
          </a:p>
          <a:p>
            <a:r>
              <a:rPr lang="nb-NO" dirty="0"/>
              <a:t>Hvis du bruker noe ekstra tid på å planlegge utførelsen av renholdet og velger </a:t>
            </a:r>
            <a:r>
              <a:rPr lang="nb-NO" dirty="0" err="1"/>
              <a:t>renholdsvennlige</a:t>
            </a:r>
            <a:r>
              <a:rPr lang="nb-NO" dirty="0"/>
              <a:t> løsninger og overflater, kan du få ned FDV-kostnadene. Innvendige </a:t>
            </a:r>
            <a:r>
              <a:rPr lang="nb-NO" dirty="0" err="1"/>
              <a:t>lysgårder</a:t>
            </a:r>
            <a:r>
              <a:rPr lang="nb-NO" dirty="0"/>
              <a:t> krever for eksempel ofte bruk av løfteutstyr som fordyrer driftskostnader. Videre er det viktig å planlegge gulv og overflater ut fra bruken. </a:t>
            </a:r>
            <a:r>
              <a:rPr lang="nb-NO" u="sng" dirty="0"/>
              <a:t>Interntransport</a:t>
            </a:r>
            <a:r>
              <a:rPr lang="nb-NO" dirty="0"/>
              <a:t> medfører for eksempel økt </a:t>
            </a:r>
            <a:r>
              <a:rPr lang="nb-NO" dirty="0" err="1"/>
              <a:t>renholdsbehov</a:t>
            </a:r>
            <a:r>
              <a:rPr lang="nb-NO" dirty="0"/>
              <a:t> i enkelte soner av bygget.</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13</a:t>
            </a:fld>
            <a:endParaRPr lang="nb-NO"/>
          </a:p>
        </p:txBody>
      </p:sp>
    </p:spTree>
    <p:extLst>
      <p:ext uri="{BB962C8B-B14F-4D97-AF65-F5344CB8AC3E}">
        <p14:creationId xmlns:p14="http://schemas.microsoft.com/office/powerpoint/2010/main" val="139758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a:t>Dette er et bilde av det nye Rådhuskvartalet i Kristiansand. </a:t>
            </a:r>
          </a:p>
          <a:p>
            <a:r>
              <a:rPr lang="nb-NO" dirty="0"/>
              <a:t>Byggherre: Kristiansand kommune</a:t>
            </a:r>
          </a:p>
          <a:p>
            <a:r>
              <a:rPr lang="nb-NO" dirty="0"/>
              <a:t>Entreprenør: Arbeidsfellesskapet Kruse Smith/ Kaspar Strømme</a:t>
            </a:r>
          </a:p>
          <a:p>
            <a:r>
              <a:rPr lang="nb-NO" dirty="0"/>
              <a:t>Arkitekt: HRTB Arkitekter AS MN</a:t>
            </a:r>
          </a:p>
          <a:p>
            <a:r>
              <a:rPr lang="nb-NO" dirty="0"/>
              <a:t>Totalareal: ca. 14 500 m</a:t>
            </a:r>
            <a:r>
              <a:rPr lang="nb-NO" baseline="30000" dirty="0"/>
              <a:t>2</a:t>
            </a:r>
            <a:r>
              <a:rPr lang="nb-NO" dirty="0"/>
              <a:t> (bruttoareal)</a:t>
            </a:r>
          </a:p>
          <a:p>
            <a:r>
              <a:rPr lang="nb-NO" dirty="0"/>
              <a:t>Totalkostnad: ca. 489mill. kr</a:t>
            </a:r>
          </a:p>
          <a:p>
            <a:endParaRPr lang="nb-NO" dirty="0"/>
          </a:p>
          <a:p>
            <a:r>
              <a:rPr lang="nb-NO" dirty="0"/>
              <a:t>LCC-kostnader (eksklusive </a:t>
            </a:r>
            <a:r>
              <a:rPr lang="nb-NO" dirty="0" err="1"/>
              <a:t>byggekostnader</a:t>
            </a:r>
            <a:r>
              <a:rPr lang="nb-NO" dirty="0"/>
              <a:t>): 8,78 mill. kr per år </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14</a:t>
            </a:fld>
            <a:endParaRPr lang="nb-NO" dirty="0"/>
          </a:p>
        </p:txBody>
      </p:sp>
    </p:spTree>
    <p:extLst>
      <p:ext uri="{BB962C8B-B14F-4D97-AF65-F5344CB8AC3E}">
        <p14:creationId xmlns:p14="http://schemas.microsoft.com/office/powerpoint/2010/main" val="3165665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ＭＳ Ｐゴシック" pitchFamily="37" charset="-128"/>
                <a:cs typeface="+mn-cs"/>
              </a:rPr>
              <a:t>Dette er et bilde av det nye Rådhuskvartalet i Kristiansand. </a:t>
            </a:r>
          </a:p>
          <a:p>
            <a:r>
              <a:rPr lang="nb-NO" sz="1200" kern="1200" dirty="0">
                <a:solidFill>
                  <a:schemeClr val="tx1"/>
                </a:solidFill>
                <a:effectLst/>
                <a:latin typeface="+mn-lt"/>
                <a:ea typeface="ＭＳ Ｐゴシック" pitchFamily="37" charset="-128"/>
                <a:cs typeface="+mn-cs"/>
              </a:rPr>
              <a:t>Det er planlagt, og gjennomført, LCC- beregninger gjennom prosjektforløpet. Prosjektet gjennomføres for å samlokalisere de ansatte i de sentrale enhetene i kommunen for å tilby mer koordinerte tjenester til kommunens innbyggere til en lavere kostnad.</a:t>
            </a:r>
          </a:p>
          <a:p>
            <a:endParaRPr lang="nb-NO" sz="1200" kern="1200" dirty="0">
              <a:solidFill>
                <a:schemeClr val="tx1"/>
              </a:solidFill>
              <a:effectLst/>
              <a:latin typeface="+mn-lt"/>
              <a:ea typeface="ＭＳ Ｐゴシック" pitchFamily="37" charset="-128"/>
              <a:cs typeface="+mn-cs"/>
            </a:endParaRPr>
          </a:p>
          <a:p>
            <a:r>
              <a:rPr lang="nb-NO" sz="1200" kern="1200" dirty="0">
                <a:solidFill>
                  <a:schemeClr val="tx1"/>
                </a:solidFill>
                <a:effectLst/>
                <a:latin typeface="+mn-lt"/>
                <a:ea typeface="ＭＳ Ｐゴシック" pitchFamily="37" charset="-128"/>
                <a:cs typeface="+mn-cs"/>
              </a:rPr>
              <a:t>I tillegg var de eksisterende kontorlokalene ikke tilpasset universell utforming, de hadde dårlig inneklima og var i tillegg lite arealeffektive. Prosjektet startet i 2007 ved at ulike muligheter for samlokalisering ble vurdert Det ble gjennomført </a:t>
            </a:r>
            <a:r>
              <a:rPr lang="nb-NO" sz="1200" kern="1200" dirty="0" err="1">
                <a:solidFill>
                  <a:schemeClr val="tx1"/>
                </a:solidFill>
                <a:effectLst/>
                <a:latin typeface="+mn-lt"/>
                <a:ea typeface="ＭＳ Ｐゴシック" pitchFamily="37" charset="-128"/>
                <a:cs typeface="+mn-cs"/>
              </a:rPr>
              <a:t>årskostnadsanalyser</a:t>
            </a:r>
            <a:r>
              <a:rPr lang="nb-NO" sz="1200" kern="1200" dirty="0">
                <a:solidFill>
                  <a:schemeClr val="tx1"/>
                </a:solidFill>
                <a:effectLst/>
                <a:latin typeface="+mn-lt"/>
                <a:ea typeface="ＭＳ Ｐゴシック" pitchFamily="37" charset="-128"/>
                <a:cs typeface="+mn-cs"/>
              </a:rPr>
              <a:t> av de ulike alternativene. Senere i prosjektet er LCC brukt flittig ved </a:t>
            </a:r>
            <a:r>
              <a:rPr lang="nb-NO" sz="1200" kern="1200" dirty="0" err="1">
                <a:solidFill>
                  <a:schemeClr val="tx1"/>
                </a:solidFill>
                <a:effectLst/>
                <a:latin typeface="+mn-lt"/>
                <a:ea typeface="ＭＳ Ｐゴシック" pitchFamily="37" charset="-128"/>
                <a:cs typeface="+mn-cs"/>
              </a:rPr>
              <a:t>alternativsvurderinger</a:t>
            </a:r>
            <a:r>
              <a:rPr lang="nb-NO" sz="1200" kern="1200" dirty="0">
                <a:solidFill>
                  <a:schemeClr val="tx1"/>
                </a:solidFill>
                <a:effectLst/>
                <a:latin typeface="+mn-lt"/>
                <a:ea typeface="ＭＳ Ｐゴシック" pitchFamily="37" charset="-128"/>
                <a:cs typeface="+mn-cs"/>
              </a:rPr>
              <a:t>.</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15</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755809" y="4689515"/>
            <a:ext cx="5335270" cy="4442698"/>
          </a:xfrm>
        </p:spPr>
        <p:txBody>
          <a:bodyPr/>
          <a:lstStyle/>
          <a:p>
            <a:r>
              <a:rPr lang="nb-NO" dirty="0"/>
              <a:t>I </a:t>
            </a:r>
            <a:r>
              <a:rPr lang="nb-NO" u="sng" dirty="0"/>
              <a:t>konseptfasen</a:t>
            </a:r>
            <a:r>
              <a:rPr lang="nb-NO" dirty="0"/>
              <a:t> ble det gjennomført LCC-beregninger for å vurdere hvilken virkning valg av ulike konsepter ville ha for bykassen i Kristiansand. Det var mange muligheter når det gjaldt samlokalisering. I starten brukte kommunen derfor noe tid på å bestemme hvilke ulike alternativ som skulle vurderes. I konseptvalgrapporten ble fem klart definerte alternativ sammenlignet. De ulike alternativene hadde forskjellig grad av nybygging, oppussing/rehabilitering, samlokalisering og antall arbeidsplasser. Restverdien for bygninger som kunne fraflyttes etter at prosjektet var ferdig, ble også inkludert i beregningene. For enklere å kunne sammenligne alternativene laget man sammenligninger av både kostnader per kvadratmeter og kostnader per kontorarbeidsplass.  </a:t>
            </a:r>
          </a:p>
          <a:p>
            <a:r>
              <a:rPr lang="nb-NO" dirty="0"/>
              <a:t>Kommunen kunne også velge å ikke flytte, men da ville det være nødvendig å utbedre alle eksisterende lokaler til tilfredsstillende teknisk standard. Kostnaden med dette alternativet (nullalternativet) kom i tillegg til de fem øvrige alternativene.</a:t>
            </a:r>
          </a:p>
          <a:p>
            <a:endParaRPr lang="nb-NO" dirty="0"/>
          </a:p>
          <a:p>
            <a:r>
              <a:rPr lang="nb-NO" dirty="0"/>
              <a:t>De fem alternative løsningene som ble satt opp, var:</a:t>
            </a:r>
          </a:p>
          <a:p>
            <a:pPr lvl="0"/>
            <a:r>
              <a:rPr lang="nb-NO" dirty="0"/>
              <a:t>Alternativ 1: Ett nybygg (uten utleie), én rehabilitering, ett bygg beholdes som det er, to bygg selges (510 arbeidsplasser)</a:t>
            </a:r>
          </a:p>
          <a:p>
            <a:pPr lvl="0"/>
            <a:r>
              <a:rPr lang="nb-NO" dirty="0"/>
              <a:t>Alternativ 2: Ett nybygg (med utleie), ett bygg rehabiliteres, to bygg beholdes som de er, ett bygg selges (494 arbeidsplasser)</a:t>
            </a:r>
          </a:p>
          <a:p>
            <a:pPr lvl="0"/>
            <a:r>
              <a:rPr lang="nb-NO" dirty="0"/>
              <a:t>Alternativ 3: To nybygg (uten utleie), ett bygg beholdes som det er, tre bygg selges (515 arbeidsplasser)</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16</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lvl="0"/>
            <a:r>
              <a:rPr lang="nb-NO" dirty="0"/>
              <a:t>Alternativ 4: To nybygg (uten utleie), ett bygg rehabiliteres, tre bygg selges (515 arbeidsplasser)</a:t>
            </a:r>
          </a:p>
          <a:p>
            <a:pPr lvl="0"/>
            <a:r>
              <a:rPr lang="nb-NO" dirty="0"/>
              <a:t>Alternativ 5: To nybygg (hvorav ett med utleie), ett bygg rehabiliteres, ett bygg beholdes som det er, to bygg selges (499 arbeidsplasser)</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17</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lnSpcReduction="10000"/>
          </a:bodyPr>
          <a:lstStyle/>
          <a:p>
            <a:r>
              <a:rPr lang="nb-NO" b="1" dirty="0" err="1"/>
              <a:t>Årskostnader</a:t>
            </a:r>
            <a:r>
              <a:rPr lang="nb-NO" b="1" dirty="0"/>
              <a:t> </a:t>
            </a:r>
          </a:p>
          <a:p>
            <a:r>
              <a:rPr lang="nb-NO" dirty="0" err="1"/>
              <a:t>Årskostnadene</a:t>
            </a:r>
            <a:r>
              <a:rPr lang="nb-NO" dirty="0"/>
              <a:t> og dermed konsekvensene for kommunens årlige driftsbudsjett ble beregnet for alle alternativene. Det var forholdsvis store differanser mellom alternativene, og alternativ 3 var det rimeligste. Nullalternativet med kun teknisk oppgradering var dyrest. </a:t>
            </a:r>
          </a:p>
          <a:p>
            <a:endParaRPr lang="nb-NO" b="1" dirty="0"/>
          </a:p>
          <a:p>
            <a:r>
              <a:rPr lang="nb-NO" b="1" dirty="0"/>
              <a:t>Andre vurderinger</a:t>
            </a:r>
          </a:p>
          <a:p>
            <a:r>
              <a:rPr lang="nb-NO" dirty="0"/>
              <a:t>Kristiansand kommune hadde definert andre effektmål i forbindelse med byggeprosjektet. Hvor godt de ulike alternativene stimulerte til god ledelse, og hvor godt de ulike løsningene understøttet samarbeid på tvers mellom ulike enheter, ble vektlagt. Kommunen hadde også flere ulike effektmål knyttet til miljø.</a:t>
            </a:r>
          </a:p>
          <a:p>
            <a:endParaRPr lang="nb-NO" b="1" dirty="0"/>
          </a:p>
          <a:p>
            <a:r>
              <a:rPr lang="nb-NO" b="1" dirty="0"/>
              <a:t>Konklusjon</a:t>
            </a:r>
          </a:p>
          <a:p>
            <a:r>
              <a:rPr lang="nb-NO" dirty="0"/>
              <a:t>På bakgrunn av en samlet vurdering av alle effektmål ble alternativ 1 valgt. Av tabellen ser vi at dette er det tredje beste alternativet om vi ser på kostnadene alene.</a:t>
            </a:r>
          </a:p>
          <a:p>
            <a:r>
              <a:rPr lang="nb-NO" dirty="0"/>
              <a:t>Alle alternativene har en besparelse i beregnede FDV-kostnader fordi noen bygg selges, og fordi nye bygg har en lavere beregnet FDV-kostnad enn dagens nivå. Særlig vil energikostnadene gå ned med de strenge kravene som er stilt til nybyggene. </a:t>
            </a:r>
          </a:p>
          <a:p>
            <a:r>
              <a:rPr lang="nb-NO" dirty="0"/>
              <a:t>I Rådhuskvartalet er de gamle vernede fasadene beholdt, og bygningsmassen er bygget opp fra grunnen bak den gamle fasaden. I tillegg er Rådhusgt 16 (</a:t>
            </a:r>
            <a:r>
              <a:rPr lang="nb-NO" dirty="0" err="1"/>
              <a:t>Fevennen</a:t>
            </a:r>
            <a:r>
              <a:rPr lang="nb-NO" dirty="0"/>
              <a:t>-bygget) gitt en omfattende rehabilitering.</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18</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dirty="0"/>
              <a:t>Byggherre: Statsbygg</a:t>
            </a:r>
            <a:endParaRPr lang="nb-NO" dirty="0"/>
          </a:p>
          <a:p>
            <a:r>
              <a:rPr lang="nn-NO" dirty="0"/>
              <a:t>Entreprenør: HENT</a:t>
            </a:r>
            <a:endParaRPr lang="nb-NO" dirty="0"/>
          </a:p>
          <a:p>
            <a:r>
              <a:rPr lang="nn-NO" dirty="0"/>
              <a:t>Arkitekt: Per Knutsen Arkitektkontor og Rambøll</a:t>
            </a:r>
            <a:endParaRPr lang="nb-NO" dirty="0"/>
          </a:p>
          <a:p>
            <a:r>
              <a:rPr lang="nn-NO" dirty="0"/>
              <a:t>Totalareal: 11 000 m</a:t>
            </a:r>
            <a:r>
              <a:rPr lang="nn-NO" baseline="30000" dirty="0"/>
              <a:t>2</a:t>
            </a:r>
            <a:endParaRPr lang="nb-NO" dirty="0"/>
          </a:p>
          <a:p>
            <a:r>
              <a:rPr lang="nn-NO" dirty="0"/>
              <a:t>Totalkostnad: 390 mill. kr</a:t>
            </a:r>
            <a:endParaRPr lang="nb-NO" dirty="0"/>
          </a:p>
          <a:p>
            <a:r>
              <a:rPr lang="nb-NO" dirty="0"/>
              <a:t>Byggestart sommeren 2014</a:t>
            </a:r>
          </a:p>
          <a:p>
            <a:endParaRPr lang="nb-NO" dirty="0"/>
          </a:p>
          <a:p>
            <a:pPr marL="0" marR="0" indent="0" algn="l" defTabSz="457200" rtl="0" eaLnBrk="0" fontAlgn="base" latinLnBrk="0" hangingPunct="0">
              <a:lnSpc>
                <a:spcPct val="100000"/>
              </a:lnSpc>
              <a:spcBef>
                <a:spcPct val="30000"/>
              </a:spcBef>
              <a:spcAft>
                <a:spcPct val="0"/>
              </a:spcAft>
              <a:buClrTx/>
              <a:buSzTx/>
              <a:buFontTx/>
              <a:buNone/>
              <a:tabLst/>
              <a:defRPr/>
            </a:pPr>
            <a:r>
              <a:rPr lang="nb-NO" sz="1200" kern="1200" dirty="0">
                <a:solidFill>
                  <a:schemeClr val="tx1"/>
                </a:solidFill>
                <a:effectLst/>
                <a:latin typeface="+mn-lt"/>
                <a:ea typeface="ＭＳ Ｐゴシック" pitchFamily="37" charset="-128"/>
                <a:cs typeface="+mn-cs"/>
              </a:rPr>
              <a:t>Eksemplene er hentet fra byggeprosjektet. Vi gjør oppmerksom på at vi i noen av eksemplene har justert/forenklet tallverdiene noe for bedre få fram hovedpoenget. </a:t>
            </a:r>
          </a:p>
          <a:p>
            <a:endParaRPr lang="nb-NO" sz="1200" kern="1200" dirty="0">
              <a:solidFill>
                <a:schemeClr val="tx1"/>
              </a:solidFill>
              <a:effectLst/>
              <a:latin typeface="+mn-lt"/>
              <a:ea typeface="ＭＳ Ｐゴシック" pitchFamily="37" charset="-128"/>
              <a:cs typeface="+mn-cs"/>
            </a:endParaRPr>
          </a:p>
          <a:p>
            <a:endParaRPr lang="nb-NO" sz="1200" kern="1200" dirty="0">
              <a:solidFill>
                <a:schemeClr val="tx1"/>
              </a:solidFill>
              <a:effectLst/>
              <a:latin typeface="+mn-lt"/>
              <a:ea typeface="ＭＳ Ｐゴシック" pitchFamily="37" charset="-128"/>
              <a:cs typeface="+mn-cs"/>
            </a:endParaRPr>
          </a:p>
          <a:p>
            <a:r>
              <a:rPr lang="nb-NO" sz="1200" b="1" kern="1200" dirty="0">
                <a:solidFill>
                  <a:schemeClr val="tx1"/>
                </a:solidFill>
                <a:effectLst/>
                <a:latin typeface="+mn-lt"/>
                <a:ea typeface="ＭＳ Ｐゴシック" pitchFamily="37" charset="-128"/>
                <a:cs typeface="+mn-cs"/>
              </a:rPr>
              <a:t>Konseptvalg</a:t>
            </a:r>
          </a:p>
          <a:p>
            <a:r>
              <a:rPr lang="nb-NO" sz="1200" kern="1200" dirty="0" err="1">
                <a:solidFill>
                  <a:schemeClr val="tx1"/>
                </a:solidFill>
                <a:effectLst/>
                <a:latin typeface="+mn-lt"/>
                <a:ea typeface="ＭＳ Ｐゴシック" pitchFamily="37" charset="-128"/>
                <a:cs typeface="+mn-cs"/>
              </a:rPr>
              <a:t>Framsenteret</a:t>
            </a:r>
            <a:r>
              <a:rPr lang="nb-NO" sz="1200" kern="1200" dirty="0">
                <a:solidFill>
                  <a:schemeClr val="tx1"/>
                </a:solidFill>
                <a:effectLst/>
                <a:latin typeface="+mn-lt"/>
                <a:ea typeface="ＭＳ Ｐゴシック" pitchFamily="37" charset="-128"/>
                <a:cs typeface="+mn-cs"/>
              </a:rPr>
              <a:t> i Tromsø er et forsknings- og laboratoriesenter. Det var planer om å utvide dette forskningssenteret til omtrent dobbel størrelse gjennom et tilbygg mot sør (til venstre på bildet).</a:t>
            </a:r>
          </a:p>
          <a:p>
            <a:r>
              <a:rPr lang="nb-NO" sz="1200" kern="1200" dirty="0">
                <a:solidFill>
                  <a:schemeClr val="tx1"/>
                </a:solidFill>
                <a:effectLst/>
                <a:latin typeface="+mn-lt"/>
                <a:ea typeface="ＭＳ Ｐゴシック" pitchFamily="37" charset="-128"/>
                <a:cs typeface="+mn-cs"/>
              </a:rPr>
              <a:t>Det var 19 ulike forskningsinstitusjoner i </a:t>
            </a:r>
            <a:r>
              <a:rPr lang="nb-NO" sz="1200" kern="1200" dirty="0" err="1">
                <a:solidFill>
                  <a:schemeClr val="tx1"/>
                </a:solidFill>
                <a:effectLst/>
                <a:latin typeface="+mn-lt"/>
                <a:ea typeface="ＭＳ Ｐゴシック" pitchFamily="37" charset="-128"/>
                <a:cs typeface="+mn-cs"/>
              </a:rPr>
              <a:t>Framsenteret</a:t>
            </a:r>
            <a:r>
              <a:rPr lang="nb-NO" sz="1200" kern="1200" dirty="0">
                <a:solidFill>
                  <a:schemeClr val="tx1"/>
                </a:solidFill>
                <a:effectLst/>
                <a:latin typeface="+mn-lt"/>
                <a:ea typeface="ＭＳ Ｐゴシック" pitchFamily="37" charset="-128"/>
                <a:cs typeface="+mn-cs"/>
              </a:rPr>
              <a:t>. Flere av disse hadde behov for å utvide sine areal. Når den nye bygningen er ferdig, vil det ha kommet til 2-3 nye brukere i tillegg til de eksisterende. Størrelsen på nybygget er </a:t>
            </a:r>
            <a:r>
              <a:rPr lang="nb-NO" sz="1200" kern="1200" dirty="0" err="1">
                <a:solidFill>
                  <a:schemeClr val="tx1"/>
                </a:solidFill>
                <a:effectLst/>
                <a:latin typeface="+mn-lt"/>
                <a:ea typeface="ＭＳ Ｐゴシック" pitchFamily="37" charset="-128"/>
                <a:cs typeface="+mn-cs"/>
              </a:rPr>
              <a:t>ca</a:t>
            </a:r>
            <a:r>
              <a:rPr lang="nb-NO" sz="1200" kern="1200" dirty="0">
                <a:solidFill>
                  <a:schemeClr val="tx1"/>
                </a:solidFill>
                <a:effectLst/>
                <a:latin typeface="+mn-lt"/>
                <a:ea typeface="ＭＳ Ｐゴシック" pitchFamily="37" charset="-128"/>
                <a:cs typeface="+mn-cs"/>
              </a:rPr>
              <a:t> 11 000 m</a:t>
            </a:r>
            <a:r>
              <a:rPr lang="nb-NO" sz="1200" kern="1200" baseline="30000" dirty="0">
                <a:solidFill>
                  <a:schemeClr val="tx1"/>
                </a:solidFill>
                <a:effectLst/>
                <a:latin typeface="+mn-lt"/>
                <a:ea typeface="ＭＳ Ｐゴシック" pitchFamily="37" charset="-128"/>
                <a:cs typeface="+mn-cs"/>
              </a:rPr>
              <a:t>2</a:t>
            </a:r>
            <a:r>
              <a:rPr lang="nb-NO" sz="1200" kern="1200" dirty="0">
                <a:solidFill>
                  <a:schemeClr val="tx1"/>
                </a:solidFill>
                <a:effectLst/>
                <a:latin typeface="+mn-lt"/>
                <a:ea typeface="ＭＳ Ｐゴシック" pitchFamily="37" charset="-128"/>
                <a:cs typeface="+mn-cs"/>
              </a:rPr>
              <a:t>. Eksisterende bygning er omtrent like stor.</a:t>
            </a:r>
            <a:br>
              <a:rPr lang="nb-NO" sz="1200" kern="1200" dirty="0">
                <a:solidFill>
                  <a:schemeClr val="tx1"/>
                </a:solidFill>
                <a:effectLst/>
                <a:latin typeface="+mn-lt"/>
                <a:ea typeface="ＭＳ Ｐゴシック" pitchFamily="37" charset="-128"/>
                <a:cs typeface="+mn-cs"/>
              </a:rPr>
            </a:br>
            <a:endParaRPr lang="nb-NO" sz="1200" kern="1200" dirty="0">
              <a:solidFill>
                <a:schemeClr val="tx1"/>
              </a:solidFill>
              <a:effectLst/>
              <a:latin typeface="+mn-lt"/>
              <a:ea typeface="ＭＳ Ｐゴシック" pitchFamily="37" charset="-128"/>
              <a:cs typeface="+mn-cs"/>
            </a:endParaRPr>
          </a:p>
          <a:p>
            <a:r>
              <a:rPr lang="nb-NO" sz="1200" kern="1200" dirty="0">
                <a:solidFill>
                  <a:schemeClr val="tx1"/>
                </a:solidFill>
                <a:effectLst/>
                <a:latin typeface="+mn-lt"/>
                <a:ea typeface="ＭＳ Ｐゴシック" pitchFamily="37" charset="-128"/>
                <a:cs typeface="+mn-cs"/>
              </a:rPr>
              <a:t> </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19</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a:t>Du kan ta mange valg når behov for et bygg melder seg. Hvordan påvirker følgende valg </a:t>
            </a:r>
            <a:r>
              <a:rPr lang="nb-NO" dirty="0" err="1"/>
              <a:t>livssykluskostnanden</a:t>
            </a:r>
            <a:r>
              <a:rPr lang="nb-NO" dirty="0"/>
              <a:t>?</a:t>
            </a:r>
          </a:p>
          <a:p>
            <a:r>
              <a:rPr lang="nb-NO" dirty="0"/>
              <a:t>1.	bygge om og pusse opp</a:t>
            </a:r>
          </a:p>
          <a:p>
            <a:r>
              <a:rPr lang="nb-NO" dirty="0"/>
              <a:t>2.	rive eksisterende bygg og bygge en stor ny bygning</a:t>
            </a:r>
          </a:p>
          <a:p>
            <a:r>
              <a:rPr lang="nb-NO" dirty="0"/>
              <a:t>3.	bygge litt mindre bygning og pusse opp eksisterende</a:t>
            </a:r>
          </a:p>
          <a:p>
            <a:r>
              <a:rPr lang="nb-NO" dirty="0"/>
              <a:t>4.	bruke nærliggende lokaler</a:t>
            </a:r>
          </a:p>
          <a:p>
            <a:r>
              <a:rPr lang="nb-NO" dirty="0"/>
              <a:t>5.	ikke bygge noen ting.</a:t>
            </a:r>
          </a:p>
          <a:p>
            <a:r>
              <a:rPr lang="nb-NO" dirty="0"/>
              <a:t>Svar:</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2</a:t>
            </a:fld>
            <a:endParaRPr lang="nb-NO" dirty="0"/>
          </a:p>
        </p:txBody>
      </p:sp>
    </p:spTree>
    <p:extLst>
      <p:ext uri="{BB962C8B-B14F-4D97-AF65-F5344CB8AC3E}">
        <p14:creationId xmlns:p14="http://schemas.microsoft.com/office/powerpoint/2010/main" val="2508325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85000" lnSpcReduction="10000"/>
          </a:bodyPr>
          <a:lstStyle/>
          <a:p>
            <a:r>
              <a:rPr lang="nb-NO" sz="1200" b="1" kern="1200" dirty="0">
                <a:solidFill>
                  <a:schemeClr val="tx1"/>
                </a:solidFill>
                <a:effectLst/>
                <a:latin typeface="+mn-lt"/>
                <a:ea typeface="ＭＳ Ｐゴシック" pitchFamily="37" charset="-128"/>
                <a:cs typeface="+mn-cs"/>
              </a:rPr>
              <a:t>Valg av tomt</a:t>
            </a:r>
          </a:p>
          <a:p>
            <a:r>
              <a:rPr lang="nb-NO" sz="1200" kern="1200" dirty="0">
                <a:solidFill>
                  <a:schemeClr val="tx1"/>
                </a:solidFill>
                <a:effectLst/>
                <a:latin typeface="+mn-lt"/>
                <a:ea typeface="ＭＳ Ｐゴシック" pitchFamily="37" charset="-128"/>
                <a:cs typeface="+mn-cs"/>
              </a:rPr>
              <a:t>Valg av tomt påvirker i stor grad hvilke </a:t>
            </a:r>
            <a:r>
              <a:rPr lang="nb-NO" sz="1200" kern="1200" dirty="0" err="1">
                <a:solidFill>
                  <a:schemeClr val="tx1"/>
                </a:solidFill>
                <a:effectLst/>
                <a:latin typeface="+mn-lt"/>
                <a:ea typeface="ＭＳ Ｐゴシック" pitchFamily="37" charset="-128"/>
                <a:cs typeface="+mn-cs"/>
              </a:rPr>
              <a:t>årskostnader</a:t>
            </a:r>
            <a:r>
              <a:rPr lang="nb-NO" sz="1200" kern="1200" dirty="0">
                <a:solidFill>
                  <a:schemeClr val="tx1"/>
                </a:solidFill>
                <a:effectLst/>
                <a:latin typeface="+mn-lt"/>
                <a:ea typeface="ＭＳ Ｐゴシック" pitchFamily="37" charset="-128"/>
                <a:cs typeface="+mn-cs"/>
              </a:rPr>
              <a:t> bygget vil gi deg.  Sentrale tomter som regel dyrere enn tomter utenfor sentrum.  Grunnforhold på tomten påvirker kostnadene for grunnarbeider.  Tomten kan også ha andre tekniske utfordringer, ofte er sentrumstomter mer kostbar å bygge ut enn tomter som ligger på store åpne industriområder, for eksempel på grunn av mer komplisert infrastruktur, mindre plass mm.</a:t>
            </a:r>
          </a:p>
          <a:p>
            <a:r>
              <a:rPr lang="nb-NO" sz="1200" kern="1200" dirty="0">
                <a:solidFill>
                  <a:schemeClr val="tx1"/>
                </a:solidFill>
                <a:effectLst/>
                <a:latin typeface="+mn-lt"/>
                <a:ea typeface="ＭＳ Ｐゴシック" pitchFamily="37" charset="-128"/>
                <a:cs typeface="+mn-cs"/>
              </a:rPr>
              <a:t>Ulike tomtealternativ kan også ha ulike økonomiske konsekvenser.  Et alternativ kan være å leie lokaler, et annet alternativ er å bygge selv.  </a:t>
            </a:r>
            <a:r>
              <a:rPr lang="nb-NO" sz="1200" kern="1200" dirty="0" err="1">
                <a:solidFill>
                  <a:schemeClr val="tx1"/>
                </a:solidFill>
                <a:effectLst/>
                <a:latin typeface="+mn-lt"/>
                <a:ea typeface="ＭＳ Ｐゴシック" pitchFamily="37" charset="-128"/>
                <a:cs typeface="+mn-cs"/>
              </a:rPr>
              <a:t>Årskostnadsberegninger</a:t>
            </a:r>
            <a:r>
              <a:rPr lang="nb-NO" sz="1200" kern="1200" dirty="0">
                <a:solidFill>
                  <a:schemeClr val="tx1"/>
                </a:solidFill>
                <a:effectLst/>
                <a:latin typeface="+mn-lt"/>
                <a:ea typeface="ＭＳ Ｐゴシック" pitchFamily="37" charset="-128"/>
                <a:cs typeface="+mn-cs"/>
              </a:rPr>
              <a:t> gjør det enkelt å sammenligne kostnader mellom leide lokaler og de du bygger selv.  </a:t>
            </a:r>
          </a:p>
          <a:p>
            <a:r>
              <a:rPr lang="nb-NO" sz="1200" kern="1200" dirty="0">
                <a:solidFill>
                  <a:schemeClr val="tx1"/>
                </a:solidFill>
                <a:effectLst/>
                <a:latin typeface="+mn-lt"/>
                <a:ea typeface="ＭＳ Ｐゴシック" pitchFamily="37" charset="-128"/>
                <a:cs typeface="+mn-cs"/>
              </a:rPr>
              <a:t>Polarmiljøsenteret er et forskningssenter for en rekke virksomheter knyttet til Nordområdene.  Det var et ønske om å utvide forskningssamarbeidet til flere organisasjoner, og ideen om </a:t>
            </a:r>
            <a:r>
              <a:rPr lang="nb-NO" sz="1200" kern="1200" dirty="0" err="1">
                <a:solidFill>
                  <a:schemeClr val="tx1"/>
                </a:solidFill>
                <a:effectLst/>
                <a:latin typeface="+mn-lt"/>
                <a:ea typeface="ＭＳ Ｐゴシック" pitchFamily="37" charset="-128"/>
                <a:cs typeface="+mn-cs"/>
              </a:rPr>
              <a:t>Framsenteret</a:t>
            </a:r>
            <a:r>
              <a:rPr lang="nb-NO" sz="1200" kern="1200" dirty="0">
                <a:solidFill>
                  <a:schemeClr val="tx1"/>
                </a:solidFill>
                <a:effectLst/>
                <a:latin typeface="+mn-lt"/>
                <a:ea typeface="ＭＳ Ｐゴシック" pitchFamily="37" charset="-128"/>
                <a:cs typeface="+mn-cs"/>
              </a:rPr>
              <a:t> oppsto.  Denne senteretableringen utløste behovet for dobbelt så store arealer som Polarmiljøsenteret brukte.  Siden Statsbygg hadde en byggeklar tomt sør for dagens Polarmiljøsenter, ble det besluttet å etablere </a:t>
            </a:r>
            <a:r>
              <a:rPr lang="nb-NO" sz="1200" kern="1200" dirty="0" err="1">
                <a:solidFill>
                  <a:schemeClr val="tx1"/>
                </a:solidFill>
                <a:effectLst/>
                <a:latin typeface="+mn-lt"/>
                <a:ea typeface="ＭＳ Ｐゴシック" pitchFamily="37" charset="-128"/>
                <a:cs typeface="+mn-cs"/>
              </a:rPr>
              <a:t>Framsenteret</a:t>
            </a:r>
            <a:r>
              <a:rPr lang="nb-NO" sz="1200" kern="1200" dirty="0">
                <a:solidFill>
                  <a:schemeClr val="tx1"/>
                </a:solidFill>
                <a:effectLst/>
                <a:latin typeface="+mn-lt"/>
                <a:ea typeface="ＭＳ Ｐゴシック" pitchFamily="37" charset="-128"/>
                <a:cs typeface="+mn-cs"/>
              </a:rPr>
              <a:t> på denne tomten.  </a:t>
            </a:r>
          </a:p>
          <a:p>
            <a:endParaRPr lang="nb-NO" dirty="0"/>
          </a:p>
          <a:p>
            <a:r>
              <a:rPr lang="nb-NO" sz="1200" b="1" kern="1200" dirty="0">
                <a:solidFill>
                  <a:schemeClr val="tx1"/>
                </a:solidFill>
                <a:effectLst/>
                <a:latin typeface="+mn-lt"/>
                <a:ea typeface="ＭＳ Ｐゴシック" pitchFamily="37" charset="-128"/>
                <a:cs typeface="+mn-cs"/>
              </a:rPr>
              <a:t>Tomtealternativ 1</a:t>
            </a:r>
          </a:p>
          <a:p>
            <a:r>
              <a:rPr lang="nb-NO" sz="1200" kern="1200" dirty="0">
                <a:solidFill>
                  <a:schemeClr val="tx1"/>
                </a:solidFill>
                <a:effectLst/>
                <a:latin typeface="+mn-lt"/>
                <a:ea typeface="ＭＳ Ｐゴシック" pitchFamily="37" charset="-128"/>
                <a:cs typeface="+mn-cs"/>
              </a:rPr>
              <a:t>Denne tomten er godt tilrettelagt for utrusting av polarekspedisjoner med et lager med tilhørende kai av passe størrelse.  Byggegrunnen er en steinfylling som er tilrettelagt for videre utbygging av industri.  </a:t>
            </a:r>
          </a:p>
          <a:p>
            <a:r>
              <a:rPr lang="nb-NO" sz="1200" kern="1200" dirty="0">
                <a:solidFill>
                  <a:schemeClr val="tx1"/>
                </a:solidFill>
                <a:effectLst/>
                <a:latin typeface="+mn-lt"/>
                <a:ea typeface="ＭＳ Ｐゴシック" pitchFamily="37" charset="-128"/>
                <a:cs typeface="+mn-cs"/>
              </a:rPr>
              <a:t>Å bygge </a:t>
            </a:r>
            <a:r>
              <a:rPr lang="nb-NO" sz="1200" kern="1200" dirty="0" err="1">
                <a:solidFill>
                  <a:schemeClr val="tx1"/>
                </a:solidFill>
                <a:effectLst/>
                <a:latin typeface="+mn-lt"/>
                <a:ea typeface="ＭＳ Ｐゴシック" pitchFamily="37" charset="-128"/>
                <a:cs typeface="+mn-cs"/>
              </a:rPr>
              <a:t>Framsenteret</a:t>
            </a:r>
            <a:r>
              <a:rPr lang="nb-NO" sz="1200" kern="1200" dirty="0">
                <a:solidFill>
                  <a:schemeClr val="tx1"/>
                </a:solidFill>
                <a:effectLst/>
                <a:latin typeface="+mn-lt"/>
                <a:ea typeface="ＭＳ Ｐゴシック" pitchFamily="37" charset="-128"/>
                <a:cs typeface="+mn-cs"/>
              </a:rPr>
              <a:t> på denne tomten, ville derfor trolig blitt rimeligere enn å bygge på den valgte tomten, men en tomt som er tenkt brukt til industriformål, vil ikke uten videre kunne benyttes til arbeidsintensive virksomheter som </a:t>
            </a:r>
            <a:r>
              <a:rPr lang="nb-NO" sz="1200" kern="1200" dirty="0" err="1">
                <a:solidFill>
                  <a:schemeClr val="tx1"/>
                </a:solidFill>
                <a:effectLst/>
                <a:latin typeface="+mn-lt"/>
                <a:ea typeface="ＭＳ Ｐゴシック" pitchFamily="37" charset="-128"/>
                <a:cs typeface="+mn-cs"/>
              </a:rPr>
              <a:t>Framsenteret</a:t>
            </a:r>
            <a:r>
              <a:rPr lang="nb-NO" sz="1200" kern="1200" dirty="0">
                <a:solidFill>
                  <a:schemeClr val="tx1"/>
                </a:solidFill>
                <a:effectLst/>
                <a:latin typeface="+mn-lt"/>
                <a:ea typeface="ＭＳ Ｐゴシック" pitchFamily="37" charset="-128"/>
                <a:cs typeface="+mn-cs"/>
              </a:rPr>
              <a:t>.  </a:t>
            </a:r>
            <a:r>
              <a:rPr lang="nb-NO" sz="1200" u="sng" kern="1200" dirty="0">
                <a:solidFill>
                  <a:schemeClr val="tx1"/>
                </a:solidFill>
                <a:effectLst/>
                <a:latin typeface="+mn-lt"/>
                <a:ea typeface="ＭＳ Ｐゴシック" pitchFamily="37" charset="-128"/>
                <a:cs typeface="+mn-cs"/>
              </a:rPr>
              <a:t>Utnyttelsesgraden</a:t>
            </a:r>
            <a:r>
              <a:rPr lang="nb-NO" sz="1200" kern="1200" dirty="0">
                <a:solidFill>
                  <a:schemeClr val="tx1"/>
                </a:solidFill>
                <a:effectLst/>
                <a:latin typeface="+mn-lt"/>
                <a:ea typeface="ＭＳ Ｐゴシック" pitchFamily="37" charset="-128"/>
                <a:cs typeface="+mn-cs"/>
              </a:rPr>
              <a:t> på tomten tilsvarer hvor mange m</a:t>
            </a:r>
            <a:r>
              <a:rPr lang="nb-NO" sz="1200" kern="1200" baseline="30000" dirty="0">
                <a:solidFill>
                  <a:schemeClr val="tx1"/>
                </a:solidFill>
                <a:effectLst/>
                <a:latin typeface="+mn-lt"/>
                <a:ea typeface="ＭＳ Ｐゴシック" pitchFamily="37" charset="-128"/>
                <a:cs typeface="+mn-cs"/>
              </a:rPr>
              <a:t>2</a:t>
            </a:r>
            <a:r>
              <a:rPr lang="nb-NO" sz="1200" kern="1200" dirty="0">
                <a:solidFill>
                  <a:schemeClr val="tx1"/>
                </a:solidFill>
                <a:effectLst/>
                <a:latin typeface="+mn-lt"/>
                <a:ea typeface="ＭＳ Ｐゴシック" pitchFamily="37" charset="-128"/>
                <a:cs typeface="+mn-cs"/>
              </a:rPr>
              <a:t> bygningsmasse du får bygge pr m</a:t>
            </a:r>
            <a:r>
              <a:rPr lang="nb-NO" sz="1200" kern="1200" baseline="30000" dirty="0">
                <a:solidFill>
                  <a:schemeClr val="tx1"/>
                </a:solidFill>
                <a:effectLst/>
                <a:latin typeface="+mn-lt"/>
                <a:ea typeface="ＭＳ Ｐゴシック" pitchFamily="37" charset="-128"/>
                <a:cs typeface="+mn-cs"/>
              </a:rPr>
              <a:t>2</a:t>
            </a:r>
            <a:r>
              <a:rPr lang="nb-NO" sz="1200" kern="1200" dirty="0">
                <a:solidFill>
                  <a:schemeClr val="tx1"/>
                </a:solidFill>
                <a:effectLst/>
                <a:latin typeface="+mn-lt"/>
                <a:ea typeface="ＭＳ Ｐゴシック" pitchFamily="37" charset="-128"/>
                <a:cs typeface="+mn-cs"/>
              </a:rPr>
              <a:t> tomtegrunn, og var ikke tilstrekkelig for en bygning av den størrelsen som </a:t>
            </a:r>
            <a:r>
              <a:rPr lang="nb-NO" sz="1200" kern="1200" dirty="0" err="1">
                <a:solidFill>
                  <a:schemeClr val="tx1"/>
                </a:solidFill>
                <a:effectLst/>
                <a:latin typeface="+mn-lt"/>
                <a:ea typeface="ＭＳ Ｐゴシック" pitchFamily="37" charset="-128"/>
                <a:cs typeface="+mn-cs"/>
              </a:rPr>
              <a:t>Framsenteret</a:t>
            </a:r>
            <a:r>
              <a:rPr lang="nb-NO" sz="1200" kern="1200" dirty="0">
                <a:solidFill>
                  <a:schemeClr val="tx1"/>
                </a:solidFill>
                <a:effectLst/>
                <a:latin typeface="+mn-lt"/>
                <a:ea typeface="ＭＳ Ｐゴシック" pitchFamily="37" charset="-128"/>
                <a:cs typeface="+mn-cs"/>
              </a:rPr>
              <a:t> trengte.</a:t>
            </a:r>
          </a:p>
          <a:p>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20</a:t>
            </a:fld>
            <a:endParaRPr lang="nb-NO"/>
          </a:p>
        </p:txBody>
      </p:sp>
    </p:spTree>
    <p:extLst>
      <p:ext uri="{BB962C8B-B14F-4D97-AF65-F5344CB8AC3E}">
        <p14:creationId xmlns:p14="http://schemas.microsoft.com/office/powerpoint/2010/main" val="3791180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ＭＳ Ｐゴシック" pitchFamily="37" charset="-128"/>
                <a:cs typeface="+mn-cs"/>
              </a:rPr>
              <a:t>Tomtealternativ 3 er det alternativet det ble avgjort å gå videre med. Tomten er krevende, bla med en vei som går under eksisterende bygning.  Utrusting av polarekspedisjoner trenger stor plass til transport med vogntog, lagerplass og kai.  Denne typen terminalvirksomhet legges ofte i egne havneområder der tomteprisene er lavere, og området er bedre tilrettelagt for tungtrafikk.</a:t>
            </a:r>
          </a:p>
          <a:p>
            <a:r>
              <a:rPr lang="nb-NO" sz="1200" kern="1200" dirty="0">
                <a:solidFill>
                  <a:schemeClr val="tx1"/>
                </a:solidFill>
                <a:effectLst/>
                <a:latin typeface="+mn-lt"/>
                <a:ea typeface="ＭＳ Ｐゴシック" pitchFamily="37" charset="-128"/>
                <a:cs typeface="+mn-cs"/>
              </a:rPr>
              <a:t>På den andre siden, er det mange ansatte i </a:t>
            </a:r>
            <a:r>
              <a:rPr lang="nb-NO" sz="1200" kern="1200" dirty="0" err="1">
                <a:solidFill>
                  <a:schemeClr val="tx1"/>
                </a:solidFill>
                <a:effectLst/>
                <a:latin typeface="+mn-lt"/>
                <a:ea typeface="ＭＳ Ｐゴシック" pitchFamily="37" charset="-128"/>
                <a:cs typeface="+mn-cs"/>
              </a:rPr>
              <a:t>Framsenteret</a:t>
            </a:r>
            <a:r>
              <a:rPr lang="nb-NO" sz="1200" kern="1200" dirty="0">
                <a:solidFill>
                  <a:schemeClr val="tx1"/>
                </a:solidFill>
                <a:effectLst/>
                <a:latin typeface="+mn-lt"/>
                <a:ea typeface="ＭＳ Ｐゴシック" pitchFamily="37" charset="-128"/>
                <a:cs typeface="+mn-cs"/>
              </a:rPr>
              <a:t>, og nærhet til kollektivtransport er derfor viktig.  </a:t>
            </a:r>
          </a:p>
          <a:p>
            <a:endParaRPr lang="nb-NO" sz="1200" kern="1200" dirty="0">
              <a:solidFill>
                <a:schemeClr val="tx1"/>
              </a:solidFill>
              <a:effectLst/>
              <a:latin typeface="+mn-lt"/>
              <a:ea typeface="ＭＳ Ｐゴシック" pitchFamily="37" charset="-128"/>
              <a:cs typeface="+mn-cs"/>
            </a:endParaRPr>
          </a:p>
          <a:p>
            <a:r>
              <a:rPr lang="nb-NO" sz="1200" kern="1200" dirty="0">
                <a:solidFill>
                  <a:schemeClr val="tx1"/>
                </a:solidFill>
                <a:effectLst/>
                <a:latin typeface="+mn-lt"/>
                <a:ea typeface="ＭＳ Ｐゴシック" pitchFamily="37" charset="-128"/>
                <a:cs typeface="+mn-cs"/>
              </a:rPr>
              <a:t>I film 1 til dette kapittelet viser vi et par andre tomter i Tromsø, som kunne vært aktuelle for etablering av </a:t>
            </a:r>
            <a:r>
              <a:rPr lang="nb-NO" sz="1200" kern="1200" dirty="0" err="1">
                <a:solidFill>
                  <a:schemeClr val="tx1"/>
                </a:solidFill>
                <a:effectLst/>
                <a:latin typeface="+mn-lt"/>
                <a:ea typeface="ＭＳ Ｐゴシック" pitchFamily="37" charset="-128"/>
                <a:cs typeface="+mn-cs"/>
              </a:rPr>
              <a:t>Framsenteret</a:t>
            </a:r>
            <a:r>
              <a:rPr lang="nb-NO" sz="1200" kern="1200" dirty="0">
                <a:solidFill>
                  <a:schemeClr val="tx1"/>
                </a:solidFill>
                <a:effectLst/>
                <a:latin typeface="+mn-lt"/>
                <a:ea typeface="ＭＳ Ｐゴシック" pitchFamily="37" charset="-128"/>
                <a:cs typeface="+mn-cs"/>
              </a:rPr>
              <a:t>.</a:t>
            </a:r>
          </a:p>
          <a:p>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21</a:t>
            </a:fld>
            <a:endParaRPr lang="nb-NO"/>
          </a:p>
        </p:txBody>
      </p:sp>
    </p:spTree>
    <p:extLst>
      <p:ext uri="{BB962C8B-B14F-4D97-AF65-F5344CB8AC3E}">
        <p14:creationId xmlns:p14="http://schemas.microsoft.com/office/powerpoint/2010/main" val="3002402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lnSpcReduction="10000"/>
          </a:bodyPr>
          <a:lstStyle/>
          <a:p>
            <a:r>
              <a:rPr lang="nb-NO" sz="1200" kern="1200" dirty="0">
                <a:solidFill>
                  <a:schemeClr val="tx1"/>
                </a:solidFill>
                <a:effectLst/>
                <a:latin typeface="+mn-lt"/>
                <a:ea typeface="ＭＳ Ｐゴシック" pitchFamily="37" charset="-128"/>
                <a:cs typeface="+mn-cs"/>
              </a:rPr>
              <a:t>Det siste tenkte tomtevalget er plassert ved Universitetet i Nord-Norge. Universitetet kunne da knytte seg nærmere til </a:t>
            </a:r>
            <a:r>
              <a:rPr lang="nb-NO" sz="1200" kern="1200" dirty="0" err="1">
                <a:solidFill>
                  <a:schemeClr val="tx1"/>
                </a:solidFill>
                <a:effectLst/>
                <a:latin typeface="+mn-lt"/>
                <a:ea typeface="ＭＳ Ｐゴシック" pitchFamily="37" charset="-128"/>
                <a:cs typeface="+mn-cs"/>
              </a:rPr>
              <a:t>Framsenteret</a:t>
            </a:r>
            <a:r>
              <a:rPr lang="nb-NO" sz="1200" kern="1200" dirty="0">
                <a:solidFill>
                  <a:schemeClr val="tx1"/>
                </a:solidFill>
                <a:effectLst/>
                <a:latin typeface="+mn-lt"/>
                <a:ea typeface="ＭＳ Ｐゴシック" pitchFamily="37" charset="-128"/>
                <a:cs typeface="+mn-cs"/>
              </a:rPr>
              <a:t>.</a:t>
            </a:r>
          </a:p>
          <a:p>
            <a:r>
              <a:rPr lang="nb-NO" sz="1200" kern="1200" dirty="0">
                <a:solidFill>
                  <a:schemeClr val="tx1"/>
                </a:solidFill>
                <a:effectLst/>
                <a:latin typeface="+mn-lt"/>
                <a:ea typeface="ＭＳ Ｐゴシック" pitchFamily="37" charset="-128"/>
                <a:cs typeface="+mn-cs"/>
              </a:rPr>
              <a:t>Ulempen med dette alternativet er at det er et stykke fra universitetsområdet til kaianleggene i Breivika.  Dette ville gitt ulemper for driften av </a:t>
            </a:r>
            <a:r>
              <a:rPr lang="nb-NO" sz="1200" kern="1200" dirty="0" err="1">
                <a:solidFill>
                  <a:schemeClr val="tx1"/>
                </a:solidFill>
                <a:effectLst/>
                <a:latin typeface="+mn-lt"/>
                <a:ea typeface="ＭＳ Ｐゴシック" pitchFamily="37" charset="-128"/>
                <a:cs typeface="+mn-cs"/>
              </a:rPr>
              <a:t>Framsenteret</a:t>
            </a:r>
            <a:r>
              <a:rPr lang="nb-NO" sz="1200" kern="1200" dirty="0">
                <a:solidFill>
                  <a:schemeClr val="tx1"/>
                </a:solidFill>
                <a:effectLst/>
                <a:latin typeface="+mn-lt"/>
                <a:ea typeface="ＭＳ Ｐゴシック" pitchFamily="37" charset="-128"/>
                <a:cs typeface="+mn-cs"/>
              </a:rPr>
              <a:t> når polarekspedisjoner skulle utrustes</a:t>
            </a:r>
          </a:p>
          <a:p>
            <a:r>
              <a:rPr lang="nb-NO" sz="1200" kern="1200" dirty="0">
                <a:solidFill>
                  <a:schemeClr val="tx1"/>
                </a:solidFill>
                <a:effectLst/>
                <a:latin typeface="+mn-lt"/>
                <a:ea typeface="ＭＳ Ｐゴシック" pitchFamily="37" charset="-128"/>
                <a:cs typeface="+mn-cs"/>
              </a:rPr>
              <a:t>Når virksomheten må tilpasses til delvis eksisterende lokaler, og virksomheten samtidig blir spredd på flere tomter, hender det at det må bygges mer areal enn om det får bygges mer kompakt på en felles tomt.</a:t>
            </a:r>
          </a:p>
          <a:p>
            <a:endParaRPr lang="nb-NO" dirty="0"/>
          </a:p>
          <a:p>
            <a:r>
              <a:rPr lang="nb-NO" sz="1200" b="1" kern="1200" dirty="0">
                <a:solidFill>
                  <a:schemeClr val="tx1"/>
                </a:solidFill>
                <a:effectLst/>
                <a:latin typeface="+mn-lt"/>
                <a:ea typeface="ＭＳ Ｐゴシック" pitchFamily="37" charset="-128"/>
                <a:cs typeface="+mn-cs"/>
              </a:rPr>
              <a:t>Oppsummering</a:t>
            </a:r>
          </a:p>
          <a:p>
            <a:r>
              <a:rPr lang="nb-NO" sz="1200" kern="1200" dirty="0">
                <a:solidFill>
                  <a:schemeClr val="tx1"/>
                </a:solidFill>
                <a:effectLst/>
                <a:latin typeface="+mn-lt"/>
                <a:ea typeface="ＭＳ Ｐゴシック" pitchFamily="37" charset="-128"/>
                <a:cs typeface="+mn-cs"/>
              </a:rPr>
              <a:t>Tomtevalg er viktig for </a:t>
            </a:r>
            <a:r>
              <a:rPr lang="nb-NO" sz="1200" kern="1200" dirty="0" err="1">
                <a:solidFill>
                  <a:schemeClr val="tx1"/>
                </a:solidFill>
                <a:effectLst/>
                <a:latin typeface="+mn-lt"/>
                <a:ea typeface="ＭＳ Ｐゴシック" pitchFamily="37" charset="-128"/>
                <a:cs typeface="+mn-cs"/>
              </a:rPr>
              <a:t>årskostnadene</a:t>
            </a:r>
            <a:r>
              <a:rPr lang="nb-NO" sz="1200" kern="1200" dirty="0">
                <a:solidFill>
                  <a:schemeClr val="tx1"/>
                </a:solidFill>
                <a:effectLst/>
                <a:latin typeface="+mn-lt"/>
                <a:ea typeface="ＭＳ Ｐゴシック" pitchFamily="37" charset="-128"/>
                <a:cs typeface="+mn-cs"/>
              </a:rPr>
              <a:t>. Ofte kan andre forhold enn selve byggematerialene påvirke kostnadene.  Typiske rammefaktorer ved tomtevalg kan være:</a:t>
            </a:r>
          </a:p>
          <a:p>
            <a:pPr lvl="0"/>
            <a:r>
              <a:rPr lang="nb-NO" sz="1200" kern="1200" dirty="0">
                <a:solidFill>
                  <a:schemeClr val="tx1"/>
                </a:solidFill>
                <a:effectLst/>
                <a:latin typeface="+mn-lt"/>
                <a:ea typeface="ＭＳ Ｐゴシック" pitchFamily="37" charset="-128"/>
                <a:cs typeface="+mn-cs"/>
              </a:rPr>
              <a:t>Er tomten regulert til det riktige forholdet</a:t>
            </a:r>
          </a:p>
          <a:p>
            <a:pPr lvl="0"/>
            <a:r>
              <a:rPr lang="nb-NO" sz="1200" kern="1200" dirty="0">
                <a:solidFill>
                  <a:schemeClr val="tx1"/>
                </a:solidFill>
                <a:effectLst/>
                <a:latin typeface="+mn-lt"/>
                <a:ea typeface="ＭＳ Ｐゴシック" pitchFamily="37" charset="-128"/>
                <a:cs typeface="+mn-cs"/>
              </a:rPr>
              <a:t>Hvor stor utnyttelsesgrad er det på tomten</a:t>
            </a:r>
          </a:p>
          <a:p>
            <a:pPr lvl="0"/>
            <a:r>
              <a:rPr lang="nb-NO" sz="1200" kern="1200" dirty="0">
                <a:solidFill>
                  <a:schemeClr val="tx1"/>
                </a:solidFill>
                <a:effectLst/>
                <a:latin typeface="+mn-lt"/>
                <a:ea typeface="ＭＳ Ｐゴシック" pitchFamily="37" charset="-128"/>
                <a:cs typeface="+mn-cs"/>
              </a:rPr>
              <a:t>Gir tomten plass til stor nok bygningsmasse</a:t>
            </a:r>
          </a:p>
          <a:p>
            <a:pPr lvl="0"/>
            <a:r>
              <a:rPr lang="nb-NO" sz="1200" kern="1200" dirty="0">
                <a:solidFill>
                  <a:schemeClr val="tx1"/>
                </a:solidFill>
                <a:effectLst/>
                <a:latin typeface="+mn-lt"/>
                <a:ea typeface="ＭＳ Ｐゴシック" pitchFamily="37" charset="-128"/>
                <a:cs typeface="+mn-cs"/>
              </a:rPr>
              <a:t>Hvordan er byggegrunnen </a:t>
            </a:r>
          </a:p>
          <a:p>
            <a:pPr lvl="0"/>
            <a:r>
              <a:rPr lang="nb-NO" sz="1200" kern="1200" dirty="0">
                <a:solidFill>
                  <a:schemeClr val="tx1"/>
                </a:solidFill>
                <a:effectLst/>
                <a:latin typeface="+mn-lt"/>
                <a:ea typeface="ＭＳ Ｐゴシック" pitchFamily="37" charset="-128"/>
                <a:cs typeface="+mn-cs"/>
              </a:rPr>
              <a:t>Har tomten eksisterende bygninger som kan benyttes, eller må disse rives</a:t>
            </a:r>
          </a:p>
          <a:p>
            <a:pPr lvl="0"/>
            <a:r>
              <a:rPr lang="nb-NO" sz="1200" kern="1200" dirty="0">
                <a:solidFill>
                  <a:schemeClr val="tx1"/>
                </a:solidFill>
                <a:effectLst/>
                <a:latin typeface="+mn-lt"/>
                <a:ea typeface="ＭＳ Ｐゴシック" pitchFamily="37" charset="-128"/>
                <a:cs typeface="+mn-cs"/>
              </a:rPr>
              <a:t>Ligger tomten nært kollektivtransport</a:t>
            </a:r>
          </a:p>
          <a:p>
            <a:pPr lvl="0"/>
            <a:r>
              <a:rPr lang="nb-NO" sz="1200" kern="1200" dirty="0">
                <a:solidFill>
                  <a:schemeClr val="tx1"/>
                </a:solidFill>
                <a:effectLst/>
                <a:latin typeface="+mn-lt"/>
                <a:ea typeface="ＭＳ Ｐゴシック" pitchFamily="37" charset="-128"/>
                <a:cs typeface="+mn-cs"/>
              </a:rPr>
              <a:t>Hvordan er trafikkforholdene ved tomten</a:t>
            </a:r>
          </a:p>
          <a:p>
            <a:pPr lvl="0"/>
            <a:r>
              <a:rPr lang="nb-NO" sz="1200" kern="1200" dirty="0">
                <a:solidFill>
                  <a:schemeClr val="tx1"/>
                </a:solidFill>
                <a:effectLst/>
                <a:latin typeface="+mn-lt"/>
                <a:ea typeface="ＭＳ Ｐゴシック" pitchFamily="37" charset="-128"/>
                <a:cs typeface="+mn-cs"/>
              </a:rPr>
              <a:t>Har virksomheten spesielle krav til tomten som egen kai, sikkerhetssoner, utendørs lekeareal osv.</a:t>
            </a:r>
          </a:p>
          <a:p>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22</a:t>
            </a:fld>
            <a:endParaRPr lang="nb-NO"/>
          </a:p>
        </p:txBody>
      </p:sp>
    </p:spTree>
    <p:extLst>
      <p:ext uri="{BB962C8B-B14F-4D97-AF65-F5344CB8AC3E}">
        <p14:creationId xmlns:p14="http://schemas.microsoft.com/office/powerpoint/2010/main" val="3505851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b="1" dirty="0"/>
              <a:t>Hvor stort kan du bygge</a:t>
            </a:r>
          </a:p>
          <a:p>
            <a:r>
              <a:rPr lang="nb-NO" dirty="0"/>
              <a:t>Da prosjektet med </a:t>
            </a:r>
            <a:r>
              <a:rPr lang="nb-NO" dirty="0" err="1"/>
              <a:t>Framsenteret</a:t>
            </a:r>
            <a:r>
              <a:rPr lang="nb-NO" dirty="0"/>
              <a:t> i Tromsø startet, var området ferdig regulert til kontorformål, og arealutvidelsen fikk enkelt plass i det som kommunen kunne tillate i reguleringsplanen.</a:t>
            </a:r>
          </a:p>
          <a:p>
            <a:r>
              <a:rPr lang="nb-NO" b="1" dirty="0"/>
              <a:t>Hva var viktig på </a:t>
            </a:r>
            <a:r>
              <a:rPr lang="nb-NO" b="1" dirty="0" err="1"/>
              <a:t>Framsenteret</a:t>
            </a:r>
            <a:r>
              <a:rPr lang="nb-NO" b="1" dirty="0"/>
              <a:t>?</a:t>
            </a:r>
          </a:p>
          <a:p>
            <a:r>
              <a:rPr lang="nb-NO" dirty="0"/>
              <a:t>Det var flere utfordringer knyttet til plassering av bygningsvolum som måtte løses på </a:t>
            </a:r>
            <a:r>
              <a:rPr lang="nb-NO" dirty="0" err="1"/>
              <a:t>Framsenteret</a:t>
            </a:r>
            <a:r>
              <a:rPr lang="nb-NO" dirty="0"/>
              <a:t>. De tre ulike alternativene har ulike løsninger på hovedutfordringene.  God sammenkobling mot eksisterende bygning for alle etasjer var viktig. Det gikk en offentlig vei under den eksisterende bygningen. Denne veien måtte beholdes. Videre vil bygningsformen påvirke energiforbruket. En kompakt og energiøkonomisk bygningsform gir mindre dagslys inn i bygningen, så her måtte dagslys og energibehov balanseres mot hverandre.</a:t>
            </a:r>
          </a:p>
          <a:p>
            <a:r>
              <a:rPr lang="nb-NO" dirty="0"/>
              <a:t>Fire alternativer med ulike løsninger på hovedutfordringene ble presentert. På dette stadiet i prosjektet ble det ikke foretatt konkrete LCC-beregninger. Byggherren fattet sin beslutning på grunnlag av en helhetlig vurdering.</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23</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nb-NO" sz="1200" kern="1200" dirty="0">
                <a:solidFill>
                  <a:schemeClr val="tx1"/>
                </a:solidFill>
                <a:effectLst/>
                <a:latin typeface="+mn-lt"/>
                <a:ea typeface="ＭＳ Ｐゴシック" pitchFamily="37" charset="-128"/>
                <a:cs typeface="+mn-cs"/>
              </a:rPr>
              <a:t>De ulike volumene fra volumstudiet har ulikt areal på ytterveggene.  I tabellen her ser vi hvor store forskjellen på overflatevolum er fra modellene A, B og C.</a:t>
            </a:r>
          </a:p>
          <a:p>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24</a:t>
            </a:fld>
            <a:endParaRPr lang="nb-NO"/>
          </a:p>
        </p:txBody>
      </p:sp>
    </p:spTree>
    <p:extLst>
      <p:ext uri="{BB962C8B-B14F-4D97-AF65-F5344CB8AC3E}">
        <p14:creationId xmlns:p14="http://schemas.microsoft.com/office/powerpoint/2010/main" val="2964902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ＭＳ Ｐゴシック" pitchFamily="37" charset="-128"/>
                <a:cs typeface="+mn-cs"/>
              </a:rPr>
              <a:t>En bygning deles gjerne inn i funksjonsareal, forkortet FUA. Det tilsvarer arealet til formål og bruk. Hvis du legger til det arealet som er nødvendig for at bygningen skal kunne brukes , får vi bygningens bruttoareal, forkortet BTA. Forholdet mellom disse to arealene kalles for Brutto/Netto Faktor, forkortet B/N faktor.</a:t>
            </a:r>
          </a:p>
          <a:p>
            <a:r>
              <a:rPr lang="nb-NO" sz="1200" kern="1200" dirty="0">
                <a:solidFill>
                  <a:schemeClr val="tx1"/>
                </a:solidFill>
                <a:effectLst/>
                <a:latin typeface="+mn-lt"/>
                <a:ea typeface="ＭＳ Ｐゴシック" pitchFamily="37" charset="-128"/>
                <a:cs typeface="+mn-cs"/>
              </a:rPr>
              <a:t>Når du skal planlegge en bygning, starter du gjerne med å finne funksjonsarealet.  Etter at det er kartlagt, må du plassere funksjonsarealet inn i en bygningsform.  Du vil da finne ut hvor stort bruttoareal som er nødvendig i de ulike alternativene. </a:t>
            </a:r>
          </a:p>
          <a:p>
            <a:r>
              <a:rPr lang="nb-NO" sz="1200" kern="1200" dirty="0">
                <a:solidFill>
                  <a:schemeClr val="tx1"/>
                </a:solidFill>
                <a:effectLst/>
                <a:latin typeface="+mn-lt"/>
                <a:ea typeface="ＭＳ Ｐゴシック" pitchFamily="37" charset="-128"/>
                <a:cs typeface="+mn-cs"/>
              </a:rPr>
              <a:t>I en LCC beregning, vil det oftest lønne seg å bygge så lite areal som mulig.  Det er med andre ord viktig å få en god B/N faktor.</a:t>
            </a:r>
          </a:p>
          <a:p>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25</a:t>
            </a:fld>
            <a:endParaRPr lang="nb-NO"/>
          </a:p>
        </p:txBody>
      </p:sp>
    </p:spTree>
    <p:extLst>
      <p:ext uri="{BB962C8B-B14F-4D97-AF65-F5344CB8AC3E}">
        <p14:creationId xmlns:p14="http://schemas.microsoft.com/office/powerpoint/2010/main" val="1642299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Figurene viser eksempler på bruttoareal som ikke kan benyttes til bygningens funksjonelle areal. I eksempelet fordeler disse arealene seg slik:</a:t>
            </a:r>
            <a:endParaRPr kumimoji="0" lang="nb-NO"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Arealene som er oppgitt er hentet fra de tegningene som vises i film 3 arealeffektivitet.</a:t>
            </a:r>
            <a:br>
              <a:rPr kumimoji="0" lang="nb-NO"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br>
            <a:endParaRPr kumimoji="0" lang="nb-NO" sz="2000" b="0" i="0" u="none" strike="noStrike" cap="none" normalizeH="0" baseline="0" dirty="0">
              <a:ln>
                <a:noFill/>
              </a:ln>
              <a:solidFill>
                <a:schemeClr val="tx1"/>
              </a:solidFill>
              <a:effectLst/>
              <a:latin typeface="Arial" pitchFamily="34" charset="0"/>
              <a:cs typeface="Arial" pitchFamily="34" charset="0"/>
            </a:endParaRPr>
          </a:p>
          <a:p>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26</a:t>
            </a:fld>
            <a:endParaRPr lang="nb-NO"/>
          </a:p>
        </p:txBody>
      </p:sp>
    </p:spTree>
    <p:extLst>
      <p:ext uri="{BB962C8B-B14F-4D97-AF65-F5344CB8AC3E}">
        <p14:creationId xmlns:p14="http://schemas.microsoft.com/office/powerpoint/2010/main" val="3008109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17575" y="784225"/>
            <a:ext cx="4935538" cy="3703638"/>
          </a:xfrm>
        </p:spPr>
      </p:sp>
      <p:sp>
        <p:nvSpPr>
          <p:cNvPr id="3" name="Plassholder for notater 2"/>
          <p:cNvSpPr>
            <a:spLocks noGrp="1"/>
          </p:cNvSpPr>
          <p:nvPr>
            <p:ph type="body" idx="1"/>
          </p:nvPr>
        </p:nvSpPr>
        <p:spPr/>
        <p:txBody>
          <a:bodyPr/>
          <a:lstStyle/>
          <a:p>
            <a:r>
              <a:rPr lang="nb-NO" b="1" dirty="0"/>
              <a:t>Plassering av leietakere</a:t>
            </a:r>
          </a:p>
          <a:p>
            <a:r>
              <a:rPr lang="nb-NO" dirty="0"/>
              <a:t>Når bygningsutforming er valgt, starter arbeidet med å plassere de ulike funksjonene og arealene innenfor bygningens hovedform.</a:t>
            </a:r>
          </a:p>
          <a:p>
            <a:r>
              <a:rPr lang="nb-NO" dirty="0" err="1"/>
              <a:t>Framsenteret</a:t>
            </a:r>
            <a:r>
              <a:rPr lang="nb-NO" dirty="0"/>
              <a:t> hadde 19 ulike brukergrupper, og det var utfordrende å få finne en hensiktsmessig plassering av de ulike brukergruppene. Det ville bli et omfattende arbeid å flytte brukerne mellom en eksisterende og en ny del av </a:t>
            </a:r>
            <a:r>
              <a:rPr lang="nb-NO" dirty="0" err="1"/>
              <a:t>Framsenteret</a:t>
            </a:r>
            <a:r>
              <a:rPr lang="nb-NO" dirty="0"/>
              <a:t>. Det var mange vurderinger som måtte gjøres, og de ulike brukergruppene måtte sikres tilgang til fellesareal som f.eks. laboratorier, lager og kantine.</a:t>
            </a:r>
          </a:p>
          <a:p>
            <a:r>
              <a:rPr lang="nb-NO" dirty="0"/>
              <a:t>Etter hvert kom arkitektene fram til en mulig løsning der alle de 19 brukergruppene var plassert innenfor bygningsvolumet som er vist øverst på denne sliden.</a:t>
            </a:r>
          </a:p>
          <a:p>
            <a:endParaRPr lang="nb-NO" b="1" dirty="0"/>
          </a:p>
          <a:p>
            <a:r>
              <a:rPr lang="nb-NO" b="1" dirty="0"/>
              <a:t>Arkitektonisk utforming</a:t>
            </a:r>
          </a:p>
          <a:p>
            <a:r>
              <a:rPr lang="nb-NO" dirty="0"/>
              <a:t>For arkitekten var fasaden mot sør særlig viktig. Arkitekten utarbeidet her to ulike løsninger med ulik fasadeutforming.</a:t>
            </a:r>
          </a:p>
          <a:p>
            <a:endParaRPr lang="nb-NO" b="1" dirty="0"/>
          </a:p>
          <a:p>
            <a:r>
              <a:rPr lang="nb-NO" b="1" dirty="0"/>
              <a:t>LCC-beregning</a:t>
            </a:r>
          </a:p>
          <a:p>
            <a:r>
              <a:rPr lang="nb-NO" dirty="0"/>
              <a:t>For å se hvordan fasadeutformingen påvirker levetidskostnadene, ble det gjennomført LCC-beregninger for de to alternativene arkitekten hadde satt opp. I tillegg ble det laget en referansemodell, Alternativ 0, med helt rette fasader.  </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27</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a:t>Byggherren vurderte en rekke ulike alternativer. Med en BIM-modell var det enkelt å finne ut hvor mye glass som var nødvendig i de ulike alternativene. For hvert alternativ ble energiforbruket beregnet. Til slutt fant de en løsning som var et godt kompromiss mellom miljømål og funksjonalitet og ga bra kommunikasjon mellom bygningene. Nøyaktige LCC-beregninger var et viktig hjelpemiddel for å finne dette kompromisset.</a:t>
            </a:r>
          </a:p>
          <a:p>
            <a:r>
              <a:rPr lang="nb-NO" dirty="0"/>
              <a:t>Her er et alternativ. De to neste foilene viser to andre alternativ.</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28</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29</a:t>
            </a:fld>
            <a:endParaRPr lang="nb-NO"/>
          </a:p>
        </p:txBody>
      </p:sp>
    </p:spTree>
    <p:extLst>
      <p:ext uri="{BB962C8B-B14F-4D97-AF65-F5344CB8AC3E}">
        <p14:creationId xmlns:p14="http://schemas.microsoft.com/office/powerpoint/2010/main" val="3177807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85000" lnSpcReduction="10000"/>
          </a:bodyPr>
          <a:lstStyle/>
          <a:p>
            <a:r>
              <a:rPr lang="nb-NO" b="1" dirty="0"/>
              <a:t>Overordnet om </a:t>
            </a:r>
            <a:r>
              <a:rPr lang="nb-NO" b="1" dirty="0" err="1"/>
              <a:t>alternativsvurderinger</a:t>
            </a:r>
            <a:endParaRPr lang="nb-NO" b="1" dirty="0"/>
          </a:p>
          <a:p>
            <a:endParaRPr lang="nb-NO" b="1" dirty="0"/>
          </a:p>
          <a:p>
            <a:r>
              <a:rPr lang="nb-NO" b="1" dirty="0"/>
              <a:t>LCC gir et godt beslutningsgrunnlag</a:t>
            </a:r>
          </a:p>
          <a:p>
            <a:r>
              <a:rPr lang="nb-NO" dirty="0"/>
              <a:t>I et byggeprosjekt tar du fortløpende en rekke beslutninger. De kan komme som en følge av ønsker eller krav fra dem som skal bruke bygningen etter at den er ferdig. Mange beslutninger må du ta for å finne løsninger på de ulike tekniske kravene som gjelder i byggesaken. Det kan gjelde nødvendige dimensjoner på bærende konstruksjoner, diverse løsninger for å oppfylle kravene til brannsikkerhet i bygningen eller krav til isolasjonstykkelse. Alle beslutninger du tar, påvirker anskaffelseskostnaden og </a:t>
            </a:r>
            <a:r>
              <a:rPr lang="nb-NO" dirty="0" err="1"/>
              <a:t>årskostnadene</a:t>
            </a:r>
            <a:r>
              <a:rPr lang="nb-NO" dirty="0"/>
              <a:t> i varierende grad, men noen ganger tar du kanskje beslutninger uten å ha regnet ut hvor stor kostnadsendring det enkelte valg vil medføre.</a:t>
            </a:r>
          </a:p>
          <a:p>
            <a:endParaRPr lang="nb-NO" b="1" dirty="0"/>
          </a:p>
          <a:p>
            <a:r>
              <a:rPr lang="nb-NO" b="1" dirty="0"/>
              <a:t>Påvirkningen er størst i starten</a:t>
            </a:r>
          </a:p>
          <a:p>
            <a:r>
              <a:rPr lang="nb-NO" dirty="0"/>
              <a:t>Det er i begynnelsen av et byggeprosjekt du har størst mulighet til å påvirke livssykluskostnadene. I denne fasen tar du stilling til om du skal bygge eller ikke, og hvor du skal bygge. Du gjennomfører volumstudier og gir bygningen en hovedform.</a:t>
            </a:r>
          </a:p>
          <a:p>
            <a:endParaRPr lang="nb-NO" b="1" dirty="0"/>
          </a:p>
          <a:p>
            <a:r>
              <a:rPr lang="nb-NO" b="1" dirty="0"/>
              <a:t>Flere forhold må vurderes</a:t>
            </a:r>
          </a:p>
          <a:p>
            <a:r>
              <a:rPr lang="nb-NO" dirty="0"/>
              <a:t>I et byggeprosjekt vil selve kostnadsnivået være ett av flere forhold du må vurdere. De beste byggeprosjektene får du gjennom gode og helhetlige beslutninger der du veier ulike forhold opp mot hverandre.  </a:t>
            </a:r>
          </a:p>
          <a:p>
            <a:endParaRPr lang="nb-NO" b="1" dirty="0"/>
          </a:p>
          <a:p>
            <a:r>
              <a:rPr lang="nb-NO" b="1" dirty="0"/>
              <a:t>LCC må brukes før du tar beslutningene</a:t>
            </a:r>
          </a:p>
          <a:p>
            <a:r>
              <a:rPr lang="nb-NO" dirty="0"/>
              <a:t>En LCC-beregning som ikke brukes forut for en beslutning, gir ingen verdi for prosjektet.</a:t>
            </a:r>
          </a:p>
          <a:p>
            <a:r>
              <a:rPr lang="nb-NO" dirty="0"/>
              <a:t> </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3</a:t>
            </a:fld>
            <a:endParaRPr lang="nb-NO"/>
          </a:p>
        </p:txBody>
      </p:sp>
      <p:pic>
        <p:nvPicPr>
          <p:cNvPr id="5" name="Picture 2" descr="N:\Avdelinger\ANS\Bygg anlegg eiendom BAE\10 - Prosjekter BAE\10-8 Modulbasert opplæring i livssykluskostnader\Basiskurs\Ferdige presentasjoner\Bilder kapittel 4\3.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4917" t="16563" r="25103" b="16356"/>
          <a:stretch/>
        </p:blipFill>
        <p:spPr bwMode="auto">
          <a:xfrm>
            <a:off x="2225614" y="2430884"/>
            <a:ext cx="2829465" cy="1992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583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30</a:t>
            </a:fld>
            <a:endParaRPr lang="nb-NO"/>
          </a:p>
        </p:txBody>
      </p:sp>
    </p:spTree>
    <p:extLst>
      <p:ext uri="{BB962C8B-B14F-4D97-AF65-F5344CB8AC3E}">
        <p14:creationId xmlns:p14="http://schemas.microsoft.com/office/powerpoint/2010/main" val="20550400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nb-NO" sz="1200" kern="1200" dirty="0">
                <a:solidFill>
                  <a:schemeClr val="tx1"/>
                </a:solidFill>
                <a:effectLst/>
                <a:latin typeface="+mn-lt"/>
                <a:ea typeface="ＭＳ Ｐゴシック" pitchFamily="37" charset="-128"/>
                <a:cs typeface="+mn-cs"/>
              </a:rPr>
              <a:t>Sammenkobling mellom eksisterende og ny bygning var et annet viktig ved </a:t>
            </a:r>
            <a:r>
              <a:rPr lang="nb-NO" sz="1200" kern="1200" dirty="0" err="1">
                <a:solidFill>
                  <a:schemeClr val="tx1"/>
                </a:solidFill>
                <a:effectLst/>
                <a:latin typeface="+mn-lt"/>
                <a:ea typeface="ＭＳ Ｐゴシック" pitchFamily="37" charset="-128"/>
                <a:cs typeface="+mn-cs"/>
              </a:rPr>
              <a:t>Framsenteret</a:t>
            </a:r>
            <a:r>
              <a:rPr lang="nb-NO" sz="1200" kern="1200" dirty="0">
                <a:solidFill>
                  <a:schemeClr val="tx1"/>
                </a:solidFill>
                <a:effectLst/>
                <a:latin typeface="+mn-lt"/>
                <a:ea typeface="ＭＳ Ｐゴシック" pitchFamily="37" charset="-128"/>
                <a:cs typeface="+mn-cs"/>
              </a:rPr>
              <a:t>.  Ulike løsninger med glassbroer eller glassgård mellom bygningene ble vurdert.</a:t>
            </a:r>
          </a:p>
          <a:p>
            <a:pPr marL="0" marR="0" indent="0" algn="l" defTabSz="457200" rtl="0" eaLnBrk="0" fontAlgn="base" latinLnBrk="0" hangingPunct="0">
              <a:lnSpc>
                <a:spcPct val="100000"/>
              </a:lnSpc>
              <a:spcBef>
                <a:spcPct val="30000"/>
              </a:spcBef>
              <a:spcAft>
                <a:spcPct val="0"/>
              </a:spcAft>
              <a:buClrTx/>
              <a:buSzTx/>
              <a:buFontTx/>
              <a:buNone/>
              <a:tabLst/>
              <a:defRPr/>
            </a:pPr>
            <a:r>
              <a:rPr lang="nb-NO" sz="1200" kern="1200" dirty="0">
                <a:solidFill>
                  <a:schemeClr val="tx1"/>
                </a:solidFill>
                <a:effectLst/>
                <a:latin typeface="+mn-lt"/>
                <a:ea typeface="ＭＳ Ｐゴシック" pitchFamily="37" charset="-128"/>
                <a:cs typeface="+mn-cs"/>
              </a:rPr>
              <a:t>En vanlig løsning for </a:t>
            </a:r>
            <a:r>
              <a:rPr lang="nb-NO" sz="1200" kern="1200" dirty="0" err="1">
                <a:solidFill>
                  <a:schemeClr val="tx1"/>
                </a:solidFill>
                <a:effectLst/>
                <a:latin typeface="+mn-lt"/>
                <a:ea typeface="ＭＳ Ｐゴシック" pitchFamily="37" charset="-128"/>
                <a:cs typeface="+mn-cs"/>
              </a:rPr>
              <a:t>sammenbygging</a:t>
            </a:r>
            <a:r>
              <a:rPr lang="nb-NO" sz="1200" kern="1200" dirty="0">
                <a:solidFill>
                  <a:schemeClr val="tx1"/>
                </a:solidFill>
                <a:effectLst/>
                <a:latin typeface="+mn-lt"/>
                <a:ea typeface="ＭＳ Ｐゴシック" pitchFamily="37" charset="-128"/>
                <a:cs typeface="+mn-cs"/>
              </a:rPr>
              <a:t> av to bygninger er å bygge en glassgård mellom de to bygningene. Utfordringen med glassgårder er at de har et høyt energibehov. I tillegg krever det svært mye energi å framstille glass. På </a:t>
            </a:r>
            <a:r>
              <a:rPr lang="nb-NO" sz="1200" kern="1200" dirty="0" err="1">
                <a:solidFill>
                  <a:schemeClr val="tx1"/>
                </a:solidFill>
                <a:effectLst/>
                <a:latin typeface="+mn-lt"/>
                <a:ea typeface="ＭＳ Ｐゴシック" pitchFamily="37" charset="-128"/>
                <a:cs typeface="+mn-cs"/>
              </a:rPr>
              <a:t>Framenteret</a:t>
            </a:r>
            <a:r>
              <a:rPr lang="nb-NO" sz="1200" kern="1200" dirty="0">
                <a:solidFill>
                  <a:schemeClr val="tx1"/>
                </a:solidFill>
                <a:effectLst/>
                <a:latin typeface="+mn-lt"/>
                <a:ea typeface="ＭＳ Ｐゴシック" pitchFamily="37" charset="-128"/>
                <a:cs typeface="+mn-cs"/>
              </a:rPr>
              <a:t> hadde byggherren høye energi- og miljøambisjoner.  Det ble utfordrende å kombinere disse ambisjonene med bygging av en glassgård.</a:t>
            </a:r>
          </a:p>
          <a:p>
            <a:endParaRPr lang="nb-NO" b="1" dirty="0"/>
          </a:p>
          <a:p>
            <a:r>
              <a:rPr lang="nb-NO" b="1" dirty="0" err="1"/>
              <a:t>Sammenbygging</a:t>
            </a:r>
            <a:r>
              <a:rPr lang="nb-NO" b="1" dirty="0"/>
              <a:t> med eksisterende bygning</a:t>
            </a:r>
          </a:p>
          <a:p>
            <a:r>
              <a:rPr lang="nb-NO" dirty="0"/>
              <a:t>På </a:t>
            </a:r>
            <a:r>
              <a:rPr lang="nb-NO" dirty="0" err="1"/>
              <a:t>Framsenteret</a:t>
            </a:r>
            <a:r>
              <a:rPr lang="nb-NO" dirty="0"/>
              <a:t> var én av de største utfordringene sammenhengen mellom eksisterende og ny bygning.</a:t>
            </a:r>
          </a:p>
          <a:p>
            <a:endParaRPr lang="nb-NO" b="1" dirty="0"/>
          </a:p>
          <a:p>
            <a:r>
              <a:rPr lang="nb-NO" b="1" dirty="0"/>
              <a:t>Bruk av glass</a:t>
            </a:r>
          </a:p>
          <a:p>
            <a:r>
              <a:rPr lang="nb-NO" dirty="0"/>
              <a:t>En vanlig løsning for </a:t>
            </a:r>
            <a:r>
              <a:rPr lang="nb-NO" dirty="0" err="1"/>
              <a:t>sammenbygging</a:t>
            </a:r>
            <a:r>
              <a:rPr lang="nb-NO" dirty="0"/>
              <a:t> av to bygninger er å bygge en glassgård mellom de to bygningene. Utfordringen med glassgårder er at de har et høyt energibehov. I tillegg krever det svært mye energi å framstille glass. På </a:t>
            </a:r>
            <a:r>
              <a:rPr lang="nb-NO" dirty="0" err="1"/>
              <a:t>Framenteret</a:t>
            </a:r>
            <a:r>
              <a:rPr lang="nb-NO" dirty="0"/>
              <a:t> hadde byggherren høye energi- og miljøambisjoner.  Det ble utfordrende å kombinere disse ambisjonene med bygging av en glassgård.</a:t>
            </a:r>
          </a:p>
          <a:p>
            <a:endParaRPr lang="nb-NO" b="1" dirty="0"/>
          </a:p>
          <a:p>
            <a:r>
              <a:rPr lang="nb-NO" b="1" dirty="0" err="1"/>
              <a:t>Alternativsvurderinger</a:t>
            </a:r>
            <a:endParaRPr lang="nb-NO" b="1" dirty="0"/>
          </a:p>
          <a:p>
            <a:r>
              <a:rPr lang="nb-NO" dirty="0"/>
              <a:t>Byggherren vurderte en rekke ulike alternativer. Med en BIM-modell var det enkelt å finne ut hvor mye glass som var nødvendig i de ulike alternativene. For hvert alternativ ble energiforbruket beregnet. Til slutt fant man en løsning som var et godt kompromiss mellom miljømål og funksjonalitet og ga bra kommunikasjon mellom bygningene. Nøyaktige LCC-beregninger var et viktig hjelpemiddel for å finne dette kompromisset.</a:t>
            </a:r>
          </a:p>
          <a:p>
            <a:r>
              <a:rPr lang="nb-NO" sz="1200" kern="1200" dirty="0">
                <a:solidFill>
                  <a:schemeClr val="tx1"/>
                </a:solidFill>
                <a:effectLst/>
                <a:latin typeface="+mn-lt"/>
                <a:ea typeface="ＭＳ Ｐゴシック" pitchFamily="37" charset="-128"/>
                <a:cs typeface="+mn-cs"/>
              </a:rPr>
              <a:t>  </a:t>
            </a:r>
          </a:p>
          <a:p>
            <a:r>
              <a:rPr lang="nb-NO" sz="1200" kern="1200" dirty="0">
                <a:solidFill>
                  <a:schemeClr val="tx1"/>
                </a:solidFill>
                <a:effectLst/>
                <a:latin typeface="+mn-lt"/>
                <a:ea typeface="ＭＳ Ｐゴシック" pitchFamily="37" charset="-128"/>
                <a:cs typeface="+mn-cs"/>
              </a:rPr>
              <a:t>Den optimale løsningen gav imidlertid for lav </a:t>
            </a:r>
            <a:r>
              <a:rPr lang="nb-NO" sz="1200" kern="1200" dirty="0" err="1">
                <a:solidFill>
                  <a:schemeClr val="tx1"/>
                </a:solidFill>
                <a:effectLst/>
                <a:latin typeface="+mn-lt"/>
                <a:ea typeface="ＭＳ Ｐゴシック" pitchFamily="37" charset="-128"/>
                <a:cs typeface="+mn-cs"/>
              </a:rPr>
              <a:t>arealuytnyttelse</a:t>
            </a:r>
            <a:r>
              <a:rPr lang="nb-NO" sz="1200" kern="1200" dirty="0">
                <a:solidFill>
                  <a:schemeClr val="tx1"/>
                </a:solidFill>
                <a:effectLst/>
                <a:latin typeface="+mn-lt"/>
                <a:ea typeface="ＭＳ Ｐゴシック" pitchFamily="37" charset="-128"/>
                <a:cs typeface="+mn-cs"/>
              </a:rPr>
              <a:t> , og en revidert fasadeløsning ble derfor utarbeidet.</a:t>
            </a:r>
          </a:p>
          <a:p>
            <a:r>
              <a:rPr lang="nb-NO" sz="1200" kern="1200" dirty="0">
                <a:solidFill>
                  <a:schemeClr val="tx1"/>
                </a:solidFill>
                <a:effectLst/>
                <a:latin typeface="+mn-lt"/>
                <a:ea typeface="ＭＳ Ｐゴシック" pitchFamily="37" charset="-128"/>
                <a:cs typeface="+mn-cs"/>
              </a:rPr>
              <a:t> </a:t>
            </a:r>
          </a:p>
          <a:p>
            <a:r>
              <a:rPr lang="nb-NO" sz="1200" kern="1200" dirty="0">
                <a:solidFill>
                  <a:schemeClr val="tx1"/>
                </a:solidFill>
                <a:effectLst/>
                <a:latin typeface="+mn-lt"/>
                <a:ea typeface="ＭＳ Ｐゴシック" pitchFamily="37" charset="-128"/>
                <a:cs typeface="+mn-cs"/>
              </a:rPr>
              <a:t>Som en referanse til hvor stor ekstrakostnad hver av de to </a:t>
            </a:r>
            <a:r>
              <a:rPr lang="nb-NO" sz="1200" kern="1200" dirty="0" err="1">
                <a:solidFill>
                  <a:schemeClr val="tx1"/>
                </a:solidFill>
                <a:effectLst/>
                <a:latin typeface="+mn-lt"/>
                <a:ea typeface="ＭＳ Ｐゴシック" pitchFamily="37" charset="-128"/>
                <a:cs typeface="+mn-cs"/>
              </a:rPr>
              <a:t>fasademodellenen</a:t>
            </a:r>
            <a:r>
              <a:rPr lang="nb-NO" sz="1200" kern="1200" dirty="0">
                <a:solidFill>
                  <a:schemeClr val="tx1"/>
                </a:solidFill>
                <a:effectLst/>
                <a:latin typeface="+mn-lt"/>
                <a:ea typeface="ＭＳ Ｐゴシック" pitchFamily="37" charset="-128"/>
                <a:cs typeface="+mn-cs"/>
              </a:rPr>
              <a:t> påførte prosjektet, ble de to alternativene sammenlignet med en referansemodell, Alternativ 0, med helt rette fasader.  </a:t>
            </a:r>
          </a:p>
          <a:p>
            <a:endParaRPr lang="nb-NO" dirty="0"/>
          </a:p>
          <a:p>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31</a:t>
            </a:fld>
            <a:endParaRPr lang="nb-NO"/>
          </a:p>
        </p:txBody>
      </p:sp>
    </p:spTree>
    <p:extLst>
      <p:ext uri="{BB962C8B-B14F-4D97-AF65-F5344CB8AC3E}">
        <p14:creationId xmlns:p14="http://schemas.microsoft.com/office/powerpoint/2010/main" val="1352075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lnSpcReduction="10000"/>
          </a:bodyPr>
          <a:lstStyle/>
          <a:p>
            <a:r>
              <a:rPr lang="nb-NO" sz="1200" i="0" kern="1200" dirty="0">
                <a:solidFill>
                  <a:schemeClr val="tx1"/>
                </a:solidFill>
                <a:effectLst/>
                <a:latin typeface="+mn-lt"/>
                <a:ea typeface="ＭＳ Ｐゴシック" pitchFamily="37" charset="-128"/>
                <a:cs typeface="+mn-cs"/>
              </a:rPr>
              <a:t>Når fasadens form er valgt, kan det gjennomføres en LCC beregning for materialbruk i fasaden.  For </a:t>
            </a:r>
            <a:r>
              <a:rPr lang="nb-NO" sz="1200" i="0" kern="1200" dirty="0" err="1">
                <a:solidFill>
                  <a:schemeClr val="tx1"/>
                </a:solidFill>
                <a:effectLst/>
                <a:latin typeface="+mn-lt"/>
                <a:ea typeface="ＭＳ Ｐゴシック" pitchFamily="37" charset="-128"/>
                <a:cs typeface="+mn-cs"/>
              </a:rPr>
              <a:t>Framsenteret</a:t>
            </a:r>
            <a:r>
              <a:rPr lang="nb-NO" sz="1200" i="0" kern="1200" dirty="0">
                <a:solidFill>
                  <a:schemeClr val="tx1"/>
                </a:solidFill>
                <a:effectLst/>
                <a:latin typeface="+mn-lt"/>
                <a:ea typeface="ＭＳ Ｐゴシック" pitchFamily="37" charset="-128"/>
                <a:cs typeface="+mn-cs"/>
              </a:rPr>
              <a:t>, ble det gjennomført to </a:t>
            </a:r>
            <a:r>
              <a:rPr lang="nb-NO" sz="1200" i="0" kern="1200" dirty="0" err="1">
                <a:solidFill>
                  <a:schemeClr val="tx1"/>
                </a:solidFill>
                <a:effectLst/>
                <a:latin typeface="+mn-lt"/>
                <a:ea typeface="ＭＳ Ｐゴシック" pitchFamily="37" charset="-128"/>
                <a:cs typeface="+mn-cs"/>
              </a:rPr>
              <a:t>alternativsvurderinger</a:t>
            </a:r>
            <a:r>
              <a:rPr lang="nb-NO" sz="1200" i="0" kern="1200" dirty="0">
                <a:solidFill>
                  <a:schemeClr val="tx1"/>
                </a:solidFill>
                <a:effectLst/>
                <a:latin typeface="+mn-lt"/>
                <a:ea typeface="ＭＳ Ｐゴシック" pitchFamily="37" charset="-128"/>
                <a:cs typeface="+mn-cs"/>
              </a:rPr>
              <a:t> for valg av fasadematerialer:  Følgende </a:t>
            </a:r>
            <a:r>
              <a:rPr lang="nb-NO" sz="1200" i="0" kern="1200" dirty="0" err="1">
                <a:solidFill>
                  <a:schemeClr val="tx1"/>
                </a:solidFill>
                <a:effectLst/>
                <a:latin typeface="+mn-lt"/>
                <a:ea typeface="ＭＳ Ｐゴシック" pitchFamily="37" charset="-128"/>
                <a:cs typeface="+mn-cs"/>
              </a:rPr>
              <a:t>alternativsløsninger</a:t>
            </a:r>
            <a:r>
              <a:rPr lang="nb-NO" sz="1200" i="0" kern="1200" dirty="0">
                <a:solidFill>
                  <a:schemeClr val="tx1"/>
                </a:solidFill>
                <a:effectLst/>
                <a:latin typeface="+mn-lt"/>
                <a:ea typeface="ＭＳ Ｐゴシック" pitchFamily="37" charset="-128"/>
                <a:cs typeface="+mn-cs"/>
              </a:rPr>
              <a:t> ble presentert i forprosjektrapporten:</a:t>
            </a:r>
          </a:p>
          <a:p>
            <a:r>
              <a:rPr lang="nb-NO" sz="1200" i="0" kern="1200" dirty="0">
                <a:solidFill>
                  <a:schemeClr val="tx1"/>
                </a:solidFill>
                <a:effectLst/>
                <a:latin typeface="+mn-lt"/>
                <a:ea typeface="ＭＳ Ｐゴシック" pitchFamily="37" charset="-128"/>
                <a:cs typeface="+mn-cs"/>
              </a:rPr>
              <a:t>«I dette forprosjektdokumentet har vi valgt å vise to mulige kostnadsbesparelser, dokumentert med LCC-</a:t>
            </a:r>
            <a:r>
              <a:rPr lang="nb-NO" sz="1200" i="0" kern="1200" dirty="0" err="1">
                <a:solidFill>
                  <a:schemeClr val="tx1"/>
                </a:solidFill>
                <a:effectLst/>
                <a:latin typeface="+mn-lt"/>
                <a:ea typeface="ＭＳ Ｐゴシック" pitchFamily="37" charset="-128"/>
                <a:cs typeface="+mn-cs"/>
              </a:rPr>
              <a:t>alternativsberegninger</a:t>
            </a:r>
            <a:r>
              <a:rPr lang="nb-NO" sz="1200" i="0" kern="1200" dirty="0">
                <a:solidFill>
                  <a:schemeClr val="tx1"/>
                </a:solidFill>
                <a:effectLst/>
                <a:latin typeface="+mn-lt"/>
                <a:ea typeface="ＭＳ Ｐゴシック" pitchFamily="37" charset="-128"/>
                <a:cs typeface="+mn-cs"/>
              </a:rPr>
              <a:t>.  Fagansvarlig LCC har ikke tatt stilling til om de foreslåtte besparelser er aktuelle å gjennomføre eller ikke, da dette blir opp til prosjektledelsen å avgjøre.  De to alternativene er som følger:</a:t>
            </a:r>
          </a:p>
          <a:p>
            <a:r>
              <a:rPr lang="nb-NO" sz="1200" i="0" kern="1200" dirty="0">
                <a:solidFill>
                  <a:schemeClr val="tx1"/>
                </a:solidFill>
                <a:effectLst/>
                <a:latin typeface="+mn-lt"/>
                <a:ea typeface="ＭＳ Ｐゴシック" pitchFamily="37" charset="-128"/>
                <a:cs typeface="+mn-cs"/>
              </a:rPr>
              <a:t> </a:t>
            </a:r>
          </a:p>
          <a:p>
            <a:pPr lvl="0"/>
            <a:r>
              <a:rPr lang="nb-NO" sz="1200" i="0" kern="1200" dirty="0">
                <a:solidFill>
                  <a:schemeClr val="tx1"/>
                </a:solidFill>
                <a:effectLst/>
                <a:latin typeface="+mn-lt"/>
                <a:ea typeface="ＭＳ Ｐゴシック" pitchFamily="37" charset="-128"/>
                <a:cs typeface="+mn-cs"/>
              </a:rPr>
              <a:t>Erstatte prosjektert fliskledning (Alternativ 0) med platekledning (Alternativ 1)</a:t>
            </a:r>
          </a:p>
          <a:p>
            <a:pPr lvl="0"/>
            <a:r>
              <a:rPr lang="nb-NO" sz="1200" i="0" kern="1200" dirty="0">
                <a:solidFill>
                  <a:schemeClr val="tx1"/>
                </a:solidFill>
                <a:effectLst/>
                <a:latin typeface="+mn-lt"/>
                <a:ea typeface="ＭＳ Ｐゴシック" pitchFamily="37" charset="-128"/>
                <a:cs typeface="+mn-cs"/>
              </a:rPr>
              <a:t>Erstatte de prosjekterte åpningsvinduene (Alternativ 0) med faste vindu (Alternativ 1)</a:t>
            </a:r>
          </a:p>
          <a:p>
            <a:r>
              <a:rPr lang="nb-NO" sz="1200" i="0" kern="1200" dirty="0">
                <a:solidFill>
                  <a:schemeClr val="tx1"/>
                </a:solidFill>
                <a:effectLst/>
                <a:latin typeface="+mn-lt"/>
                <a:ea typeface="ＭＳ Ｐゴシック" pitchFamily="37" charset="-128"/>
                <a:cs typeface="+mn-cs"/>
              </a:rPr>
              <a:t> </a:t>
            </a:r>
          </a:p>
          <a:p>
            <a:r>
              <a:rPr lang="nb-NO" sz="1200" i="0" kern="1200" dirty="0">
                <a:solidFill>
                  <a:schemeClr val="tx1"/>
                </a:solidFill>
                <a:effectLst/>
                <a:latin typeface="+mn-lt"/>
                <a:ea typeface="ＭＳ Ｐゴシック" pitchFamily="37" charset="-128"/>
                <a:cs typeface="+mn-cs"/>
              </a:rPr>
              <a:t>I sammenstillingstabellene er de kun medtatt de kostnader som er ulike mellom de to alternativene.</a:t>
            </a:r>
          </a:p>
          <a:p>
            <a:endParaRPr lang="nb-NO" sz="1200" i="0" kern="1200" dirty="0">
              <a:solidFill>
                <a:schemeClr val="tx1"/>
              </a:solidFill>
              <a:effectLst/>
              <a:latin typeface="+mn-lt"/>
              <a:ea typeface="ＭＳ Ｐゴシック" pitchFamily="37" charset="-128"/>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nb-NO" sz="1200" i="1" kern="1200" dirty="0">
                <a:solidFill>
                  <a:schemeClr val="tx1"/>
                </a:solidFill>
                <a:effectLst/>
                <a:latin typeface="+mn-lt"/>
                <a:ea typeface="ＭＳ Ｐゴシック" pitchFamily="37" charset="-128"/>
                <a:cs typeface="+mn-cs"/>
              </a:rPr>
              <a:t>Erstatning av prosjektert fliskledning med platekledning (</a:t>
            </a:r>
            <a:r>
              <a:rPr lang="nb-NO" sz="1200" i="1" kern="1200" dirty="0" err="1">
                <a:solidFill>
                  <a:schemeClr val="tx1"/>
                </a:solidFill>
                <a:effectLst/>
                <a:latin typeface="+mn-lt"/>
                <a:ea typeface="ＭＳ Ｐゴシック" pitchFamily="37" charset="-128"/>
                <a:cs typeface="+mn-cs"/>
              </a:rPr>
              <a:t>inkl.moms</a:t>
            </a:r>
            <a:r>
              <a:rPr lang="nb-NO" sz="1200" i="1" kern="1200" dirty="0">
                <a:solidFill>
                  <a:schemeClr val="tx1"/>
                </a:solidFill>
                <a:effectLst/>
                <a:latin typeface="+mn-lt"/>
                <a:ea typeface="ＭＳ Ｐゴシック" pitchFamily="37" charset="-128"/>
                <a:cs typeface="+mn-cs"/>
              </a:rPr>
              <a:t>):</a:t>
            </a:r>
            <a:endParaRPr lang="nb-NO" sz="1200" kern="1200" dirty="0">
              <a:solidFill>
                <a:schemeClr val="tx1"/>
              </a:solidFill>
              <a:effectLst/>
              <a:latin typeface="+mn-lt"/>
              <a:ea typeface="ＭＳ Ｐゴシック" pitchFamily="37" charset="-128"/>
              <a:cs typeface="+mn-cs"/>
            </a:endParaRPr>
          </a:p>
          <a:p>
            <a:r>
              <a:rPr lang="nb-NO" sz="1200" i="0" kern="1200" dirty="0">
                <a:solidFill>
                  <a:schemeClr val="tx1"/>
                </a:solidFill>
                <a:effectLst/>
                <a:latin typeface="+mn-lt"/>
                <a:ea typeface="ＭＳ Ｐゴシック" pitchFamily="37" charset="-128"/>
                <a:cs typeface="+mn-cs"/>
              </a:rPr>
              <a:t>For beregning av differanse FDVU kostnader har vi lagt til grunn følgende forutsetninger</a:t>
            </a:r>
          </a:p>
          <a:p>
            <a:r>
              <a:rPr lang="nb-NO" sz="1200" i="0" kern="1200" dirty="0">
                <a:solidFill>
                  <a:schemeClr val="tx1"/>
                </a:solidFill>
                <a:effectLst/>
                <a:latin typeface="+mn-lt"/>
                <a:ea typeface="ＭＳ Ｐゴシック" pitchFamily="37" charset="-128"/>
                <a:cs typeface="+mn-cs"/>
              </a:rPr>
              <a:t> </a:t>
            </a:r>
          </a:p>
          <a:p>
            <a:pPr lvl="0"/>
            <a:r>
              <a:rPr lang="nb-NO" sz="1200" i="0" kern="1200" dirty="0">
                <a:solidFill>
                  <a:schemeClr val="tx1"/>
                </a:solidFill>
                <a:effectLst/>
                <a:latin typeface="+mn-lt"/>
                <a:ea typeface="ＭＳ Ｐゴシック" pitchFamily="37" charset="-128"/>
                <a:cs typeface="+mn-cs"/>
              </a:rPr>
              <a:t>Løpende drift, ingen forskjell</a:t>
            </a:r>
          </a:p>
          <a:p>
            <a:pPr lvl="0"/>
            <a:r>
              <a:rPr lang="nb-NO" sz="1200" i="0" kern="1200" dirty="0">
                <a:solidFill>
                  <a:schemeClr val="tx1"/>
                </a:solidFill>
                <a:effectLst/>
                <a:latin typeface="+mn-lt"/>
                <a:ea typeface="ＭＳ Ｐゴシック" pitchFamily="37" charset="-128"/>
                <a:cs typeface="+mn-cs"/>
              </a:rPr>
              <a:t>Utskifting platekledning år 30</a:t>
            </a:r>
          </a:p>
          <a:p>
            <a:pPr lvl="0"/>
            <a:r>
              <a:rPr lang="nb-NO" sz="1200" i="0" kern="1200" dirty="0">
                <a:solidFill>
                  <a:schemeClr val="tx1"/>
                </a:solidFill>
                <a:effectLst/>
                <a:latin typeface="+mn-lt"/>
                <a:ea typeface="ＭＳ Ｐゴシック" pitchFamily="37" charset="-128"/>
                <a:cs typeface="+mn-cs"/>
              </a:rPr>
              <a:t>Utbedring/reparasjon fliskledning, 2 % hvert 5. år, ingen maling, ingen utskifting</a:t>
            </a:r>
          </a:p>
          <a:p>
            <a:r>
              <a:rPr lang="nb-NO" sz="1200" i="1" kern="1200" dirty="0">
                <a:solidFill>
                  <a:schemeClr val="tx1"/>
                </a:solidFill>
                <a:effectLst/>
                <a:latin typeface="+mn-lt"/>
                <a:ea typeface="ＭＳ Ｐゴシック" pitchFamily="37" charset="-128"/>
                <a:cs typeface="+mn-cs"/>
              </a:rPr>
              <a:t> </a:t>
            </a:r>
            <a:endParaRPr lang="nb-NO" sz="1200" kern="1200" dirty="0">
              <a:solidFill>
                <a:schemeClr val="tx1"/>
              </a:solidFill>
              <a:effectLst/>
              <a:latin typeface="+mn-lt"/>
              <a:ea typeface="ＭＳ Ｐゴシック" pitchFamily="37" charset="-128"/>
              <a:cs typeface="+mn-cs"/>
            </a:endParaRPr>
          </a:p>
          <a:p>
            <a:r>
              <a:rPr lang="nb-NO" sz="1200" i="1" kern="1200" dirty="0">
                <a:solidFill>
                  <a:schemeClr val="tx1"/>
                </a:solidFill>
                <a:effectLst/>
                <a:latin typeface="+mn-lt"/>
                <a:ea typeface="ＭＳ Ｐゴシック" pitchFamily="37" charset="-128"/>
                <a:cs typeface="+mn-cs"/>
              </a:rPr>
              <a:t> </a:t>
            </a:r>
            <a:endParaRPr lang="nb-NO" sz="1200" kern="1200" dirty="0">
              <a:solidFill>
                <a:schemeClr val="tx1"/>
              </a:solidFill>
              <a:effectLst/>
              <a:latin typeface="+mn-lt"/>
              <a:ea typeface="ＭＳ Ｐゴシック" pitchFamily="37" charset="-128"/>
              <a:cs typeface="+mn-cs"/>
            </a:endParaRPr>
          </a:p>
          <a:p>
            <a:endParaRPr lang="nb-NO" sz="1200" i="1" kern="1200" dirty="0">
              <a:solidFill>
                <a:schemeClr val="tx1"/>
              </a:solidFill>
              <a:effectLst/>
              <a:latin typeface="+mn-lt"/>
              <a:ea typeface="ＭＳ Ｐゴシック" pitchFamily="37" charset="-128"/>
              <a:cs typeface="+mn-cs"/>
            </a:endParaRPr>
          </a:p>
          <a:p>
            <a:endParaRPr lang="nb-NO" sz="1200" kern="1200" dirty="0">
              <a:solidFill>
                <a:schemeClr val="tx1"/>
              </a:solidFill>
              <a:effectLst/>
              <a:latin typeface="+mn-lt"/>
              <a:ea typeface="ＭＳ Ｐゴシック" pitchFamily="37" charset="-128"/>
              <a:cs typeface="+mn-cs"/>
            </a:endParaRPr>
          </a:p>
          <a:p>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32</a:t>
            </a:fld>
            <a:endParaRPr lang="nb-NO"/>
          </a:p>
        </p:txBody>
      </p:sp>
    </p:spTree>
    <p:extLst>
      <p:ext uri="{BB962C8B-B14F-4D97-AF65-F5344CB8AC3E}">
        <p14:creationId xmlns:p14="http://schemas.microsoft.com/office/powerpoint/2010/main" val="21805174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i="1" kern="1200" dirty="0">
                <a:solidFill>
                  <a:schemeClr val="tx1"/>
                </a:solidFill>
                <a:effectLst/>
                <a:latin typeface="+mn-lt"/>
                <a:ea typeface="ＭＳ Ｐゴシック" pitchFamily="37" charset="-128"/>
                <a:cs typeface="+mn-cs"/>
              </a:rPr>
              <a:t>For beregning av differanse FDVU kostnader har vi lagt til grunn følgende forutsetninger</a:t>
            </a:r>
            <a:endParaRPr lang="nb-NO" sz="1200" kern="1200" dirty="0">
              <a:solidFill>
                <a:schemeClr val="tx1"/>
              </a:solidFill>
              <a:effectLst/>
              <a:latin typeface="+mn-lt"/>
              <a:ea typeface="ＭＳ Ｐゴシック" pitchFamily="37" charset="-128"/>
              <a:cs typeface="+mn-cs"/>
            </a:endParaRPr>
          </a:p>
          <a:p>
            <a:r>
              <a:rPr lang="nb-NO" sz="1200" i="1" kern="1200" dirty="0">
                <a:solidFill>
                  <a:schemeClr val="tx1"/>
                </a:solidFill>
                <a:effectLst/>
                <a:latin typeface="+mn-lt"/>
                <a:ea typeface="ＭＳ Ｐゴシック" pitchFamily="37" charset="-128"/>
                <a:cs typeface="+mn-cs"/>
              </a:rPr>
              <a:t> </a:t>
            </a:r>
            <a:endParaRPr lang="nb-NO" sz="1200" kern="1200" dirty="0">
              <a:solidFill>
                <a:schemeClr val="tx1"/>
              </a:solidFill>
              <a:effectLst/>
              <a:latin typeface="+mn-lt"/>
              <a:ea typeface="ＭＳ Ｐゴシック" pitchFamily="37" charset="-128"/>
              <a:cs typeface="+mn-cs"/>
            </a:endParaRPr>
          </a:p>
          <a:p>
            <a:pPr lvl="0"/>
            <a:r>
              <a:rPr lang="nb-NO" sz="1200" i="1" kern="1200" dirty="0">
                <a:solidFill>
                  <a:schemeClr val="tx1"/>
                </a:solidFill>
                <a:effectLst/>
                <a:latin typeface="+mn-lt"/>
                <a:ea typeface="ＭＳ Ｐゴシック" pitchFamily="37" charset="-128"/>
                <a:cs typeface="+mn-cs"/>
              </a:rPr>
              <a:t>Løpende drift, ingen forskjell</a:t>
            </a:r>
            <a:endParaRPr lang="nb-NO" sz="1200" kern="1200" dirty="0">
              <a:solidFill>
                <a:schemeClr val="tx1"/>
              </a:solidFill>
              <a:effectLst/>
              <a:latin typeface="+mn-lt"/>
              <a:ea typeface="ＭＳ Ｐゴシック" pitchFamily="37" charset="-128"/>
              <a:cs typeface="+mn-cs"/>
            </a:endParaRPr>
          </a:p>
          <a:p>
            <a:pPr lvl="0"/>
            <a:r>
              <a:rPr lang="nb-NO" sz="1200" i="1" kern="1200" dirty="0">
                <a:solidFill>
                  <a:schemeClr val="tx1"/>
                </a:solidFill>
                <a:effectLst/>
                <a:latin typeface="+mn-lt"/>
                <a:ea typeface="ＭＳ Ｐゴシック" pitchFamily="37" charset="-128"/>
                <a:cs typeface="+mn-cs"/>
              </a:rPr>
              <a:t>Utskifting åpningsvindu, år 40, ingen utskifting faste vindu</a:t>
            </a:r>
            <a:endParaRPr lang="nb-NO" sz="1200" kern="1200" dirty="0">
              <a:solidFill>
                <a:schemeClr val="tx1"/>
              </a:solidFill>
              <a:effectLst/>
              <a:latin typeface="+mn-lt"/>
              <a:ea typeface="ＭＳ Ｐゴシック" pitchFamily="37" charset="-128"/>
              <a:cs typeface="+mn-cs"/>
            </a:endParaRPr>
          </a:p>
          <a:p>
            <a:r>
              <a:rPr lang="nb-NO" sz="1200" i="1" kern="1200" dirty="0">
                <a:solidFill>
                  <a:schemeClr val="tx1"/>
                </a:solidFill>
                <a:effectLst/>
                <a:latin typeface="+mn-lt"/>
                <a:ea typeface="ＭＳ Ｐゴシック" pitchFamily="37" charset="-128"/>
                <a:cs typeface="+mn-cs"/>
              </a:rPr>
              <a:t> </a:t>
            </a:r>
            <a:endParaRPr lang="nb-NO" sz="1200" kern="1200" dirty="0">
              <a:solidFill>
                <a:schemeClr val="tx1"/>
              </a:solidFill>
              <a:effectLst/>
              <a:latin typeface="+mn-lt"/>
              <a:ea typeface="ＭＳ Ｐゴシック" pitchFamily="37" charset="-128"/>
              <a:cs typeface="+mn-cs"/>
            </a:endParaRPr>
          </a:p>
          <a:p>
            <a:r>
              <a:rPr lang="nb-NO" sz="1200" i="1" kern="1200" dirty="0">
                <a:solidFill>
                  <a:schemeClr val="tx1"/>
                </a:solidFill>
                <a:effectLst/>
                <a:latin typeface="+mn-lt"/>
                <a:ea typeface="ＭＳ Ｐゴシック" pitchFamily="37" charset="-128"/>
                <a:cs typeface="+mn-cs"/>
              </a:rPr>
              <a:t>Resultatene viser at en ved å erstatte åpningsvinduene med faste vinduer vil oppnå en kostnadsbesparelse på 700 000 kr i et livsløpsperspektiv. Prisen for utskifting etter 40 år er da beregnet som nåverdi.»</a:t>
            </a:r>
            <a:endParaRPr lang="nb-NO" sz="1200" kern="1200" dirty="0">
              <a:solidFill>
                <a:schemeClr val="tx1"/>
              </a:solidFill>
              <a:effectLst/>
              <a:latin typeface="+mn-lt"/>
              <a:ea typeface="ＭＳ Ｐゴシック" pitchFamily="37" charset="-128"/>
              <a:cs typeface="+mn-cs"/>
            </a:endParaRPr>
          </a:p>
          <a:p>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33</a:t>
            </a:fld>
            <a:endParaRPr lang="nb-NO"/>
          </a:p>
        </p:txBody>
      </p:sp>
    </p:spTree>
    <p:extLst>
      <p:ext uri="{BB962C8B-B14F-4D97-AF65-F5344CB8AC3E}">
        <p14:creationId xmlns:p14="http://schemas.microsoft.com/office/powerpoint/2010/main" val="37512896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ＭＳ Ｐゴシック" pitchFamily="37" charset="-128"/>
                <a:cs typeface="+mn-cs"/>
              </a:rPr>
              <a:t>Her er et eksempel der vi ser beregnet energibehov per kvadratmeter per år, energiutgifter per år og hvor mye som kan spares ved å øke isolasjonstykkelsen i veggene med 10 cm, fra 25 til 35 cm.</a:t>
            </a:r>
          </a:p>
          <a:p>
            <a:endParaRPr lang="nb-NO" sz="1200" kern="1200" dirty="0">
              <a:solidFill>
                <a:schemeClr val="tx1"/>
              </a:solidFill>
              <a:effectLst/>
              <a:latin typeface="+mn-lt"/>
              <a:ea typeface="ＭＳ Ｐゴシック" pitchFamily="37" charset="-128"/>
              <a:cs typeface="+mn-cs"/>
            </a:endParaRPr>
          </a:p>
          <a:p>
            <a:r>
              <a:rPr lang="nb-NO" sz="1200" kern="1200" dirty="0">
                <a:solidFill>
                  <a:schemeClr val="tx1"/>
                </a:solidFill>
                <a:effectLst/>
                <a:latin typeface="+mn-lt"/>
                <a:ea typeface="ＭＳ Ｐゴシック" pitchFamily="37" charset="-128"/>
                <a:cs typeface="+mn-cs"/>
              </a:rPr>
              <a:t>Her ser du at det er ca. 6,7 millioner kroner å spare i dette tilfellet. Vi må trekke fra ekstrakostnadene med å isolere 10 cm ekstra. Netto energibesparelser er da ca. 4 millioner kroner over hele livssyklusen til bygningen. </a:t>
            </a:r>
          </a:p>
          <a:p>
            <a:r>
              <a:rPr lang="nb-NO" sz="1200" kern="1200" dirty="0" err="1">
                <a:solidFill>
                  <a:schemeClr val="tx1"/>
                </a:solidFill>
                <a:effectLst/>
                <a:latin typeface="+mn-lt"/>
                <a:ea typeface="ＭＳ Ｐゴシック" pitchFamily="37" charset="-128"/>
                <a:cs typeface="+mn-cs"/>
              </a:rPr>
              <a:t>Framsenteret</a:t>
            </a:r>
            <a:r>
              <a:rPr lang="nb-NO" sz="1200" kern="1200" dirty="0">
                <a:solidFill>
                  <a:schemeClr val="tx1"/>
                </a:solidFill>
                <a:effectLst/>
                <a:latin typeface="+mn-lt"/>
                <a:ea typeface="ＭＳ Ｐゴシック" pitchFamily="37" charset="-128"/>
                <a:cs typeface="+mn-cs"/>
              </a:rPr>
              <a:t> hadde en eksisterende bygning som var like stor som det planlagte nybygget.  Det eksisterende bygget var isolert med kun 15 cm isolasjon.</a:t>
            </a:r>
          </a:p>
          <a:p>
            <a:endParaRPr lang="nb-NO" sz="1200" kern="1200" dirty="0">
              <a:solidFill>
                <a:schemeClr val="tx1"/>
              </a:solidFill>
              <a:effectLst/>
              <a:latin typeface="+mn-lt"/>
              <a:ea typeface="ＭＳ Ｐゴシック" pitchFamily="37" charset="-128"/>
              <a:cs typeface="+mn-cs"/>
            </a:endParaRPr>
          </a:p>
          <a:p>
            <a:r>
              <a:rPr lang="nb-NO" sz="1200" kern="1200" dirty="0">
                <a:solidFill>
                  <a:schemeClr val="tx1"/>
                </a:solidFill>
                <a:effectLst/>
                <a:latin typeface="+mn-lt"/>
                <a:ea typeface="ＭＳ Ｐゴシック" pitchFamily="37" charset="-128"/>
                <a:cs typeface="+mn-cs"/>
              </a:rPr>
              <a:t>Når du etterisolerer en bygning utvendig, må du samtidig skifte ut kledningen.  Denne ekstrakostnaden kan gjøre ettisolering av eksisterende bygninger ulønnsomme.  Dersom fasader og vinduer er blitt så gamle og slitt at de likevel bør skiftes ut, er det enklere å få til lønnsomhet med </a:t>
            </a:r>
            <a:r>
              <a:rPr lang="nb-NO" sz="1200" kern="1200" dirty="0" err="1">
                <a:solidFill>
                  <a:schemeClr val="tx1"/>
                </a:solidFill>
                <a:effectLst/>
                <a:latin typeface="+mn-lt"/>
                <a:ea typeface="ＭＳ Ｐゴシック" pitchFamily="37" charset="-128"/>
                <a:cs typeface="+mn-cs"/>
              </a:rPr>
              <a:t>etterisolering</a:t>
            </a:r>
            <a:r>
              <a:rPr lang="nb-NO" sz="1200" kern="1200" dirty="0">
                <a:solidFill>
                  <a:schemeClr val="tx1"/>
                </a:solidFill>
                <a:effectLst/>
                <a:latin typeface="+mn-lt"/>
                <a:ea typeface="ＭＳ Ｐゴシック" pitchFamily="37" charset="-128"/>
                <a:cs typeface="+mn-cs"/>
              </a:rPr>
              <a:t>.</a:t>
            </a:r>
          </a:p>
          <a:p>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34</a:t>
            </a:fld>
            <a:endParaRPr lang="nb-NO"/>
          </a:p>
        </p:txBody>
      </p:sp>
    </p:spTree>
    <p:extLst>
      <p:ext uri="{BB962C8B-B14F-4D97-AF65-F5344CB8AC3E}">
        <p14:creationId xmlns:p14="http://schemas.microsoft.com/office/powerpoint/2010/main" val="31608401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På denne sliden vises to alternativer for alle de innvendige veggene i én av etasjene på </a:t>
            </a:r>
            <a:r>
              <a:rPr lang="nb-NO" dirty="0" err="1"/>
              <a:t>Framsenteret</a:t>
            </a:r>
            <a:r>
              <a:rPr lang="nb-NO" dirty="0"/>
              <a:t>.</a:t>
            </a:r>
          </a:p>
          <a:p>
            <a:r>
              <a:rPr lang="nb-NO" dirty="0"/>
              <a:t> </a:t>
            </a:r>
          </a:p>
          <a:p>
            <a:r>
              <a:rPr lang="nb-NO" sz="1200" b="1" kern="1200" dirty="0">
                <a:solidFill>
                  <a:schemeClr val="tx1"/>
                </a:solidFill>
                <a:effectLst/>
                <a:latin typeface="+mn-lt"/>
                <a:ea typeface="ＭＳ Ｐゴシック" pitchFamily="37" charset="-128"/>
                <a:cs typeface="+mn-cs"/>
              </a:rPr>
              <a:t>Hvor mange innervegger kan du spare?</a:t>
            </a:r>
          </a:p>
          <a:p>
            <a:r>
              <a:rPr lang="nb-NO" sz="1200" kern="1200" dirty="0">
                <a:solidFill>
                  <a:schemeClr val="tx1"/>
                </a:solidFill>
                <a:effectLst/>
                <a:latin typeface="+mn-lt"/>
                <a:ea typeface="ＭＳ Ｐゴシック" pitchFamily="37" charset="-128"/>
                <a:cs typeface="+mn-cs"/>
              </a:rPr>
              <a:t>På </a:t>
            </a:r>
            <a:r>
              <a:rPr lang="nb-NO" sz="1200" kern="1200" dirty="0" err="1">
                <a:solidFill>
                  <a:schemeClr val="tx1"/>
                </a:solidFill>
                <a:effectLst/>
                <a:latin typeface="+mn-lt"/>
                <a:ea typeface="ＭＳ Ｐゴシック" pitchFamily="37" charset="-128"/>
                <a:cs typeface="+mn-cs"/>
              </a:rPr>
              <a:t>Framsenteret</a:t>
            </a:r>
            <a:r>
              <a:rPr lang="nb-NO" sz="1200" kern="1200" dirty="0">
                <a:solidFill>
                  <a:schemeClr val="tx1"/>
                </a:solidFill>
                <a:effectLst/>
                <a:latin typeface="+mn-lt"/>
                <a:ea typeface="ＭＳ Ｐゴシック" pitchFamily="37" charset="-128"/>
                <a:cs typeface="+mn-cs"/>
              </a:rPr>
              <a:t> ble det beregnet at det var mulig å spare 7,5 mill. kroner ved å ha mest mulig kontorlandskap. De fleste ansatte i bygningen ønsket seg imidlertid cellekontor, så det lot seg ikke gjøre å redusere mengden innervegger så mye byggherren kunne ønsket seg. Dermed var det mindre penger å spare.</a:t>
            </a:r>
          </a:p>
          <a:p>
            <a:endParaRPr lang="nb-NO" sz="1200" kern="1200" dirty="0">
              <a:solidFill>
                <a:schemeClr val="tx1"/>
              </a:solidFill>
              <a:effectLst/>
              <a:latin typeface="+mn-lt"/>
              <a:ea typeface="ＭＳ Ｐゴシック" pitchFamily="37" charset="-128"/>
              <a:cs typeface="+mn-cs"/>
            </a:endParaRPr>
          </a:p>
          <a:p>
            <a:r>
              <a:rPr lang="nb-NO" sz="1200" kern="1200" dirty="0">
                <a:solidFill>
                  <a:schemeClr val="tx1"/>
                </a:solidFill>
                <a:effectLst/>
                <a:latin typeface="+mn-lt"/>
                <a:ea typeface="ＭＳ Ｐゴシック" pitchFamily="37" charset="-128"/>
                <a:cs typeface="+mn-cs"/>
              </a:rPr>
              <a:t>I tillegg til sparte </a:t>
            </a:r>
            <a:r>
              <a:rPr lang="nb-NO" sz="1200" kern="1200" dirty="0" err="1">
                <a:solidFill>
                  <a:schemeClr val="tx1"/>
                </a:solidFill>
                <a:effectLst/>
                <a:latin typeface="+mn-lt"/>
                <a:ea typeface="ＭＳ Ｐゴシック" pitchFamily="37" charset="-128"/>
                <a:cs typeface="+mn-cs"/>
              </a:rPr>
              <a:t>byggekostnader</a:t>
            </a:r>
            <a:r>
              <a:rPr lang="nb-NO" sz="1200" kern="1200" dirty="0">
                <a:solidFill>
                  <a:schemeClr val="tx1"/>
                </a:solidFill>
                <a:effectLst/>
                <a:latin typeface="+mn-lt"/>
                <a:ea typeface="ＭＳ Ｐゴシック" pitchFamily="37" charset="-128"/>
                <a:cs typeface="+mn-cs"/>
              </a:rPr>
              <a:t> får du lavere drifts- og vedlikeholdskostnader ved å redusere mengden innervegger. Du slipper f.eks. å male vegger som ikke finnes. Ved </a:t>
            </a:r>
            <a:r>
              <a:rPr lang="nb-NO" sz="1200" kern="1200" dirty="0" err="1">
                <a:solidFill>
                  <a:schemeClr val="tx1"/>
                </a:solidFill>
                <a:effectLst/>
                <a:latin typeface="+mn-lt"/>
                <a:ea typeface="ＭＳ Ｐゴシック" pitchFamily="37" charset="-128"/>
                <a:cs typeface="+mn-cs"/>
              </a:rPr>
              <a:t>Framsenteret</a:t>
            </a:r>
            <a:r>
              <a:rPr lang="nb-NO" sz="1200" kern="1200" dirty="0">
                <a:solidFill>
                  <a:schemeClr val="tx1"/>
                </a:solidFill>
                <a:effectLst/>
                <a:latin typeface="+mn-lt"/>
                <a:ea typeface="ＭＳ Ｐゴシック" pitchFamily="37" charset="-128"/>
                <a:cs typeface="+mn-cs"/>
              </a:rPr>
              <a:t> ble det beregnet at drifts- og vedlikeholdskostnadene over hele byggets levetid ble 1–2 kr/m</a:t>
            </a:r>
            <a:r>
              <a:rPr lang="nb-NO" sz="1200" kern="1200" baseline="30000" dirty="0">
                <a:solidFill>
                  <a:schemeClr val="tx1"/>
                </a:solidFill>
                <a:effectLst/>
                <a:latin typeface="+mn-lt"/>
                <a:ea typeface="ＭＳ Ｐゴシック" pitchFamily="37" charset="-128"/>
                <a:cs typeface="+mn-cs"/>
              </a:rPr>
              <a:t>2</a:t>
            </a:r>
            <a:r>
              <a:rPr lang="nb-NO" sz="1200" kern="1200" dirty="0">
                <a:solidFill>
                  <a:schemeClr val="tx1"/>
                </a:solidFill>
                <a:effectLst/>
                <a:latin typeface="+mn-lt"/>
                <a:ea typeface="ＭＳ Ｐゴシック" pitchFamily="37" charset="-128"/>
                <a:cs typeface="+mn-cs"/>
              </a:rPr>
              <a:t> mindre per år for alternativet med minst mulig innvendige vegger, sammenliknet med det alternativet de nå planlegger å bygge. Denne forskjellen var langt mindre enn byggherren trodde på forhånd. I film 6 romløsninger, som er et supplement til dette kursheftet, vises mer om romløsninger konkret.</a:t>
            </a:r>
          </a:p>
          <a:p>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35</a:t>
            </a:fld>
            <a:endParaRPr lang="nb-NO"/>
          </a:p>
        </p:txBody>
      </p:sp>
    </p:spTree>
    <p:extLst>
      <p:ext uri="{BB962C8B-B14F-4D97-AF65-F5344CB8AC3E}">
        <p14:creationId xmlns:p14="http://schemas.microsoft.com/office/powerpoint/2010/main" val="35999854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ser du kostnadsoppsettet for henholdsvis fliser og linoleum til gulvbelegg, med henholdsvis 60 og 30 års levetid, og 7 % kalkulasjonsrente. Som du ser er det store forskjeller i anskaffelseskostnadene isolert sett. Nederst ser</a:t>
            </a:r>
            <a:r>
              <a:rPr lang="nb-NO" baseline="0" dirty="0"/>
              <a:t> vi </a:t>
            </a:r>
            <a:r>
              <a:rPr lang="nb-NO" baseline="0" dirty="0" err="1"/>
              <a:t>årskostnaden</a:t>
            </a:r>
            <a:r>
              <a:rPr lang="nb-NO" baseline="0" dirty="0"/>
              <a:t>. Her ser vi at det gir et helt annet bilde, der fliser er rimeligst.</a:t>
            </a:r>
          </a:p>
          <a:p>
            <a:br>
              <a:rPr lang="nb-NO" dirty="0"/>
            </a:br>
            <a:r>
              <a:rPr lang="nb-NO" sz="1200" kern="1200" dirty="0">
                <a:solidFill>
                  <a:schemeClr val="tx1"/>
                </a:solidFill>
                <a:effectLst/>
                <a:latin typeface="+mn-lt"/>
                <a:ea typeface="ＭＳ Ｐゴシック" pitchFamily="37" charset="-128"/>
                <a:cs typeface="+mn-cs"/>
              </a:rPr>
              <a:t>Hvis du i dette tilfellet for eksempel velger gulv med feil kvalitet, slik at du må bytte gulvbelegget før estimert tid i tabellen, vil livssykluskostnaden påvirkes og bli høyere.  Det viser hvor viktig det er å ha riktige levetider i regnestykket. Du ser også at en halvering i levetiden, påvirker livssykluskostnaden en del, men det er </a:t>
            </a:r>
            <a:r>
              <a:rPr lang="nb-NO" sz="1200" kern="1200" dirty="0" err="1">
                <a:solidFill>
                  <a:schemeClr val="tx1"/>
                </a:solidFill>
                <a:effectLst/>
                <a:latin typeface="+mn-lt"/>
                <a:ea typeface="ＭＳ Ｐゴシック" pitchFamily="37" charset="-128"/>
                <a:cs typeface="+mn-cs"/>
              </a:rPr>
              <a:t>renholdskostnaden</a:t>
            </a:r>
            <a:r>
              <a:rPr lang="nb-NO" sz="1200" kern="1200" dirty="0">
                <a:solidFill>
                  <a:schemeClr val="tx1"/>
                </a:solidFill>
                <a:effectLst/>
                <a:latin typeface="+mn-lt"/>
                <a:ea typeface="ＭＳ Ｐゴシック" pitchFamily="37" charset="-128"/>
                <a:cs typeface="+mn-cs"/>
              </a:rPr>
              <a:t> som utgjør det vesentlige i livssyklusen.</a:t>
            </a:r>
          </a:p>
          <a:p>
            <a:r>
              <a:rPr lang="nb-NO" sz="1200" kern="1200" dirty="0">
                <a:solidFill>
                  <a:schemeClr val="tx1"/>
                </a:solidFill>
                <a:effectLst/>
                <a:latin typeface="+mn-lt"/>
                <a:ea typeface="ＭＳ Ｐゴシック" pitchFamily="37" charset="-128"/>
                <a:cs typeface="+mn-cs"/>
              </a:rPr>
              <a:t>Renhold er den største enkeltkostnaden for å drifte en bygning.  Det er enkelt å finne erfaringstall og normtall for hva renhold bør koste pr m</a:t>
            </a:r>
            <a:r>
              <a:rPr lang="nb-NO" sz="1200" kern="1200" baseline="30000" dirty="0">
                <a:solidFill>
                  <a:schemeClr val="tx1"/>
                </a:solidFill>
                <a:effectLst/>
                <a:latin typeface="+mn-lt"/>
                <a:ea typeface="ＭＳ Ｐゴシック" pitchFamily="37" charset="-128"/>
                <a:cs typeface="+mn-cs"/>
              </a:rPr>
              <a:t>2</a:t>
            </a:r>
            <a:r>
              <a:rPr lang="nb-NO" sz="1200" kern="1200" dirty="0">
                <a:solidFill>
                  <a:schemeClr val="tx1"/>
                </a:solidFill>
                <a:effectLst/>
                <a:latin typeface="+mn-lt"/>
                <a:ea typeface="ＭＳ Ｐゴシック" pitchFamily="37" charset="-128"/>
                <a:cs typeface="+mn-cs"/>
              </a:rPr>
              <a:t>. Det er litt mer utfordrende å finne gode løsninger som bidrar til å redusere </a:t>
            </a:r>
            <a:r>
              <a:rPr lang="nb-NO" sz="1200" kern="1200" dirty="0" err="1">
                <a:solidFill>
                  <a:schemeClr val="tx1"/>
                </a:solidFill>
                <a:effectLst/>
                <a:latin typeface="+mn-lt"/>
                <a:ea typeface="ＭＳ Ｐゴシック" pitchFamily="37" charset="-128"/>
                <a:cs typeface="+mn-cs"/>
              </a:rPr>
              <a:t>renholdskostnaden</a:t>
            </a:r>
            <a:r>
              <a:rPr lang="nb-NO" sz="1200" kern="1200" dirty="0">
                <a:solidFill>
                  <a:schemeClr val="tx1"/>
                </a:solidFill>
                <a:effectLst/>
                <a:latin typeface="+mn-lt"/>
                <a:ea typeface="ＭＳ Ｐゴシック" pitchFamily="37" charset="-128"/>
                <a:cs typeface="+mn-cs"/>
              </a:rPr>
              <a:t>.</a:t>
            </a:r>
          </a:p>
          <a:p>
            <a:r>
              <a:rPr lang="nb-NO" sz="1200" kern="1200" dirty="0">
                <a:solidFill>
                  <a:schemeClr val="tx1"/>
                </a:solidFill>
                <a:effectLst/>
                <a:latin typeface="+mn-lt"/>
                <a:ea typeface="ＭＳ Ｐゴシック" pitchFamily="37" charset="-128"/>
                <a:cs typeface="+mn-cs"/>
              </a:rPr>
              <a:t> </a:t>
            </a:r>
          </a:p>
          <a:p>
            <a:r>
              <a:rPr lang="nb-NO" sz="1200" kern="1200" dirty="0">
                <a:solidFill>
                  <a:schemeClr val="tx1"/>
                </a:solidFill>
                <a:effectLst/>
                <a:latin typeface="+mn-lt"/>
                <a:ea typeface="ＭＳ Ｐゴシック" pitchFamily="37" charset="-128"/>
                <a:cs typeface="+mn-cs"/>
              </a:rPr>
              <a:t>I film 7 Renhold, presenteres det flere poenger som er viktig å vurdere for å spare </a:t>
            </a:r>
            <a:r>
              <a:rPr lang="nb-NO" sz="1200" kern="1200" dirty="0" err="1">
                <a:solidFill>
                  <a:schemeClr val="tx1"/>
                </a:solidFill>
                <a:effectLst/>
                <a:latin typeface="+mn-lt"/>
                <a:ea typeface="ＭＳ Ｐゴシック" pitchFamily="37" charset="-128"/>
                <a:cs typeface="+mn-cs"/>
              </a:rPr>
              <a:t>renholdskostnader</a:t>
            </a:r>
            <a:r>
              <a:rPr lang="nb-NO" sz="1200" kern="1200" dirty="0">
                <a:solidFill>
                  <a:schemeClr val="tx1"/>
                </a:solidFill>
                <a:effectLst/>
                <a:latin typeface="+mn-lt"/>
                <a:ea typeface="ＭＳ Ｐゴシック" pitchFamily="37" charset="-128"/>
                <a:cs typeface="+mn-cs"/>
              </a:rPr>
              <a:t>:</a:t>
            </a:r>
          </a:p>
          <a:p>
            <a:r>
              <a:rPr lang="nb-NO" sz="1200" kern="1200" dirty="0">
                <a:solidFill>
                  <a:schemeClr val="tx1"/>
                </a:solidFill>
                <a:effectLst/>
                <a:latin typeface="+mn-lt"/>
                <a:ea typeface="ＭＳ Ｐゴシック" pitchFamily="37" charset="-128"/>
                <a:cs typeface="+mn-cs"/>
              </a:rPr>
              <a:t> </a:t>
            </a:r>
          </a:p>
          <a:p>
            <a:pPr marL="171450" lvl="0" indent="-171450">
              <a:buFont typeface="Arial" pitchFamily="34" charset="0"/>
              <a:buChar char="•"/>
            </a:pPr>
            <a:r>
              <a:rPr lang="nb-NO" sz="1200" kern="1200" dirty="0">
                <a:solidFill>
                  <a:schemeClr val="tx1"/>
                </a:solidFill>
                <a:effectLst/>
                <a:latin typeface="+mn-lt"/>
                <a:ea typeface="ＭＳ Ｐゴシック" pitchFamily="37" charset="-128"/>
                <a:cs typeface="+mn-cs"/>
              </a:rPr>
              <a:t>glatte overflater som en enkle å renholde</a:t>
            </a:r>
          </a:p>
          <a:p>
            <a:pPr marL="171450" lvl="0" indent="-171450">
              <a:buFont typeface="Arial" pitchFamily="34" charset="0"/>
              <a:buChar char="•"/>
            </a:pPr>
            <a:r>
              <a:rPr lang="nb-NO" sz="1200" kern="1200" dirty="0">
                <a:solidFill>
                  <a:schemeClr val="tx1"/>
                </a:solidFill>
                <a:effectLst/>
                <a:latin typeface="+mn-lt"/>
                <a:ea typeface="ＭＳ Ｐゴシック" pitchFamily="37" charset="-128"/>
                <a:cs typeface="+mn-cs"/>
              </a:rPr>
              <a:t>enhetlige overflater</a:t>
            </a:r>
          </a:p>
          <a:p>
            <a:pPr marL="171450" lvl="0" indent="-171450">
              <a:buFont typeface="Arial" pitchFamily="34" charset="0"/>
              <a:buChar char="•"/>
            </a:pPr>
            <a:r>
              <a:rPr lang="nb-NO" sz="1200" kern="1200" dirty="0">
                <a:solidFill>
                  <a:schemeClr val="tx1"/>
                </a:solidFill>
                <a:effectLst/>
                <a:latin typeface="+mn-lt"/>
                <a:ea typeface="ＭＳ Ｐゴシック" pitchFamily="37" charset="-128"/>
                <a:cs typeface="+mn-cs"/>
              </a:rPr>
              <a:t>tilrettelegging for maskinelt renhold</a:t>
            </a:r>
          </a:p>
          <a:p>
            <a:pPr marL="171450" lvl="0" indent="-171450">
              <a:buFont typeface="Arial" pitchFamily="34" charset="0"/>
              <a:buChar char="•"/>
            </a:pPr>
            <a:r>
              <a:rPr lang="nb-NO" sz="1200" kern="1200" dirty="0">
                <a:solidFill>
                  <a:schemeClr val="tx1"/>
                </a:solidFill>
                <a:effectLst/>
                <a:latin typeface="+mn-lt"/>
                <a:ea typeface="ＭＳ Ｐゴシック" pitchFamily="37" charset="-128"/>
                <a:cs typeface="+mn-cs"/>
              </a:rPr>
              <a:t>unngå unødvendige kriker og kroker </a:t>
            </a:r>
            <a:r>
              <a:rPr lang="nb-NO" sz="1200" kern="1200" dirty="0" err="1">
                <a:solidFill>
                  <a:schemeClr val="tx1"/>
                </a:solidFill>
                <a:effectLst/>
                <a:latin typeface="+mn-lt"/>
                <a:ea typeface="ＭＳ Ｐゴシック" pitchFamily="37" charset="-128"/>
                <a:cs typeface="+mn-cs"/>
              </a:rPr>
              <a:t>f.eks</a:t>
            </a:r>
            <a:r>
              <a:rPr lang="nb-NO" sz="1200" kern="1200" dirty="0">
                <a:solidFill>
                  <a:schemeClr val="tx1"/>
                </a:solidFill>
                <a:effectLst/>
                <a:latin typeface="+mn-lt"/>
                <a:ea typeface="ＭＳ Ｐゴシック" pitchFamily="37" charset="-128"/>
                <a:cs typeface="+mn-cs"/>
              </a:rPr>
              <a:t> ved å bygge inn tekniske installasjoner</a:t>
            </a:r>
          </a:p>
          <a:p>
            <a:pPr marL="171450" lvl="0" indent="-171450">
              <a:buFont typeface="Arial" pitchFamily="34" charset="0"/>
              <a:buChar char="•"/>
            </a:pPr>
            <a:r>
              <a:rPr lang="nb-NO" sz="1200" kern="1200" dirty="0">
                <a:solidFill>
                  <a:schemeClr val="tx1"/>
                </a:solidFill>
                <a:effectLst/>
                <a:latin typeface="+mn-lt"/>
                <a:ea typeface="ＭＳ Ｐゴシック" pitchFamily="37" charset="-128"/>
                <a:cs typeface="+mn-cs"/>
              </a:rPr>
              <a:t>utforming av inngangspartiet </a:t>
            </a:r>
            <a:r>
              <a:rPr lang="nb-NO" sz="1200" kern="1200" dirty="0" err="1">
                <a:solidFill>
                  <a:schemeClr val="tx1"/>
                </a:solidFill>
                <a:effectLst/>
                <a:latin typeface="+mn-lt"/>
                <a:ea typeface="ＭＳ Ｐゴシック" pitchFamily="37" charset="-128"/>
                <a:cs typeface="+mn-cs"/>
              </a:rPr>
              <a:t>inkl</a:t>
            </a:r>
            <a:r>
              <a:rPr lang="nb-NO" sz="1200" kern="1200" dirty="0">
                <a:solidFill>
                  <a:schemeClr val="tx1"/>
                </a:solidFill>
                <a:effectLst/>
                <a:latin typeface="+mn-lt"/>
                <a:ea typeface="ＭＳ Ｐゴシック" pitchFamily="37" charset="-128"/>
                <a:cs typeface="+mn-cs"/>
              </a:rPr>
              <a:t> nødvendige Mattesoner i inngangspartiet.</a:t>
            </a:r>
          </a:p>
          <a:p>
            <a:r>
              <a:rPr lang="nb-NO" sz="1200" kern="1200" dirty="0">
                <a:solidFill>
                  <a:schemeClr val="tx1"/>
                </a:solidFill>
                <a:effectLst/>
                <a:latin typeface="+mn-lt"/>
                <a:ea typeface="ＭＳ Ｐゴシック" pitchFamily="37" charset="-128"/>
                <a:cs typeface="+mn-cs"/>
              </a:rPr>
              <a:t> </a:t>
            </a:r>
          </a:p>
          <a:p>
            <a:r>
              <a:rPr lang="nb-NO" sz="1200" kern="1200" dirty="0">
                <a:solidFill>
                  <a:schemeClr val="tx1"/>
                </a:solidFill>
                <a:effectLst/>
                <a:latin typeface="+mn-lt"/>
                <a:ea typeface="ＭＳ Ｐゴシック" pitchFamily="37" charset="-128"/>
                <a:cs typeface="+mn-cs"/>
              </a:rPr>
              <a:t>Brukerne har også store muligheter til å påvirke </a:t>
            </a:r>
            <a:r>
              <a:rPr lang="nb-NO" sz="1200" kern="1200" dirty="0" err="1">
                <a:solidFill>
                  <a:schemeClr val="tx1"/>
                </a:solidFill>
                <a:effectLst/>
                <a:latin typeface="+mn-lt"/>
                <a:ea typeface="ＭＳ Ｐゴシック" pitchFamily="37" charset="-128"/>
                <a:cs typeface="+mn-cs"/>
              </a:rPr>
              <a:t>renholdskostnadene</a:t>
            </a:r>
            <a:r>
              <a:rPr lang="nb-NO" sz="1200" kern="1200" dirty="0">
                <a:solidFill>
                  <a:schemeClr val="tx1"/>
                </a:solidFill>
                <a:effectLst/>
                <a:latin typeface="+mn-lt"/>
                <a:ea typeface="ＭＳ Ｐゴシック" pitchFamily="37" charset="-128"/>
                <a:cs typeface="+mn-cs"/>
              </a:rPr>
              <a:t> bla ved å</a:t>
            </a:r>
            <a:r>
              <a:rPr lang="nb-NO" sz="1200" kern="1200" baseline="0" dirty="0">
                <a:solidFill>
                  <a:schemeClr val="tx1"/>
                </a:solidFill>
                <a:effectLst/>
                <a:latin typeface="+mn-lt"/>
                <a:ea typeface="ＭＳ Ｐゴシック" pitchFamily="37" charset="-128"/>
                <a:cs typeface="+mn-cs"/>
              </a:rPr>
              <a:t> </a:t>
            </a:r>
            <a:r>
              <a:rPr lang="nb-NO" sz="1200" kern="1200" dirty="0">
                <a:solidFill>
                  <a:schemeClr val="tx1"/>
                </a:solidFill>
                <a:effectLst/>
                <a:latin typeface="+mn-lt"/>
                <a:ea typeface="ＭＳ Ｐゴシック" pitchFamily="37" charset="-128"/>
                <a:cs typeface="+mn-cs"/>
              </a:rPr>
              <a:t>sørge for å holde god orden og tilrettelegge for </a:t>
            </a:r>
            <a:r>
              <a:rPr lang="nb-NO" sz="1200" kern="1200" dirty="0" err="1">
                <a:solidFill>
                  <a:schemeClr val="tx1"/>
                </a:solidFill>
                <a:effectLst/>
                <a:latin typeface="+mn-lt"/>
                <a:ea typeface="ＭＳ Ｐゴシック" pitchFamily="37" charset="-128"/>
                <a:cs typeface="+mn-cs"/>
              </a:rPr>
              <a:t>skofrie</a:t>
            </a:r>
            <a:r>
              <a:rPr lang="nb-NO" sz="1200" kern="1200" dirty="0">
                <a:solidFill>
                  <a:schemeClr val="tx1"/>
                </a:solidFill>
                <a:effectLst/>
                <a:latin typeface="+mn-lt"/>
                <a:ea typeface="ＭＳ Ｐゴシック" pitchFamily="37" charset="-128"/>
                <a:cs typeface="+mn-cs"/>
              </a:rPr>
              <a:t> løsninger, noe som er mye benyttet i skoler og barnehager.</a:t>
            </a:r>
          </a:p>
          <a:p>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36</a:t>
            </a:fld>
            <a:endParaRPr lang="nb-NO"/>
          </a:p>
        </p:txBody>
      </p:sp>
    </p:spTree>
    <p:extLst>
      <p:ext uri="{BB962C8B-B14F-4D97-AF65-F5344CB8AC3E}">
        <p14:creationId xmlns:p14="http://schemas.microsoft.com/office/powerpoint/2010/main" val="9034661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nb-NO" sz="1200" kern="1200" dirty="0">
                <a:solidFill>
                  <a:schemeClr val="tx1"/>
                </a:solidFill>
                <a:effectLst/>
                <a:latin typeface="+mn-lt"/>
                <a:ea typeface="ＭＳ Ｐゴシック" pitchFamily="37" charset="-128"/>
                <a:cs typeface="+mn-cs"/>
              </a:rPr>
              <a:t>Her har vi vist hvordan kostnaden kan bli påvirket av hvilket gulvbelegg du velger.  Eksempelet er hentet fra «</a:t>
            </a:r>
            <a:r>
              <a:rPr lang="nb-NO" sz="1200" kern="1200" dirty="0" err="1">
                <a:solidFill>
                  <a:schemeClr val="tx1"/>
                </a:solidFill>
                <a:effectLst/>
                <a:latin typeface="+mn-lt"/>
                <a:ea typeface="ＭＳ Ｐゴシック" pitchFamily="37" charset="-128"/>
                <a:cs typeface="+mn-cs"/>
              </a:rPr>
              <a:t>Årskostnadsboken</a:t>
            </a:r>
            <a:r>
              <a:rPr lang="nb-NO" sz="1200" kern="1200" dirty="0">
                <a:solidFill>
                  <a:schemeClr val="tx1"/>
                </a:solidFill>
                <a:effectLst/>
                <a:latin typeface="+mn-lt"/>
                <a:ea typeface="ＭＳ Ｐゴシック" pitchFamily="37" charset="-128"/>
                <a:cs typeface="+mn-cs"/>
              </a:rPr>
              <a:t>», og realrenten er endret fra 7 til 4 prosent.</a:t>
            </a:r>
          </a:p>
          <a:p>
            <a:endParaRPr lang="nb-NO" dirty="0"/>
          </a:p>
          <a:p>
            <a:r>
              <a:rPr lang="nb-NO" dirty="0"/>
              <a:t>Som du ser er det store forskjeller i anskaffelseskostnadene isolert sett. Nederst ser</a:t>
            </a:r>
            <a:r>
              <a:rPr lang="nb-NO" baseline="0" dirty="0"/>
              <a:t> vi </a:t>
            </a:r>
            <a:r>
              <a:rPr lang="nb-NO" baseline="0" dirty="0" err="1"/>
              <a:t>årskostnaden</a:t>
            </a:r>
            <a:r>
              <a:rPr lang="nb-NO" baseline="0" dirty="0"/>
              <a:t>. Her ser vi at det gir et helt annet bilde. Sammenliknet med forrige tabell ser vi at kostnadsbildet her har snudd seg, her er linoleum rimeligst.</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37</a:t>
            </a:fld>
            <a:endParaRPr lang="nb-NO"/>
          </a:p>
        </p:txBody>
      </p:sp>
    </p:spTree>
    <p:extLst>
      <p:ext uri="{BB962C8B-B14F-4D97-AF65-F5344CB8AC3E}">
        <p14:creationId xmlns:p14="http://schemas.microsoft.com/office/powerpoint/2010/main" val="9268522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lnSpcReduction="20000"/>
          </a:bodyPr>
          <a:lstStyle/>
          <a:p>
            <a:r>
              <a:rPr lang="nb-NO" dirty="0"/>
              <a:t>Da Statsbygg startet dette prosjektet, satte de tydelige mål for energibruk og miljø. Nybygget skulle ha </a:t>
            </a:r>
            <a:r>
              <a:rPr lang="nb-NO" dirty="0" err="1"/>
              <a:t>passivhusstandard</a:t>
            </a:r>
            <a:r>
              <a:rPr lang="nb-NO" dirty="0"/>
              <a:t>. Energibehovet for å framstille byggematerialene for den nye bygningen skulle halveres ved å bruke byggematerialer som er mindre energikrevende å framstille.</a:t>
            </a:r>
          </a:p>
          <a:p>
            <a:r>
              <a:rPr lang="nb-NO" dirty="0"/>
              <a:t>Det ble satt av store ressurser til oppgaven med å gjennomføre LCC- og miljøberegninger, og Statsbygg hadde oversikt over det nye byggets LCC- og miljøegenskaper gjennom hele prosjektforløpet.</a:t>
            </a:r>
          </a:p>
          <a:p>
            <a:r>
              <a:rPr lang="nb-NO" dirty="0"/>
              <a:t>Byggherren valgte en samspillskontrakt som entrepriseform for prosjektet. Entreprenøren har derfor vært tilgjengelig for å utføre detaljerte beregninger av anskaffelseskostnadene. Som vi husker, er disse en viktig del av LCC-beregningene.</a:t>
            </a:r>
          </a:p>
          <a:p>
            <a:r>
              <a:rPr lang="nb-NO" dirty="0"/>
              <a:t>For </a:t>
            </a:r>
            <a:r>
              <a:rPr lang="nb-NO" dirty="0" err="1"/>
              <a:t>Framsenteret</a:t>
            </a:r>
            <a:r>
              <a:rPr lang="nb-NO" dirty="0"/>
              <a:t> var byggherren i tillegg opptatt av miljøet og ønsket å bruke byggematerialer som var minst mulig energikrevende å framstille. Ved å endre materialbruken i innerveggene fra gips, stål og glass til </a:t>
            </a:r>
            <a:r>
              <a:rPr lang="nb-NO" dirty="0" err="1"/>
              <a:t>massivtre</a:t>
            </a:r>
            <a:r>
              <a:rPr lang="nb-NO" dirty="0"/>
              <a:t>, klarte byggherren å oppnå en betydelig reduksjon i beregnet energimengde for framstilling av byggematerialene. Kostnadsforskjellen mellom de ulike materialvalgene var forholdsvis liten.</a:t>
            </a:r>
          </a:p>
          <a:p>
            <a:r>
              <a:rPr lang="nb-NO" b="1" dirty="0" err="1"/>
              <a:t>Alternativsvurderinger</a:t>
            </a:r>
            <a:r>
              <a:rPr lang="nb-NO" b="1" dirty="0"/>
              <a:t> for å nå miljømål</a:t>
            </a:r>
          </a:p>
          <a:p>
            <a:r>
              <a:rPr lang="nb-NO" dirty="0"/>
              <a:t>LCC-beregning betyr ikke at du bestandig skal velge alternativet med lavest anskaffelseskostnad. Har du andre miljømål enn lavere energiforbruk, kan det ofte være aktuelt å velge et alternativ som har en noe høyere kostnad for å oppnå miljømålet enn det rimeligste alternativet. Det kan for eksempel være at du vurderer en alternativ teknisk installasjon som er dyrere å anskaffe, men som gir miljøgevinster. Det kan også være at du velger materialer som er dyrere å kjøpe inn, men som er bedre for inneklimaet.</a:t>
            </a:r>
          </a:p>
          <a:p>
            <a:r>
              <a:rPr lang="nb-NO" dirty="0"/>
              <a:t>LCC-beregninger gir deg kun hjelp til å finne forskjellen i kostnader mellom ulike alternativ slik at det blir lettere å foreta et valg etter en samlet vurdering.</a:t>
            </a:r>
          </a:p>
          <a:p>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38</a:t>
            </a:fld>
            <a:endParaRPr lang="nb-NO"/>
          </a:p>
        </p:txBody>
      </p:sp>
    </p:spTree>
    <p:extLst>
      <p:ext uri="{BB962C8B-B14F-4D97-AF65-F5344CB8AC3E}">
        <p14:creationId xmlns:p14="http://schemas.microsoft.com/office/powerpoint/2010/main" val="42262617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85000" lnSpcReduction="20000"/>
          </a:bodyPr>
          <a:lstStyle/>
          <a:p>
            <a:r>
              <a:rPr lang="nb-NO" b="1" dirty="0"/>
              <a:t>Romløsning</a:t>
            </a:r>
          </a:p>
          <a:p>
            <a:r>
              <a:rPr lang="nb-NO" dirty="0"/>
              <a:t>Arealbruken i de fleste bygg endres flere ganger i byggets livssyklus. Nye behov kommer til, og vi får stadig ny kunnskap om hvordan romløsninger påvirker arbeids- eller læringsmiljøet. Fleksible planløsninger gjør endringer enklere og gir lavere LCC-kostnader. Fjerner vi vegger, påvirker vi også dagslysforholdene i bygget. Legger vi cellekontorer langs ytterveggen, blir dagslysforholdene ofte for dårlige til å ha permanente kontorarbeidsplasser på innsiden. </a:t>
            </a:r>
          </a:p>
          <a:p>
            <a:r>
              <a:rPr lang="nb-NO" dirty="0"/>
              <a:t>Tekniske installasjoner, for eksempel ventilasjon, plasseres normalt mellom himling og etasjeskiller. Her plasserer vi også bærebjelker, kabelbroer og vannledninger. Prosjekterer vi med muligheter for å endre tekniske løsninger, blir romløsningene mer fleksible. For å få mer plass til tekniske installasjoner kan vi øke etasjehøydene. Dette åpner for enklere endringer hvis vi senere vil ha flere våtrom eller ønsker økt ventilasjon i enkelte rom. Kravene kan også bli endret over tid og gjøre ombygging nødvendig. Økt etasjehøyde gir økte anskaffelseskostnader, men reduserer kostnadene ved endringer gjennom byggets levetid og gir da lavere LCC-kostnader.</a:t>
            </a:r>
          </a:p>
          <a:p>
            <a:r>
              <a:rPr lang="nb-NO" dirty="0"/>
              <a:t>Det er viktig at rom med funksjoner som hører sammen, ligger nær hverandre, og at arealene deles inn i soner ut fra sikkerhetsmessige hensyn. Det er også viktig å planlegge transport og leveranse til bygget optimalt, både med tanke på tid og funksjonalitet, men også for å begrense transportavstander som vil ha innvirkning på driftskostnader</a:t>
            </a:r>
          </a:p>
          <a:p>
            <a:r>
              <a:rPr lang="nb-NO" b="1" dirty="0"/>
              <a:t>Renhold</a:t>
            </a:r>
          </a:p>
          <a:p>
            <a:r>
              <a:rPr lang="nb-NO" dirty="0"/>
              <a:t>Renhold er den største enkeltkostnaden i byggets driftsfase. </a:t>
            </a:r>
            <a:r>
              <a:rPr lang="nb-NO" dirty="0" err="1"/>
              <a:t>Alternativsvurdering</a:t>
            </a:r>
            <a:r>
              <a:rPr lang="nb-NO" dirty="0"/>
              <a:t> av gulvmaterialer er derfor en svært viktig faktor for LCC med tanke på renhold og holdbarhet. Siden 1994 har det vært større prisstigning på arbeidsintensive tjenester enn på materialkostnadene. Renhold av ulike gulvmaterialer er derfor enda viktigere i dag enn i 1994.</a:t>
            </a:r>
          </a:p>
          <a:p>
            <a:r>
              <a:rPr lang="nb-NO" dirty="0"/>
              <a:t>Hvis du bruker noe ekstra tid på å planlegge utførelsen av renholdet og velger </a:t>
            </a:r>
            <a:r>
              <a:rPr lang="nb-NO" dirty="0" err="1"/>
              <a:t>renholdsvennlige</a:t>
            </a:r>
            <a:r>
              <a:rPr lang="nb-NO" dirty="0"/>
              <a:t> løsninger og overflater, kan du få ned FDV-kostnadene. Innvendige </a:t>
            </a:r>
            <a:r>
              <a:rPr lang="nb-NO" dirty="0" err="1"/>
              <a:t>lysgårder</a:t>
            </a:r>
            <a:r>
              <a:rPr lang="nb-NO" dirty="0"/>
              <a:t> krever for eksempel ofte bruk av løfteutstyr som fordyrer driftskostnader. Videre er det viktig å planlegge gulv og overflater ut fra bruken. </a:t>
            </a:r>
            <a:r>
              <a:rPr lang="nb-NO" u="sng" dirty="0"/>
              <a:t>Interntransport</a:t>
            </a:r>
            <a:r>
              <a:rPr lang="nb-NO" dirty="0"/>
              <a:t> medfører for eksempel økt </a:t>
            </a:r>
            <a:r>
              <a:rPr lang="nb-NO" dirty="0" err="1"/>
              <a:t>renholdsbehov</a:t>
            </a:r>
            <a:r>
              <a:rPr lang="nb-NO" dirty="0"/>
              <a:t> i enkelte soner av bygget.</a:t>
            </a:r>
          </a:p>
          <a:p>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39</a:t>
            </a:fld>
            <a:endParaRPr lang="nb-NO"/>
          </a:p>
        </p:txBody>
      </p:sp>
    </p:spTree>
    <p:extLst>
      <p:ext uri="{BB962C8B-B14F-4D97-AF65-F5344CB8AC3E}">
        <p14:creationId xmlns:p14="http://schemas.microsoft.com/office/powerpoint/2010/main" val="2439515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b="1" dirty="0" err="1"/>
              <a:t>Alternativsvurdering</a:t>
            </a:r>
            <a:r>
              <a:rPr lang="nb-NO" b="1" dirty="0"/>
              <a:t> av å bygge eller ikke bygge</a:t>
            </a:r>
          </a:p>
          <a:p>
            <a:r>
              <a:rPr lang="nb-NO" dirty="0"/>
              <a:t>I en LCC-beregning vil det alltid være mest lønnsomt å ikke bygge. Det er ikke så ofte du har et slikt valg.</a:t>
            </a:r>
          </a:p>
          <a:p>
            <a:endParaRPr lang="nb-NO" dirty="0"/>
          </a:p>
          <a:p>
            <a:r>
              <a:rPr lang="nb-NO" dirty="0"/>
              <a:t>De fleste bygningskomponenter – tak, fundament, fasade og tekniske installasjoner – er helt nødvendige for at du skal kunne bruke bygningen. Det finnes imidlertid ulike løsninger som kan ha ulike egenskaper. Dette komme vi nærmere tilbake til i de enkelte eksemplene.</a:t>
            </a:r>
          </a:p>
          <a:p>
            <a:r>
              <a:rPr lang="nb-NO" dirty="0"/>
              <a:t>Når det gjelder hvor mye innervegger du skal ha i et kontorbygg, kan du til dels bestemme dette selv. Et kontorlandskap er derfor ofte rimeligere å bygge, og har lavere </a:t>
            </a:r>
            <a:r>
              <a:rPr lang="nb-NO" dirty="0" err="1"/>
              <a:t>årskostnader</a:t>
            </a:r>
            <a:r>
              <a:rPr lang="nb-NO" dirty="0"/>
              <a:t> per kvadratmeter enn et tilsvarende kontorbygg med cellekontor. I tillegg er det mulig å få plass til flere ansatte per kvadratmeter i et kontorlandskap. I et tradisjonelt kontorbygg med cellekontorer bruker vi ofte 30 m2 eller mer per kontorarbeidsplass, men i et kontorbygg med store, åpne løsninger er det mulig å redusere arealbruken ned mot 17 m2.</a:t>
            </a:r>
          </a:p>
          <a:p>
            <a:r>
              <a:rPr lang="nb-NO" dirty="0"/>
              <a:t>Det er ofte enkelt å finne ut hva det koster å bygge 1 m2 innervegg,</a:t>
            </a:r>
            <a:r>
              <a:rPr lang="nb-NO" baseline="0" dirty="0"/>
              <a:t> </a:t>
            </a:r>
            <a:r>
              <a:rPr lang="nb-NO" dirty="0"/>
              <a:t>pris per kvadratmeter står ofte oppgitt i kontrakt.</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4</a:t>
            </a:fld>
            <a:endParaRPr lang="nb-NO"/>
          </a:p>
        </p:txBody>
      </p:sp>
      <p:pic>
        <p:nvPicPr>
          <p:cNvPr id="5" name="Picture 3" descr="C:\Users\hde\Downloads\COLOURBOX124008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9895" y="2352553"/>
            <a:ext cx="2713160" cy="17377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de\Downloads\COLOURBOX790286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95290" y="2352553"/>
            <a:ext cx="2493035" cy="1737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58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a:t>En del av kjernen i LCC-beregninger er at ulike materialer har ulike egenskaper som gir kortere eller lengre levetid. Dette påvirker hvor lang tid det tar før det er nødvendig å skifte ut hele eller deler av bygningskomponenten eller materialet. De ulike materialene kan også ha forskjellige driftskostnader, for eksempel i forbindelse med renhold eller vedlikehold.</a:t>
            </a:r>
          </a:p>
          <a:p>
            <a:endParaRPr lang="nb-NO" dirty="0"/>
          </a:p>
          <a:p>
            <a:r>
              <a:rPr lang="nb-NO" dirty="0"/>
              <a:t>Brukerne av bygningen vil oppleve utskifting av enkelte bygningskomponenter i lokalene som en ulempe, og kostnadene for slike ulemper kan være vanskelige å beregne. Byggherre/</a:t>
            </a:r>
            <a:r>
              <a:rPr lang="nb-NO" dirty="0" err="1"/>
              <a:t>byggforvalter</a:t>
            </a:r>
            <a:r>
              <a:rPr lang="nb-NO" dirty="0"/>
              <a:t> kan imidlertid velge å bruke gode, bestandige materialer og komponenter og kan da unnlate å gjennomføre LCC-beregninger på dette. Materialer og komponenter med tilstrekkelig god kvalitet bidrar til å unngå utskiftinger. Du får altså mindre kostnader med å skifte ut materialer og komponenter fordi kvaliteten er så god, og livssykluskostnaden går dermed ned. </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5</a:t>
            </a:fld>
            <a:endParaRPr lang="nb-NO"/>
          </a:p>
        </p:txBody>
      </p:sp>
    </p:spTree>
    <p:extLst>
      <p:ext uri="{BB962C8B-B14F-4D97-AF65-F5344CB8AC3E}">
        <p14:creationId xmlns:p14="http://schemas.microsoft.com/office/powerpoint/2010/main" val="139758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866775" y="733425"/>
            <a:ext cx="4935538" cy="3703638"/>
          </a:xfrm>
        </p:spPr>
      </p:sp>
      <p:sp>
        <p:nvSpPr>
          <p:cNvPr id="3" name="Plassholder for notater 2"/>
          <p:cNvSpPr>
            <a:spLocks noGrp="1"/>
          </p:cNvSpPr>
          <p:nvPr>
            <p:ph type="body" idx="1"/>
          </p:nvPr>
        </p:nvSpPr>
        <p:spPr/>
        <p:txBody>
          <a:bodyPr>
            <a:normAutofit/>
          </a:bodyPr>
          <a:lstStyle/>
          <a:p>
            <a:r>
              <a:rPr lang="nb-NO" dirty="0"/>
              <a:t>I konseptfasen ser vi hvordan behovet for lokaler kan dekkes. </a:t>
            </a:r>
          </a:p>
          <a:p>
            <a:r>
              <a:rPr lang="nb-NO" dirty="0"/>
              <a:t>Det kan være et grunnleggende valg. </a:t>
            </a:r>
          </a:p>
          <a:p>
            <a:r>
              <a:rPr lang="nb-NO" dirty="0"/>
              <a:t>Skal vi rehabilitere eksisterende bygg, skal vi rive og bygge nytt, eller skal vi satse på en kombinasjon? Hvilken tomt skal vi velge?</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6</a:t>
            </a:fld>
            <a:endParaRPr lang="nb-NO"/>
          </a:p>
        </p:txBody>
      </p:sp>
    </p:spTree>
    <p:extLst>
      <p:ext uri="{BB962C8B-B14F-4D97-AF65-F5344CB8AC3E}">
        <p14:creationId xmlns:p14="http://schemas.microsoft.com/office/powerpoint/2010/main" val="139758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kern="1200" dirty="0">
                <a:solidFill>
                  <a:schemeClr val="tx1"/>
                </a:solidFill>
                <a:effectLst/>
                <a:latin typeface="+mn-lt"/>
                <a:ea typeface="ＭＳ Ｐゴシック" pitchFamily="37" charset="-128"/>
                <a:cs typeface="+mn-cs"/>
              </a:rPr>
              <a:t>Når du har besluttet at du skal bygge, og hvilken tomt du skal bygge på, er det vanlig å gjennomføre såkalte volumstudier. For å finne volumet til bygningen må du også ta hensyn til hvor store etasjehøyder du må ha. Mange byggherrer lager et eget </a:t>
            </a:r>
            <a:r>
              <a:rPr lang="nb-NO" sz="1200" u="sng" kern="1200" dirty="0">
                <a:solidFill>
                  <a:schemeClr val="tx1"/>
                </a:solidFill>
                <a:effectLst/>
                <a:latin typeface="+mn-lt"/>
                <a:ea typeface="ＭＳ Ｐゴシック" pitchFamily="37" charset="-128"/>
                <a:cs typeface="+mn-cs"/>
              </a:rPr>
              <a:t>romprogram</a:t>
            </a:r>
            <a:r>
              <a:rPr lang="nb-NO" sz="1200" kern="1200" dirty="0">
                <a:solidFill>
                  <a:schemeClr val="tx1"/>
                </a:solidFill>
                <a:effectLst/>
                <a:latin typeface="+mn-lt"/>
                <a:ea typeface="ＭＳ Ｐゴシック" pitchFamily="37" charset="-128"/>
                <a:cs typeface="+mn-cs"/>
              </a:rPr>
              <a:t> som beskriver alle rommene de har behov for. Romprogrammet inneholder opplysninger om hva det enkelte rom skal brukes til, og de viktigste egenskapene til rommet, </a:t>
            </a:r>
            <a:r>
              <a:rPr lang="nb-NO" sz="1200" kern="1200" dirty="0" err="1">
                <a:solidFill>
                  <a:schemeClr val="tx1"/>
                </a:solidFill>
                <a:effectLst/>
                <a:latin typeface="+mn-lt"/>
                <a:ea typeface="ＭＳ Ｐゴシック" pitchFamily="37" charset="-128"/>
                <a:cs typeface="+mn-cs"/>
              </a:rPr>
              <a:t>dvs</a:t>
            </a:r>
            <a:r>
              <a:rPr lang="nb-NO" sz="1200" kern="1200" dirty="0">
                <a:solidFill>
                  <a:schemeClr val="tx1"/>
                </a:solidFill>
                <a:effectLst/>
                <a:latin typeface="+mn-lt"/>
                <a:ea typeface="ＭＳ Ｐゴシック" pitchFamily="37" charset="-128"/>
                <a:cs typeface="+mn-cs"/>
              </a:rPr>
              <a:t> romhøyde, krav til brannsikkerhet osv. Disse faktorene er med på å bestemme bygningsformen.</a:t>
            </a:r>
          </a:p>
          <a:p>
            <a:endParaRPr lang="nb-NO" sz="1200" kern="1200" dirty="0">
              <a:solidFill>
                <a:schemeClr val="tx1"/>
              </a:solidFill>
              <a:effectLst/>
              <a:latin typeface="+mn-lt"/>
              <a:ea typeface="ＭＳ Ｐゴシック" pitchFamily="37" charset="-128"/>
              <a:cs typeface="+mn-cs"/>
            </a:endParaRPr>
          </a:p>
          <a:p>
            <a:r>
              <a:rPr lang="nb-NO" sz="1200" kern="1200" dirty="0">
                <a:solidFill>
                  <a:schemeClr val="tx1"/>
                </a:solidFill>
                <a:effectLst/>
                <a:latin typeface="+mn-lt"/>
                <a:ea typeface="ＭＳ Ｐゴシック" pitchFamily="37" charset="-128"/>
                <a:cs typeface="+mn-cs"/>
              </a:rPr>
              <a:t>Med utgangspunkt i samlet arealbehov fra romprogrammet finner arkitekten ut hvor stor bygningen må være, </a:t>
            </a:r>
            <a:r>
              <a:rPr lang="nb-NO" sz="1200" kern="1200" dirty="0" err="1">
                <a:solidFill>
                  <a:schemeClr val="tx1"/>
                </a:solidFill>
                <a:effectLst/>
                <a:latin typeface="+mn-lt"/>
                <a:ea typeface="ＭＳ Ｐゴシック" pitchFamily="37" charset="-128"/>
                <a:cs typeface="+mn-cs"/>
              </a:rPr>
              <a:t>dvs</a:t>
            </a:r>
            <a:r>
              <a:rPr lang="nb-NO" sz="1200" kern="1200" dirty="0">
                <a:solidFill>
                  <a:schemeClr val="tx1"/>
                </a:solidFill>
                <a:effectLst/>
                <a:latin typeface="+mn-lt"/>
                <a:ea typeface="ＭＳ Ｐゴシック" pitchFamily="37" charset="-128"/>
                <a:cs typeface="+mn-cs"/>
              </a:rPr>
              <a:t> hvilket volum den må ha, for å få plass til alle rommene. På bakgrunn av dette lager arkitekten gjerne 2-3 ulike løsninger som viser hvor på tomten disse </a:t>
            </a:r>
            <a:r>
              <a:rPr lang="nb-NO" sz="1200" u="sng" kern="1200" dirty="0">
                <a:solidFill>
                  <a:schemeClr val="tx1"/>
                </a:solidFill>
                <a:effectLst/>
                <a:latin typeface="+mn-lt"/>
                <a:ea typeface="ＭＳ Ｐゴシック" pitchFamily="37" charset="-128"/>
                <a:cs typeface="+mn-cs"/>
              </a:rPr>
              <a:t>bygningsvolumene</a:t>
            </a:r>
            <a:r>
              <a:rPr lang="nb-NO" sz="1200" kern="1200" dirty="0">
                <a:solidFill>
                  <a:schemeClr val="tx1"/>
                </a:solidFill>
                <a:effectLst/>
                <a:latin typeface="+mn-lt"/>
                <a:ea typeface="ＭＳ Ｐゴシック" pitchFamily="37" charset="-128"/>
                <a:cs typeface="+mn-cs"/>
              </a:rPr>
              <a:t> kan plasseres.</a:t>
            </a:r>
          </a:p>
          <a:p>
            <a:endParaRPr lang="nb-NO" sz="1200" kern="1200" dirty="0">
              <a:solidFill>
                <a:schemeClr val="tx1"/>
              </a:solidFill>
              <a:effectLst/>
              <a:latin typeface="+mn-lt"/>
              <a:ea typeface="ＭＳ Ｐゴシック" pitchFamily="37" charset="-128"/>
              <a:cs typeface="+mn-cs"/>
            </a:endParaRPr>
          </a:p>
          <a:p>
            <a:r>
              <a:rPr lang="nb-NO" sz="1200" kern="1200" dirty="0">
                <a:solidFill>
                  <a:schemeClr val="tx1"/>
                </a:solidFill>
                <a:effectLst/>
                <a:latin typeface="+mn-lt"/>
                <a:ea typeface="ＭＳ Ｐゴシック" pitchFamily="37" charset="-128"/>
                <a:cs typeface="+mn-cs"/>
              </a:rPr>
              <a:t>Når hovedalternativer for bygningsutformingen er valgt, starter arbeidet med å plassere de ulike funksjonene og arealene innenfor bygningens hovedform. Dette kan for eksempel være kontorarealer, toaletter, </a:t>
            </a:r>
            <a:r>
              <a:rPr lang="nb-NO" sz="1200" u="sng" kern="1200" dirty="0" err="1">
                <a:solidFill>
                  <a:schemeClr val="tx1"/>
                </a:solidFill>
                <a:effectLst/>
                <a:latin typeface="+mn-lt"/>
                <a:ea typeface="ＭＳ Ｐゴシック" pitchFamily="37" charset="-128"/>
                <a:cs typeface="+mn-cs"/>
              </a:rPr>
              <a:t>mingleområder</a:t>
            </a:r>
            <a:r>
              <a:rPr lang="nb-NO" sz="1200" kern="1200" dirty="0">
                <a:solidFill>
                  <a:schemeClr val="tx1"/>
                </a:solidFill>
                <a:effectLst/>
                <a:latin typeface="+mn-lt"/>
                <a:ea typeface="ＭＳ Ｐゴシック" pitchFamily="37" charset="-128"/>
                <a:cs typeface="+mn-cs"/>
              </a:rPr>
              <a:t>, resepsjon, garderobe, tekniske rom, nødutganger, trapper og heis.</a:t>
            </a:r>
          </a:p>
          <a:p>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7</a:t>
            </a:fld>
            <a:endParaRPr lang="nb-NO"/>
          </a:p>
        </p:txBody>
      </p:sp>
      <p:pic>
        <p:nvPicPr>
          <p:cNvPr id="5" name="Picture 2" descr="N:\Avdelinger\ANS\Bygg anlegg eiendom BAE\10 - Prosjekter BAE\10-8 Modulbasert opplæring i livssykluskostnader\Basiskurs\Ferdige presentasjoner\Bilder kapittel 4\7.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38687" y="2139351"/>
            <a:ext cx="4494362" cy="1956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58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a:t>Mange bygningsformer kan oppfylle kravene i romprogrammet. Romprogrammet legger også viktige føringer for effektiv drift og vedlikehold av bygget. Ofte er det hensiktsmessig å se på noen ulike bygningsformer og veie fordeler og ulemper opp mot hverandre før du går videre med en bygningsform.  Det skal vi se nærmere på litt senere.</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8</a:t>
            </a:fld>
            <a:endParaRPr lang="nb-NO"/>
          </a:p>
        </p:txBody>
      </p:sp>
    </p:spTree>
    <p:extLst>
      <p:ext uri="{BB962C8B-B14F-4D97-AF65-F5344CB8AC3E}">
        <p14:creationId xmlns:p14="http://schemas.microsoft.com/office/powerpoint/2010/main" val="139758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u="sng" dirty="0"/>
              <a:t>Arealeffektivitet</a:t>
            </a:r>
            <a:r>
              <a:rPr lang="nb-NO" dirty="0"/>
              <a:t> er en viktig faktor for å få ned livssykluskostnadene. Høy arealeffektivitet reduserer anskaffelseskostnaden og senker kostnadene til renhold og vedlikehold. Det rimeligste arealet er det som ikke bygges, derfor er det viktig å tenke på hvordan arealer kan brukes av flere, også kalt sambruk.</a:t>
            </a:r>
          </a:p>
          <a:p>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9</a:t>
            </a:fld>
            <a:endParaRPr lang="nb-NO"/>
          </a:p>
        </p:txBody>
      </p:sp>
    </p:spTree>
    <p:extLst>
      <p:ext uri="{BB962C8B-B14F-4D97-AF65-F5344CB8AC3E}">
        <p14:creationId xmlns:p14="http://schemas.microsoft.com/office/powerpoint/2010/main" val="1397583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2.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4.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ørsteside">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Rektangel 8">
            <a:extLst>
              <a:ext uri="{FF2B5EF4-FFF2-40B4-BE49-F238E27FC236}">
                <a16:creationId xmlns:a16="http://schemas.microsoft.com/office/drawing/2014/main" id="{BDA3A417-948B-C949-BA96-989B920783E4}"/>
              </a:ext>
            </a:extLst>
          </p:cNvPr>
          <p:cNvSpPr/>
          <p:nvPr userDrawn="1"/>
        </p:nvSpPr>
        <p:spPr>
          <a:xfrm>
            <a:off x="0" y="0"/>
            <a:ext cx="12192000"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ittel 1">
            <a:extLst>
              <a:ext uri="{FF2B5EF4-FFF2-40B4-BE49-F238E27FC236}">
                <a16:creationId xmlns:a16="http://schemas.microsoft.com/office/drawing/2014/main" id="{54706645-2291-C945-9646-D500C040A78A}"/>
              </a:ext>
            </a:extLst>
          </p:cNvPr>
          <p:cNvSpPr>
            <a:spLocks noGrp="1"/>
          </p:cNvSpPr>
          <p:nvPr>
            <p:ph type="ctrTitle" hasCustomPrompt="1"/>
          </p:nvPr>
        </p:nvSpPr>
        <p:spPr>
          <a:xfrm>
            <a:off x="527891" y="1717675"/>
            <a:ext cx="11122025" cy="1792287"/>
          </a:xfrm>
          <a:prstGeom prst="rect">
            <a:avLst/>
          </a:prstGeom>
        </p:spPr>
        <p:txBody>
          <a:bodyPr anchor="b">
            <a:noAutofit/>
          </a:bodyPr>
          <a:lstStyle>
            <a:lvl1pPr algn="ctr">
              <a:defRPr sz="5000" cap="all" baseline="0">
                <a:solidFill>
                  <a:schemeClr val="lt1"/>
                </a:solidFill>
              </a:defRPr>
            </a:lvl1pPr>
          </a:lstStyle>
          <a:p>
            <a:r>
              <a:rPr lang="nb-NO" dirty="0"/>
              <a:t>Klikk for å legge til en tittel</a:t>
            </a:r>
          </a:p>
        </p:txBody>
      </p:sp>
      <p:sp>
        <p:nvSpPr>
          <p:cNvPr id="12" name="Undertittel 2">
            <a:extLst>
              <a:ext uri="{FF2B5EF4-FFF2-40B4-BE49-F238E27FC236}">
                <a16:creationId xmlns:a16="http://schemas.microsoft.com/office/drawing/2014/main" id="{A76A37AB-1C33-4E44-84DF-1B0CF9440A49}"/>
              </a:ext>
            </a:extLst>
          </p:cNvPr>
          <p:cNvSpPr>
            <a:spLocks noGrp="1"/>
          </p:cNvSpPr>
          <p:nvPr>
            <p:ph type="subTitle" idx="1" hasCustomPrompt="1"/>
          </p:nvPr>
        </p:nvSpPr>
        <p:spPr>
          <a:xfrm>
            <a:off x="515937" y="4166148"/>
            <a:ext cx="11122025" cy="1192427"/>
          </a:xfrm>
          <a:prstGeom prst="rect">
            <a:avLst/>
          </a:prstGeom>
        </p:spPr>
        <p:txBody>
          <a:bodyPr>
            <a:noAutofit/>
          </a:bodyPr>
          <a:lstStyle>
            <a:lvl1pPr marL="0" indent="0" algn="ctr">
              <a:buNone/>
              <a:defRPr sz="20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legge til en undertittel</a:t>
            </a:r>
          </a:p>
        </p:txBody>
      </p:sp>
      <p:cxnSp>
        <p:nvCxnSpPr>
          <p:cNvPr id="13" name="Rett linje 12">
            <a:extLst>
              <a:ext uri="{FF2B5EF4-FFF2-40B4-BE49-F238E27FC236}">
                <a16:creationId xmlns:a16="http://schemas.microsoft.com/office/drawing/2014/main" id="{417F7C5C-CD7B-D847-992A-28F61035730A}"/>
              </a:ext>
            </a:extLst>
          </p:cNvPr>
          <p:cNvCxnSpPr/>
          <p:nvPr userDrawn="1"/>
        </p:nvCxnSpPr>
        <p:spPr>
          <a:xfrm>
            <a:off x="4295775" y="3787914"/>
            <a:ext cx="3600450"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pic>
        <p:nvPicPr>
          <p:cNvPr id="10" name="Grafikk 9">
            <a:extLst>
              <a:ext uri="{FF2B5EF4-FFF2-40B4-BE49-F238E27FC236}">
                <a16:creationId xmlns:a16="http://schemas.microsoft.com/office/drawing/2014/main" id="{4D1C685A-36C8-CB41-A23E-6F684397C5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49603" y="5949950"/>
            <a:ext cx="2884815" cy="690383"/>
          </a:xfrm>
          <a:prstGeom prst="rect">
            <a:avLst/>
          </a:prstGeom>
        </p:spPr>
      </p:pic>
    </p:spTree>
    <p:extLst>
      <p:ext uri="{BB962C8B-B14F-4D97-AF65-F5344CB8AC3E}">
        <p14:creationId xmlns:p14="http://schemas.microsoft.com/office/powerpoint/2010/main" val="401703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tel og innhold - logo øverst">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867357C6-26C0-BB41-9C55-EBD7C95FEE13}"/>
              </a:ext>
            </a:extLst>
          </p:cNvPr>
          <p:cNvSpPr>
            <a:spLocks noGrp="1"/>
          </p:cNvSpPr>
          <p:nvPr>
            <p:ph type="title" hasCustomPrompt="1"/>
          </p:nvPr>
        </p:nvSpPr>
        <p:spPr>
          <a:xfrm>
            <a:off x="531210" y="441326"/>
            <a:ext cx="8216017" cy="701674"/>
          </a:xfrm>
          <a:prstGeom prst="rect">
            <a:avLst/>
          </a:prstGeom>
        </p:spPr>
        <p:txBody>
          <a:bodyPr vert="horz" lIns="0" tIns="0" rIns="0" bIns="0" rtlCol="0" anchor="t" anchorCtr="0">
            <a:noAutofit/>
          </a:bodyPr>
          <a:lstStyle/>
          <a:p>
            <a:r>
              <a:rPr lang="nb-NO" dirty="0"/>
              <a:t>Klikk for å legge til tittel</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defRPr/>
            </a:lvl1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dato 3">
            <a:extLst>
              <a:ext uri="{FF2B5EF4-FFF2-40B4-BE49-F238E27FC236}">
                <a16:creationId xmlns:a16="http://schemas.microsoft.com/office/drawing/2014/main" id="{2657246D-430A-1B4E-8CC1-F7E7392EF2AD}"/>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23.03.2026</a:t>
            </a:fld>
            <a:endParaRPr lang="nb-NO" dirty="0"/>
          </a:p>
        </p:txBody>
      </p:sp>
      <p:sp>
        <p:nvSpPr>
          <p:cNvPr id="11" name="Plassholder for lysbildenummer 5">
            <a:extLst>
              <a:ext uri="{FF2B5EF4-FFF2-40B4-BE49-F238E27FC236}">
                <a16:creationId xmlns:a16="http://schemas.microsoft.com/office/drawing/2014/main" id="{F16CF5FB-58D8-D64A-9EDD-82B040CC7B9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pic>
        <p:nvPicPr>
          <p:cNvPr id="12" name="Grafikk 11">
            <a:extLst>
              <a:ext uri="{FF2B5EF4-FFF2-40B4-BE49-F238E27FC236}">
                <a16:creationId xmlns:a16="http://schemas.microsoft.com/office/drawing/2014/main" id="{75E02ED9-8603-5A4B-9B1C-2075F3B2808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51838" y="473763"/>
            <a:ext cx="1237527" cy="337508"/>
          </a:xfrm>
          <a:prstGeom prst="rect">
            <a:avLst/>
          </a:prstGeom>
        </p:spPr>
      </p:pic>
      <p:sp>
        <p:nvSpPr>
          <p:cNvPr id="14" name="Plassholder for bunntekst 4">
            <a:extLst>
              <a:ext uri="{FF2B5EF4-FFF2-40B4-BE49-F238E27FC236}">
                <a16:creationId xmlns:a16="http://schemas.microsoft.com/office/drawing/2014/main" id="{4BAF34F5-A4BF-CA41-B2EA-A70FEB18F6C5}"/>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dk1"/>
                </a:solidFill>
              </a:defRPr>
            </a:lvl1pPr>
          </a:lstStyle>
          <a:p>
            <a:endParaRPr lang="nb-NO" dirty="0"/>
          </a:p>
        </p:txBody>
      </p:sp>
    </p:spTree>
    <p:extLst>
      <p:ext uri="{BB962C8B-B14F-4D97-AF65-F5344CB8AC3E}">
        <p14:creationId xmlns:p14="http://schemas.microsoft.com/office/powerpoint/2010/main" val="243785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ragrafside LYS">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BB7399-8A32-E74E-97C6-F26FDC3DBA43}"/>
              </a:ext>
            </a:extLst>
          </p:cNvPr>
          <p:cNvSpPr/>
          <p:nvPr userDrawn="1"/>
        </p:nvSpPr>
        <p:spPr>
          <a:xfrm>
            <a:off x="7859713" y="1"/>
            <a:ext cx="4332286"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pic>
        <p:nvPicPr>
          <p:cNvPr id="12" name="Grafikk 11">
            <a:extLst>
              <a:ext uri="{FF2B5EF4-FFF2-40B4-BE49-F238E27FC236}">
                <a16:creationId xmlns:a16="http://schemas.microsoft.com/office/drawing/2014/main" id="{19032A32-43BA-2944-9F87-5FAD86931DE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2808" y="1458632"/>
            <a:ext cx="2032000" cy="3810000"/>
          </a:xfrm>
          <a:prstGeom prst="rect">
            <a:avLst/>
          </a:prstGeom>
        </p:spPr>
      </p:pic>
      <p:sp>
        <p:nvSpPr>
          <p:cNvPr id="24" name="Plassholder for tittel 1">
            <a:extLst>
              <a:ext uri="{FF2B5EF4-FFF2-40B4-BE49-F238E27FC236}">
                <a16:creationId xmlns:a16="http://schemas.microsoft.com/office/drawing/2014/main" id="{78F68C35-50F0-4F4B-93AB-B92EC7257E86}"/>
              </a:ext>
            </a:extLst>
          </p:cNvPr>
          <p:cNvSpPr>
            <a:spLocks noGrp="1"/>
          </p:cNvSpPr>
          <p:nvPr>
            <p:ph type="title" hasCustomPrompt="1"/>
          </p:nvPr>
        </p:nvSpPr>
        <p:spPr>
          <a:xfrm>
            <a:off x="536577" y="441325"/>
            <a:ext cx="6964362" cy="701675"/>
          </a:xfrm>
          <a:prstGeom prst="rect">
            <a:avLst/>
          </a:prstGeom>
        </p:spPr>
        <p:txBody>
          <a:bodyPr vert="horz" lIns="0" tIns="0" rIns="0" bIns="0" rtlCol="0" anchor="t" anchorCtr="0">
            <a:noAutofit/>
          </a:bodyPr>
          <a:lstStyle/>
          <a:p>
            <a:r>
              <a:rPr lang="nb-NO" dirty="0"/>
              <a:t>Klikk for å legge til tittel</a:t>
            </a:r>
          </a:p>
        </p:txBody>
      </p:sp>
      <p:sp>
        <p:nvSpPr>
          <p:cNvPr id="3" name="Plassholder for innhold 2">
            <a:extLst>
              <a:ext uri="{FF2B5EF4-FFF2-40B4-BE49-F238E27FC236}">
                <a16:creationId xmlns:a16="http://schemas.microsoft.com/office/drawing/2014/main" id="{D15403AB-D38D-2D40-859C-D1A1339E6101}"/>
              </a:ext>
            </a:extLst>
          </p:cNvPr>
          <p:cNvSpPr>
            <a:spLocks noGrp="1"/>
          </p:cNvSpPr>
          <p:nvPr>
            <p:ph sz="quarter" idx="13" hasCustomPrompt="1"/>
          </p:nvPr>
        </p:nvSpPr>
        <p:spPr>
          <a:xfrm>
            <a:off x="536575" y="1717675"/>
            <a:ext cx="6964362" cy="4232275"/>
          </a:xfrm>
        </p:spPr>
        <p:txBody>
          <a:bodyPr>
            <a:noAutofit/>
          </a:bodyPr>
          <a:lstStyle>
            <a:lvl1pPr>
              <a:defRPr/>
            </a:lvl1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6" name="Plassholder for dato 3">
            <a:extLst>
              <a:ext uri="{FF2B5EF4-FFF2-40B4-BE49-F238E27FC236}">
                <a16:creationId xmlns:a16="http://schemas.microsoft.com/office/drawing/2014/main" id="{4C396ACB-D58C-9448-A6D5-35550FDA0D9A}"/>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23.03.2026</a:t>
            </a:fld>
            <a:endParaRPr lang="nb-NO" dirty="0"/>
          </a:p>
        </p:txBody>
      </p:sp>
      <p:sp>
        <p:nvSpPr>
          <p:cNvPr id="17" name="Plassholder for bunntekst 4">
            <a:extLst>
              <a:ext uri="{FF2B5EF4-FFF2-40B4-BE49-F238E27FC236}">
                <a16:creationId xmlns:a16="http://schemas.microsoft.com/office/drawing/2014/main" id="{CCA88CAF-9C1D-B042-97EC-E3BF4004C5B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18" name="Plassholder for lysbildenummer 5">
            <a:extLst>
              <a:ext uri="{FF2B5EF4-FFF2-40B4-BE49-F238E27FC236}">
                <a16:creationId xmlns:a16="http://schemas.microsoft.com/office/drawing/2014/main" id="{8383E26C-831F-9B49-A190-29C2D7134EB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pic>
        <p:nvPicPr>
          <p:cNvPr id="10" name="Grafikk 9">
            <a:extLst>
              <a:ext uri="{FF2B5EF4-FFF2-40B4-BE49-F238E27FC236}">
                <a16:creationId xmlns:a16="http://schemas.microsoft.com/office/drawing/2014/main" id="{9EDE06E8-D1DC-1647-B8E6-8D4239E0E2A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393588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hasCustomPrompt="1"/>
          </p:nvPr>
        </p:nvSpPr>
        <p:spPr>
          <a:xfrm>
            <a:off x="536575"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dirty="0"/>
              <a:t>Klikk for å legge til tittel</a:t>
            </a:r>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bilde 2">
            <a:extLst>
              <a:ext uri="{FF2B5EF4-FFF2-40B4-BE49-F238E27FC236}">
                <a16:creationId xmlns:a16="http://schemas.microsoft.com/office/drawing/2014/main" id="{DC49616E-436E-5242-901E-9DF41FB7FB22}"/>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endParaRPr lang="nb-NO" dirty="0"/>
          </a:p>
        </p:txBody>
      </p:sp>
      <p:sp>
        <p:nvSpPr>
          <p:cNvPr id="11" name="Plassholder for dato 3">
            <a:extLst>
              <a:ext uri="{FF2B5EF4-FFF2-40B4-BE49-F238E27FC236}">
                <a16:creationId xmlns:a16="http://schemas.microsoft.com/office/drawing/2014/main" id="{1FB4ACCB-1FD3-684B-8D1C-EA5BAB6F8AA3}"/>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23.03.2026</a:t>
            </a:fld>
            <a:endParaRPr lang="nb-NO" dirty="0"/>
          </a:p>
        </p:txBody>
      </p:sp>
      <p:sp>
        <p:nvSpPr>
          <p:cNvPr id="12" name="Plassholder for bunntekst 4">
            <a:extLst>
              <a:ext uri="{FF2B5EF4-FFF2-40B4-BE49-F238E27FC236}">
                <a16:creationId xmlns:a16="http://schemas.microsoft.com/office/drawing/2014/main" id="{2ED0D117-0FEA-254B-AB69-27AE45B34E24}"/>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dirty="0"/>
              <a:t>Tekst</a:t>
            </a:r>
          </a:p>
        </p:txBody>
      </p:sp>
      <p:sp>
        <p:nvSpPr>
          <p:cNvPr id="13" name="Plassholder for lysbildenummer 5">
            <a:extLst>
              <a:ext uri="{FF2B5EF4-FFF2-40B4-BE49-F238E27FC236}">
                <a16:creationId xmlns:a16="http://schemas.microsoft.com/office/drawing/2014/main" id="{D6361A72-19F1-2348-ABF9-47D0CA94CDF3}"/>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360352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sjø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hasCustomPrompt="1"/>
          </p:nvPr>
        </p:nvSpPr>
        <p:spPr>
          <a:xfrm>
            <a:off x="536576"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dirty="0"/>
              <a:t>Klikk for å legge til tittel</a:t>
            </a:r>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5"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bilde 2">
            <a:extLst>
              <a:ext uri="{FF2B5EF4-FFF2-40B4-BE49-F238E27FC236}">
                <a16:creationId xmlns:a16="http://schemas.microsoft.com/office/drawing/2014/main" id="{8CBDB767-2F98-F741-8B4B-627068281642}"/>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endParaRPr lang="nb-NO" dirty="0"/>
          </a:p>
        </p:txBody>
      </p:sp>
      <p:sp>
        <p:nvSpPr>
          <p:cNvPr id="11" name="Plassholder for dato 3">
            <a:extLst>
              <a:ext uri="{FF2B5EF4-FFF2-40B4-BE49-F238E27FC236}">
                <a16:creationId xmlns:a16="http://schemas.microsoft.com/office/drawing/2014/main" id="{3541152E-E6AF-484B-9556-D1162F1F8A9E}"/>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23.03.2026</a:t>
            </a:fld>
            <a:endParaRPr lang="nb-NO" dirty="0"/>
          </a:p>
        </p:txBody>
      </p:sp>
      <p:sp>
        <p:nvSpPr>
          <p:cNvPr id="12" name="Plassholder for bunntekst 4">
            <a:extLst>
              <a:ext uri="{FF2B5EF4-FFF2-40B4-BE49-F238E27FC236}">
                <a16:creationId xmlns:a16="http://schemas.microsoft.com/office/drawing/2014/main" id="{98DB621D-792D-DE45-B3DC-4E12A00F2302}"/>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dirty="0"/>
              <a:t>Tekst</a:t>
            </a:r>
          </a:p>
        </p:txBody>
      </p:sp>
      <p:sp>
        <p:nvSpPr>
          <p:cNvPr id="13" name="Plassholder for lysbildenummer 5">
            <a:extLst>
              <a:ext uri="{FF2B5EF4-FFF2-40B4-BE49-F238E27FC236}">
                <a16:creationId xmlns:a16="http://schemas.microsoft.com/office/drawing/2014/main" id="{80960108-5B6F-8546-9846-503004921171}"/>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34115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mørk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hasCustomPrompt="1"/>
          </p:nvPr>
        </p:nvSpPr>
        <p:spPr>
          <a:xfrm>
            <a:off x="536575"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dirty="0"/>
              <a:t>Klikk for å legge til tittel</a:t>
            </a:r>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bilde 2">
            <a:extLst>
              <a:ext uri="{FF2B5EF4-FFF2-40B4-BE49-F238E27FC236}">
                <a16:creationId xmlns:a16="http://schemas.microsoft.com/office/drawing/2014/main" id="{B3C8451E-8686-2548-A7BF-B0A2D8060C3A}"/>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endParaRPr lang="nb-NO" dirty="0"/>
          </a:p>
        </p:txBody>
      </p:sp>
      <p:sp>
        <p:nvSpPr>
          <p:cNvPr id="11" name="Plassholder for dato 3">
            <a:extLst>
              <a:ext uri="{FF2B5EF4-FFF2-40B4-BE49-F238E27FC236}">
                <a16:creationId xmlns:a16="http://schemas.microsoft.com/office/drawing/2014/main" id="{BB8898EE-10A5-E24D-9D82-3B0FAACAE76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23.03.2026</a:t>
            </a:fld>
            <a:endParaRPr lang="nb-NO" dirty="0"/>
          </a:p>
        </p:txBody>
      </p:sp>
      <p:sp>
        <p:nvSpPr>
          <p:cNvPr id="12" name="Plassholder for bunntekst 4">
            <a:extLst>
              <a:ext uri="{FF2B5EF4-FFF2-40B4-BE49-F238E27FC236}">
                <a16:creationId xmlns:a16="http://schemas.microsoft.com/office/drawing/2014/main" id="{1A1E22FB-2E2F-C443-9472-4B66CF8E30F0}"/>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dirty="0"/>
              <a:t>Tekst</a:t>
            </a:r>
          </a:p>
        </p:txBody>
      </p:sp>
      <p:sp>
        <p:nvSpPr>
          <p:cNvPr id="13" name="Plassholder for lysbildenummer 5">
            <a:extLst>
              <a:ext uri="{FF2B5EF4-FFF2-40B4-BE49-F238E27FC236}">
                <a16:creationId xmlns:a16="http://schemas.microsoft.com/office/drawing/2014/main" id="{5A4D1876-F45D-5E48-AA91-CDCC9F1F1C7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215368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tel og innhold med bilde mørk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hasCustomPrompt="1"/>
          </p:nvPr>
        </p:nvSpPr>
        <p:spPr>
          <a:xfrm>
            <a:off x="536575"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dirty="0"/>
              <a:t>Klikk for å legge til tittel</a:t>
            </a:r>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bilde 2">
            <a:extLst>
              <a:ext uri="{FF2B5EF4-FFF2-40B4-BE49-F238E27FC236}">
                <a16:creationId xmlns:a16="http://schemas.microsoft.com/office/drawing/2014/main" id="{B3C8451E-8686-2548-A7BF-B0A2D8060C3A}"/>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endParaRPr lang="nb-NO" dirty="0"/>
          </a:p>
        </p:txBody>
      </p:sp>
      <p:sp>
        <p:nvSpPr>
          <p:cNvPr id="11" name="Plassholder for dato 3">
            <a:extLst>
              <a:ext uri="{FF2B5EF4-FFF2-40B4-BE49-F238E27FC236}">
                <a16:creationId xmlns:a16="http://schemas.microsoft.com/office/drawing/2014/main" id="{BB8898EE-10A5-E24D-9D82-3B0FAACAE76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23.03.2026</a:t>
            </a:fld>
            <a:endParaRPr lang="nb-NO" dirty="0"/>
          </a:p>
        </p:txBody>
      </p:sp>
      <p:sp>
        <p:nvSpPr>
          <p:cNvPr id="12" name="Plassholder for bunntekst 4">
            <a:extLst>
              <a:ext uri="{FF2B5EF4-FFF2-40B4-BE49-F238E27FC236}">
                <a16:creationId xmlns:a16="http://schemas.microsoft.com/office/drawing/2014/main" id="{1A1E22FB-2E2F-C443-9472-4B66CF8E30F0}"/>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dirty="0"/>
              <a:t>Tekst</a:t>
            </a:r>
          </a:p>
        </p:txBody>
      </p:sp>
      <p:sp>
        <p:nvSpPr>
          <p:cNvPr id="13" name="Plassholder for lysbildenummer 5">
            <a:extLst>
              <a:ext uri="{FF2B5EF4-FFF2-40B4-BE49-F238E27FC236}">
                <a16:creationId xmlns:a16="http://schemas.microsoft.com/office/drawing/2014/main" id="{5A4D1876-F45D-5E48-AA91-CDCC9F1F1C7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104650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og innhold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0"/>
            <a:ext cx="12192000" cy="6857999"/>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hasCustomPrompt="1"/>
          </p:nvPr>
        </p:nvSpPr>
        <p:spPr>
          <a:xfrm>
            <a:off x="536576" y="441326"/>
            <a:ext cx="11101388" cy="701674"/>
          </a:xfrm>
          <a:prstGeom prst="rect">
            <a:avLst/>
          </a:prstGeom>
        </p:spPr>
        <p:txBody>
          <a:bodyPr vert="horz" lIns="0" tIns="0" rIns="0" bIns="0" rtlCol="0" anchor="t" anchorCtr="0">
            <a:noAutofit/>
          </a:bodyPr>
          <a:lstStyle>
            <a:lvl1pPr>
              <a:defRPr>
                <a:solidFill>
                  <a:schemeClr val="bg1"/>
                </a:solidFill>
              </a:defRPr>
            </a:lvl1pPr>
          </a:lstStyle>
          <a:p>
            <a:r>
              <a:rPr lang="nb-NO" dirty="0"/>
              <a:t>Klikk for å legge til tittel</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Plassholder for dato 3">
            <a:extLst>
              <a:ext uri="{FF2B5EF4-FFF2-40B4-BE49-F238E27FC236}">
                <a16:creationId xmlns:a16="http://schemas.microsoft.com/office/drawing/2014/main" id="{CB0AC0F0-9CB0-9F48-8756-4FCF565D9FD0}"/>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23.03.2026</a:t>
            </a:fld>
            <a:endParaRPr lang="nb-NO" dirty="0"/>
          </a:p>
        </p:txBody>
      </p:sp>
      <p:sp>
        <p:nvSpPr>
          <p:cNvPr id="12" name="Plassholder for lysbildenummer 5">
            <a:extLst>
              <a:ext uri="{FF2B5EF4-FFF2-40B4-BE49-F238E27FC236}">
                <a16:creationId xmlns:a16="http://schemas.microsoft.com/office/drawing/2014/main" id="{34D59302-6EFA-FF47-9E2F-43F163B505F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13" name="Grafikk 12">
            <a:extLst>
              <a:ext uri="{FF2B5EF4-FFF2-40B4-BE49-F238E27FC236}">
                <a16:creationId xmlns:a16="http://schemas.microsoft.com/office/drawing/2014/main" id="{AB87EC4F-EA12-D146-9120-CC8AFDED354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15" name="Plassholder for bunntekst 4">
            <a:extLst>
              <a:ext uri="{FF2B5EF4-FFF2-40B4-BE49-F238E27FC236}">
                <a16:creationId xmlns:a16="http://schemas.microsoft.com/office/drawing/2014/main" id="{5862734A-9309-BB4A-B821-18A757AA4359}"/>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331850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 og innhold sjø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hasCustomPrompt="1"/>
          </p:nvPr>
        </p:nvSpPr>
        <p:spPr>
          <a:xfrm>
            <a:off x="536576" y="441326"/>
            <a:ext cx="11101387" cy="701674"/>
          </a:xfrm>
          <a:prstGeom prst="rect">
            <a:avLst/>
          </a:prstGeom>
        </p:spPr>
        <p:txBody>
          <a:bodyPr vert="horz" lIns="0" tIns="0" rIns="0" bIns="0" rtlCol="0" anchor="t" anchorCtr="0">
            <a:noAutofit/>
          </a:bodyPr>
          <a:lstStyle>
            <a:lvl1pPr>
              <a:defRPr>
                <a:solidFill>
                  <a:schemeClr val="bg1"/>
                </a:solidFill>
              </a:defRPr>
            </a:lvl1pPr>
          </a:lstStyle>
          <a:p>
            <a:r>
              <a:rPr lang="nb-NO" dirty="0"/>
              <a:t>Klikk for å legge til tittel</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7"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Plassholder for dato 3">
            <a:extLst>
              <a:ext uri="{FF2B5EF4-FFF2-40B4-BE49-F238E27FC236}">
                <a16:creationId xmlns:a16="http://schemas.microsoft.com/office/drawing/2014/main" id="{E9D6F75E-BD52-B647-93BA-BFF630D9D3AA}"/>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23.03.2026</a:t>
            </a:fld>
            <a:endParaRPr lang="nb-NO" dirty="0"/>
          </a:p>
        </p:txBody>
      </p:sp>
      <p:sp>
        <p:nvSpPr>
          <p:cNvPr id="13" name="Plassholder for lysbildenummer 5">
            <a:extLst>
              <a:ext uri="{FF2B5EF4-FFF2-40B4-BE49-F238E27FC236}">
                <a16:creationId xmlns:a16="http://schemas.microsoft.com/office/drawing/2014/main" id="{9617E5D9-2935-F041-B220-728361B2FB5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9" name="Grafikk 8">
            <a:extLst>
              <a:ext uri="{FF2B5EF4-FFF2-40B4-BE49-F238E27FC236}">
                <a16:creationId xmlns:a16="http://schemas.microsoft.com/office/drawing/2014/main" id="{AC384330-5A1D-8347-A4AC-AD1A1FCF5F9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12" name="Plassholder for bunntekst 4">
            <a:extLst>
              <a:ext uri="{FF2B5EF4-FFF2-40B4-BE49-F238E27FC236}">
                <a16:creationId xmlns:a16="http://schemas.microsoft.com/office/drawing/2014/main" id="{06D46D29-639B-4D41-A88F-26F2ED5244A7}"/>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241540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tel og innhold  mørke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8" cy="701674"/>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Plassholder for dato 3">
            <a:extLst>
              <a:ext uri="{FF2B5EF4-FFF2-40B4-BE49-F238E27FC236}">
                <a16:creationId xmlns:a16="http://schemas.microsoft.com/office/drawing/2014/main" id="{292F1234-6FEE-1F4A-8B52-47231479F20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23.03.2026</a:t>
            </a:fld>
            <a:endParaRPr lang="nb-NO" dirty="0"/>
          </a:p>
        </p:txBody>
      </p:sp>
      <p:sp>
        <p:nvSpPr>
          <p:cNvPr id="13" name="Plassholder for lysbildenummer 5">
            <a:extLst>
              <a:ext uri="{FF2B5EF4-FFF2-40B4-BE49-F238E27FC236}">
                <a16:creationId xmlns:a16="http://schemas.microsoft.com/office/drawing/2014/main" id="{56260909-39D7-6747-BB04-8D8CBC77964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9" name="Grafikk 8">
            <a:extLst>
              <a:ext uri="{FF2B5EF4-FFF2-40B4-BE49-F238E27FC236}">
                <a16:creationId xmlns:a16="http://schemas.microsoft.com/office/drawing/2014/main" id="{DCB3168E-DD6D-3B43-92C0-2D92CF281C2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12" name="Plassholder for bunntekst 4">
            <a:extLst>
              <a:ext uri="{FF2B5EF4-FFF2-40B4-BE49-F238E27FC236}">
                <a16:creationId xmlns:a16="http://schemas.microsoft.com/office/drawing/2014/main" id="{6BB8971F-1819-4448-B145-635547F441E2}"/>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117966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tel og innhold  mørke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1"/>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hasCustomPrompt="1"/>
          </p:nvPr>
        </p:nvSpPr>
        <p:spPr>
          <a:xfrm>
            <a:off x="536576" y="441326"/>
            <a:ext cx="11101388" cy="701674"/>
          </a:xfrm>
          <a:prstGeom prst="rect">
            <a:avLst/>
          </a:prstGeom>
        </p:spPr>
        <p:txBody>
          <a:bodyPr vert="horz" lIns="0" tIns="0" rIns="0" bIns="0" rtlCol="0" anchor="t" anchorCtr="0">
            <a:noAutofit/>
          </a:bodyPr>
          <a:lstStyle>
            <a:lvl1pPr>
              <a:defRPr>
                <a:solidFill>
                  <a:schemeClr val="bg1"/>
                </a:solidFill>
              </a:defRPr>
            </a:lvl1pPr>
          </a:lstStyle>
          <a:p>
            <a:r>
              <a:rPr lang="nb-NO" dirty="0"/>
              <a:t>Klikk for å legge til tittel</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Plassholder for dato 3">
            <a:extLst>
              <a:ext uri="{FF2B5EF4-FFF2-40B4-BE49-F238E27FC236}">
                <a16:creationId xmlns:a16="http://schemas.microsoft.com/office/drawing/2014/main" id="{292F1234-6FEE-1F4A-8B52-47231479F20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23.03.2026</a:t>
            </a:fld>
            <a:endParaRPr lang="nb-NO" dirty="0"/>
          </a:p>
        </p:txBody>
      </p:sp>
      <p:sp>
        <p:nvSpPr>
          <p:cNvPr id="13" name="Plassholder for lysbildenummer 5">
            <a:extLst>
              <a:ext uri="{FF2B5EF4-FFF2-40B4-BE49-F238E27FC236}">
                <a16:creationId xmlns:a16="http://schemas.microsoft.com/office/drawing/2014/main" id="{56260909-39D7-6747-BB04-8D8CBC77964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9" name="Grafikk 8">
            <a:extLst>
              <a:ext uri="{FF2B5EF4-FFF2-40B4-BE49-F238E27FC236}">
                <a16:creationId xmlns:a16="http://schemas.microsoft.com/office/drawing/2014/main" id="{DCB3168E-DD6D-3B43-92C0-2D92CF281C2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12" name="Plassholder for bunntekst 4">
            <a:extLst>
              <a:ext uri="{FF2B5EF4-FFF2-40B4-BE49-F238E27FC236}">
                <a16:creationId xmlns:a16="http://schemas.microsoft.com/office/drawing/2014/main" id="{6BB8971F-1819-4448-B145-635547F441E2}"/>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197275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Førsteside">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Rektangel 8">
            <a:extLst>
              <a:ext uri="{FF2B5EF4-FFF2-40B4-BE49-F238E27FC236}">
                <a16:creationId xmlns:a16="http://schemas.microsoft.com/office/drawing/2014/main" id="{BDA3A417-948B-C949-BA96-989B920783E4}"/>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ittel 1">
            <a:extLst>
              <a:ext uri="{FF2B5EF4-FFF2-40B4-BE49-F238E27FC236}">
                <a16:creationId xmlns:a16="http://schemas.microsoft.com/office/drawing/2014/main" id="{54706645-2291-C945-9646-D500C040A78A}"/>
              </a:ext>
            </a:extLst>
          </p:cNvPr>
          <p:cNvSpPr>
            <a:spLocks noGrp="1"/>
          </p:cNvSpPr>
          <p:nvPr>
            <p:ph type="ctrTitle" hasCustomPrompt="1"/>
          </p:nvPr>
        </p:nvSpPr>
        <p:spPr>
          <a:xfrm>
            <a:off x="527891" y="1717675"/>
            <a:ext cx="11122025" cy="1792287"/>
          </a:xfrm>
          <a:prstGeom prst="rect">
            <a:avLst/>
          </a:prstGeom>
        </p:spPr>
        <p:txBody>
          <a:bodyPr anchor="b">
            <a:noAutofit/>
          </a:bodyPr>
          <a:lstStyle>
            <a:lvl1pPr algn="ctr">
              <a:defRPr sz="5000" cap="all" baseline="0">
                <a:solidFill>
                  <a:schemeClr val="lt1"/>
                </a:solidFill>
              </a:defRPr>
            </a:lvl1pPr>
          </a:lstStyle>
          <a:p>
            <a:r>
              <a:rPr lang="nb-NO" dirty="0"/>
              <a:t>Klikk for å legge til en tittel</a:t>
            </a:r>
          </a:p>
        </p:txBody>
      </p:sp>
      <p:sp>
        <p:nvSpPr>
          <p:cNvPr id="12" name="Undertittel 2">
            <a:extLst>
              <a:ext uri="{FF2B5EF4-FFF2-40B4-BE49-F238E27FC236}">
                <a16:creationId xmlns:a16="http://schemas.microsoft.com/office/drawing/2014/main" id="{A76A37AB-1C33-4E44-84DF-1B0CF9440A49}"/>
              </a:ext>
            </a:extLst>
          </p:cNvPr>
          <p:cNvSpPr>
            <a:spLocks noGrp="1"/>
          </p:cNvSpPr>
          <p:nvPr>
            <p:ph type="subTitle" idx="1" hasCustomPrompt="1"/>
          </p:nvPr>
        </p:nvSpPr>
        <p:spPr>
          <a:xfrm>
            <a:off x="515937" y="4166148"/>
            <a:ext cx="11122025" cy="1192427"/>
          </a:xfrm>
          <a:prstGeom prst="rect">
            <a:avLst/>
          </a:prstGeom>
        </p:spPr>
        <p:txBody>
          <a:bodyPr>
            <a:noAutofit/>
          </a:bodyPr>
          <a:lstStyle>
            <a:lvl1pPr marL="0" indent="0" algn="ctr">
              <a:buNone/>
              <a:defRPr sz="20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legge til en undertittel</a:t>
            </a:r>
          </a:p>
        </p:txBody>
      </p:sp>
      <p:cxnSp>
        <p:nvCxnSpPr>
          <p:cNvPr id="13" name="Rett linje 12">
            <a:extLst>
              <a:ext uri="{FF2B5EF4-FFF2-40B4-BE49-F238E27FC236}">
                <a16:creationId xmlns:a16="http://schemas.microsoft.com/office/drawing/2014/main" id="{417F7C5C-CD7B-D847-992A-28F61035730A}"/>
              </a:ext>
            </a:extLst>
          </p:cNvPr>
          <p:cNvCxnSpPr/>
          <p:nvPr userDrawn="1"/>
        </p:nvCxnSpPr>
        <p:spPr>
          <a:xfrm>
            <a:off x="4295775" y="3787914"/>
            <a:ext cx="3600450"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pic>
        <p:nvPicPr>
          <p:cNvPr id="10" name="Grafikk 9">
            <a:extLst>
              <a:ext uri="{FF2B5EF4-FFF2-40B4-BE49-F238E27FC236}">
                <a16:creationId xmlns:a16="http://schemas.microsoft.com/office/drawing/2014/main" id="{4D1C685A-36C8-CB41-A23E-6F684397C5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49603" y="5949950"/>
            <a:ext cx="2884815" cy="690383"/>
          </a:xfrm>
          <a:prstGeom prst="rect">
            <a:avLst/>
          </a:prstGeom>
        </p:spPr>
      </p:pic>
    </p:spTree>
    <p:extLst>
      <p:ext uri="{BB962C8B-B14F-4D97-AF65-F5344CB8AC3E}">
        <p14:creationId xmlns:p14="http://schemas.microsoft.com/office/powerpoint/2010/main" val="394438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re tittel 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hasCustomPrompt="1"/>
          </p:nvPr>
        </p:nvSpPr>
        <p:spPr>
          <a:xfrm>
            <a:off x="536575" y="441325"/>
            <a:ext cx="11101388" cy="701675"/>
          </a:xfrm>
          <a:prstGeom prst="rect">
            <a:avLst/>
          </a:prstGeom>
        </p:spPr>
        <p:txBody>
          <a:bodyPr vert="horz" lIns="0" tIns="0" rIns="0" bIns="0" rtlCol="0" anchor="t" anchorCtr="0">
            <a:noAutofit/>
          </a:bodyPr>
          <a:lstStyle>
            <a:lvl1pPr>
              <a:defRPr>
                <a:solidFill>
                  <a:schemeClr val="bg1"/>
                </a:solidFill>
              </a:defRPr>
            </a:lvl1pPr>
          </a:lstStyle>
          <a:p>
            <a:r>
              <a:rPr lang="nb-NO" dirty="0"/>
              <a:t>Klikk for å legge til tittel</a:t>
            </a:r>
          </a:p>
        </p:txBody>
      </p:sp>
      <p:sp>
        <p:nvSpPr>
          <p:cNvPr id="10" name="Plassholder for dato 3">
            <a:extLst>
              <a:ext uri="{FF2B5EF4-FFF2-40B4-BE49-F238E27FC236}">
                <a16:creationId xmlns:a16="http://schemas.microsoft.com/office/drawing/2014/main" id="{2FB5D1DB-BDCA-6741-A7AC-F407FFCC5154}"/>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23.03.2026</a:t>
            </a:fld>
            <a:endParaRPr lang="nb-NO" dirty="0"/>
          </a:p>
        </p:txBody>
      </p:sp>
      <p:sp>
        <p:nvSpPr>
          <p:cNvPr id="12" name="Plassholder for lysbildenummer 5">
            <a:extLst>
              <a:ext uri="{FF2B5EF4-FFF2-40B4-BE49-F238E27FC236}">
                <a16:creationId xmlns:a16="http://schemas.microsoft.com/office/drawing/2014/main" id="{D9602153-E0EE-E24D-BC07-26F36D299076}"/>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092FC343-A27D-BD46-9817-DD0BA174ADD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0F89DDDB-0F47-2F4E-BDA6-F24E09A60FF1}"/>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185066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re tittel sjøgrønn">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hasCustomPrompt="1"/>
          </p:nvPr>
        </p:nvSpPr>
        <p:spPr>
          <a:xfrm>
            <a:off x="536575" y="441325"/>
            <a:ext cx="11101388" cy="701675"/>
          </a:xfrm>
          <a:prstGeom prst="rect">
            <a:avLst/>
          </a:prstGeom>
        </p:spPr>
        <p:txBody>
          <a:bodyPr vert="horz" lIns="0" tIns="0" rIns="0" bIns="0" rtlCol="0" anchor="t" anchorCtr="0">
            <a:noAutofit/>
          </a:bodyPr>
          <a:lstStyle>
            <a:lvl1pPr>
              <a:defRPr>
                <a:solidFill>
                  <a:schemeClr val="bg1"/>
                </a:solidFill>
              </a:defRPr>
            </a:lvl1pPr>
          </a:lstStyle>
          <a:p>
            <a:r>
              <a:rPr lang="nb-NO" dirty="0"/>
              <a:t>Klikk for å legge til tittel</a:t>
            </a:r>
          </a:p>
        </p:txBody>
      </p:sp>
      <p:sp>
        <p:nvSpPr>
          <p:cNvPr id="10" name="Plassholder for dato 3">
            <a:extLst>
              <a:ext uri="{FF2B5EF4-FFF2-40B4-BE49-F238E27FC236}">
                <a16:creationId xmlns:a16="http://schemas.microsoft.com/office/drawing/2014/main" id="{504EA9F6-7045-FC41-A423-D38EDC4DA783}"/>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23.03.2026</a:t>
            </a:fld>
            <a:endParaRPr lang="nb-NO" dirty="0"/>
          </a:p>
        </p:txBody>
      </p:sp>
      <p:sp>
        <p:nvSpPr>
          <p:cNvPr id="12" name="Plassholder for lysbildenummer 5">
            <a:extLst>
              <a:ext uri="{FF2B5EF4-FFF2-40B4-BE49-F238E27FC236}">
                <a16:creationId xmlns:a16="http://schemas.microsoft.com/office/drawing/2014/main" id="{FAF80B36-C8D1-3B40-8394-672E64AA9CD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BB4ABD11-86EC-6C4A-B6A8-05EDC96E6C4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E18018CD-3FA5-704E-A024-FDD3008AD0CE}"/>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56375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re tittel mørk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hasCustomPrompt="1"/>
          </p:nvPr>
        </p:nvSpPr>
        <p:spPr>
          <a:xfrm>
            <a:off x="533400" y="441325"/>
            <a:ext cx="11104563" cy="701675"/>
          </a:xfrm>
          <a:prstGeom prst="rect">
            <a:avLst/>
          </a:prstGeom>
        </p:spPr>
        <p:txBody>
          <a:bodyPr vert="horz" lIns="0" tIns="0" rIns="0" bIns="0" rtlCol="0" anchor="t" anchorCtr="0">
            <a:noAutofit/>
          </a:bodyPr>
          <a:lstStyle>
            <a:lvl1pPr>
              <a:defRPr>
                <a:solidFill>
                  <a:schemeClr val="bg1"/>
                </a:solidFill>
              </a:defRPr>
            </a:lvl1pPr>
          </a:lstStyle>
          <a:p>
            <a:r>
              <a:rPr lang="nb-NO" dirty="0"/>
              <a:t>Klikk for å legge til tittel</a:t>
            </a:r>
          </a:p>
        </p:txBody>
      </p:sp>
      <p:sp>
        <p:nvSpPr>
          <p:cNvPr id="10" name="Plassholder for dato 3">
            <a:extLst>
              <a:ext uri="{FF2B5EF4-FFF2-40B4-BE49-F238E27FC236}">
                <a16:creationId xmlns:a16="http://schemas.microsoft.com/office/drawing/2014/main" id="{84503C4B-BE11-EA4B-85B8-6A31738B7FB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23.03.2026</a:t>
            </a:fld>
            <a:endParaRPr lang="nb-NO" dirty="0"/>
          </a:p>
        </p:txBody>
      </p:sp>
      <p:sp>
        <p:nvSpPr>
          <p:cNvPr id="12" name="Plassholder for lysbildenummer 5">
            <a:extLst>
              <a:ext uri="{FF2B5EF4-FFF2-40B4-BE49-F238E27FC236}">
                <a16:creationId xmlns:a16="http://schemas.microsoft.com/office/drawing/2014/main" id="{76CAB6C9-385C-3444-AFF4-59E1B990149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2CAC5E61-E36B-1B4F-809B-2A24F3739F4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0CFC72B8-0F18-844E-B480-172914ABCA8F}"/>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236326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are tittel mørk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hasCustomPrompt="1"/>
          </p:nvPr>
        </p:nvSpPr>
        <p:spPr>
          <a:xfrm>
            <a:off x="533400" y="441325"/>
            <a:ext cx="11104563" cy="701675"/>
          </a:xfrm>
          <a:prstGeom prst="rect">
            <a:avLst/>
          </a:prstGeom>
        </p:spPr>
        <p:txBody>
          <a:bodyPr vert="horz" lIns="0" tIns="0" rIns="0" bIns="0" rtlCol="0" anchor="t" anchorCtr="0">
            <a:noAutofit/>
          </a:bodyPr>
          <a:lstStyle>
            <a:lvl1pPr>
              <a:defRPr>
                <a:solidFill>
                  <a:schemeClr val="bg1"/>
                </a:solidFill>
              </a:defRPr>
            </a:lvl1pPr>
          </a:lstStyle>
          <a:p>
            <a:r>
              <a:rPr lang="nb-NO" dirty="0"/>
              <a:t>Klikk for å legge til tittel</a:t>
            </a:r>
          </a:p>
        </p:txBody>
      </p:sp>
      <p:sp>
        <p:nvSpPr>
          <p:cNvPr id="10" name="Plassholder for dato 3">
            <a:extLst>
              <a:ext uri="{FF2B5EF4-FFF2-40B4-BE49-F238E27FC236}">
                <a16:creationId xmlns:a16="http://schemas.microsoft.com/office/drawing/2014/main" id="{84503C4B-BE11-EA4B-85B8-6A31738B7FB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23.03.2026</a:t>
            </a:fld>
            <a:endParaRPr lang="nb-NO" dirty="0"/>
          </a:p>
        </p:txBody>
      </p:sp>
      <p:sp>
        <p:nvSpPr>
          <p:cNvPr id="12" name="Plassholder for lysbildenummer 5">
            <a:extLst>
              <a:ext uri="{FF2B5EF4-FFF2-40B4-BE49-F238E27FC236}">
                <a16:creationId xmlns:a16="http://schemas.microsoft.com/office/drawing/2014/main" id="{76CAB6C9-385C-3444-AFF4-59E1B990149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2CAC5E61-E36B-1B4F-809B-2A24F3739F4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0CFC72B8-0F18-844E-B480-172914ABCA8F}"/>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43571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t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07CFE3C0-C378-2A46-AE28-0A940DDBFDA2}"/>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23.03.2026</a:t>
            </a:fld>
            <a:endParaRPr lang="nb-NO" dirty="0"/>
          </a:p>
        </p:txBody>
      </p:sp>
      <p:sp>
        <p:nvSpPr>
          <p:cNvPr id="11" name="Plassholder for lysbildenummer 5">
            <a:extLst>
              <a:ext uri="{FF2B5EF4-FFF2-40B4-BE49-F238E27FC236}">
                <a16:creationId xmlns:a16="http://schemas.microsoft.com/office/drawing/2014/main" id="{8996A273-7B08-E345-96CD-5C981E2F2CD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7" name="Grafikk 6">
            <a:extLst>
              <a:ext uri="{FF2B5EF4-FFF2-40B4-BE49-F238E27FC236}">
                <a16:creationId xmlns:a16="http://schemas.microsoft.com/office/drawing/2014/main" id="{C7680AE4-57B0-4C46-86F7-BCC15311D64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4841690D-F17D-CE43-8C03-A7D32092CC24}"/>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125440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t sjøgrønn">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72FE8602-FA90-B247-A046-E8E7EBE6E20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23.03.2026</a:t>
            </a:fld>
            <a:endParaRPr lang="nb-NO" dirty="0"/>
          </a:p>
        </p:txBody>
      </p:sp>
      <p:sp>
        <p:nvSpPr>
          <p:cNvPr id="11" name="Plassholder for lysbildenummer 5">
            <a:extLst>
              <a:ext uri="{FF2B5EF4-FFF2-40B4-BE49-F238E27FC236}">
                <a16:creationId xmlns:a16="http://schemas.microsoft.com/office/drawing/2014/main" id="{596CC03D-23CA-4942-AC34-E1115C9997F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7" name="Grafikk 6">
            <a:extLst>
              <a:ext uri="{FF2B5EF4-FFF2-40B4-BE49-F238E27FC236}">
                <a16:creationId xmlns:a16="http://schemas.microsoft.com/office/drawing/2014/main" id="{0CD8D416-89DE-D841-ADAC-2460E48EA15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34196D88-A6B4-0A41-8DCA-57C21557FCC6}"/>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295601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omt smørk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6AB1B9B9-7AF3-A04C-99EF-F5BAFC01641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23.03.2026</a:t>
            </a:fld>
            <a:endParaRPr lang="nb-NO" dirty="0"/>
          </a:p>
        </p:txBody>
      </p:sp>
      <p:sp>
        <p:nvSpPr>
          <p:cNvPr id="11" name="Plassholder for lysbildenummer 5">
            <a:extLst>
              <a:ext uri="{FF2B5EF4-FFF2-40B4-BE49-F238E27FC236}">
                <a16:creationId xmlns:a16="http://schemas.microsoft.com/office/drawing/2014/main" id="{31474979-FC08-784D-AB55-FADC08A91D8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7" name="Grafikk 6">
            <a:extLst>
              <a:ext uri="{FF2B5EF4-FFF2-40B4-BE49-F238E27FC236}">
                <a16:creationId xmlns:a16="http://schemas.microsoft.com/office/drawing/2014/main" id="{C32CF89C-389F-F243-94A8-6A636F1384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9EA4CB3E-CC11-8F4A-9655-BD36DC240E13}"/>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428051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Tomt smørk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6AB1B9B9-7AF3-A04C-99EF-F5BAFC01641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23.03.2026</a:t>
            </a:fld>
            <a:endParaRPr lang="nb-NO" dirty="0"/>
          </a:p>
        </p:txBody>
      </p:sp>
      <p:sp>
        <p:nvSpPr>
          <p:cNvPr id="11" name="Plassholder for lysbildenummer 5">
            <a:extLst>
              <a:ext uri="{FF2B5EF4-FFF2-40B4-BE49-F238E27FC236}">
                <a16:creationId xmlns:a16="http://schemas.microsoft.com/office/drawing/2014/main" id="{31474979-FC08-784D-AB55-FADC08A91D8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7" name="Grafikk 6">
            <a:extLst>
              <a:ext uri="{FF2B5EF4-FFF2-40B4-BE49-F238E27FC236}">
                <a16:creationId xmlns:a16="http://schemas.microsoft.com/office/drawing/2014/main" id="{C32CF89C-389F-F243-94A8-6A636F1384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9EA4CB3E-CC11-8F4A-9655-BD36DC240E13}"/>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401467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Blank mørkeblå">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4" name="Plassholder for tekst 3">
            <a:extLst>
              <a:ext uri="{FF2B5EF4-FFF2-40B4-BE49-F238E27FC236}">
                <a16:creationId xmlns:a16="http://schemas.microsoft.com/office/drawing/2014/main" id="{315CFE8C-6CF3-8A43-2A46-CC8E13B36099}"/>
              </a:ext>
            </a:extLst>
          </p:cNvPr>
          <p:cNvSpPr>
            <a:spLocks noGrp="1"/>
          </p:cNvSpPr>
          <p:nvPr>
            <p:ph type="body" sz="quarter" idx="10" hasCustomPrompt="1"/>
          </p:nvPr>
        </p:nvSpPr>
        <p:spPr>
          <a:xfrm>
            <a:off x="858981" y="3027218"/>
            <a:ext cx="10647219" cy="1538432"/>
          </a:xfrm>
        </p:spPr>
        <p:txBody>
          <a:bodyPr/>
          <a:lstStyle>
            <a:lvl1pPr marL="0" indent="0" algn="ctr">
              <a:buNone/>
              <a:defRPr sz="4000" b="1">
                <a:solidFill>
                  <a:schemeClr val="bg1"/>
                </a:solidFill>
                <a:latin typeface="Source Sans Pro" panose="020B0503030403020204" pitchFamily="34" charset="0"/>
                <a:ea typeface="Source Sans Pro" panose="020B0503030403020204" pitchFamily="34" charset="0"/>
              </a:defRPr>
            </a:lvl1pPr>
          </a:lstStyle>
          <a:p>
            <a:pPr lvl="0"/>
            <a:r>
              <a:rPr lang="nb-NO" dirty="0"/>
              <a:t>Klikk for å legge inn tittel på skilleark</a:t>
            </a:r>
          </a:p>
        </p:txBody>
      </p:sp>
    </p:spTree>
    <p:extLst>
      <p:ext uri="{BB962C8B-B14F-4D97-AF65-F5344CB8AC3E}">
        <p14:creationId xmlns:p14="http://schemas.microsoft.com/office/powerpoint/2010/main" val="52203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killeark 1">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2FF212A1-0EA6-4842-B71C-3B7C1DF5D79C}"/>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9" name="Tittel 1">
            <a:extLst>
              <a:ext uri="{FF2B5EF4-FFF2-40B4-BE49-F238E27FC236}">
                <a16:creationId xmlns:a16="http://schemas.microsoft.com/office/drawing/2014/main" id="{7921A168-9B9B-0E47-8CF2-0961B560AC9B}"/>
              </a:ext>
            </a:extLst>
          </p:cNvPr>
          <p:cNvSpPr>
            <a:spLocks noGrp="1"/>
          </p:cNvSpPr>
          <p:nvPr>
            <p:ph type="ctrTitle" hasCustomPrompt="1"/>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dirty="0"/>
              <a:t>Klikk for å legge inn tittel på </a:t>
            </a:r>
            <a:r>
              <a:rPr lang="nb-NO" dirty="0" err="1"/>
              <a:t>skiklleark</a:t>
            </a:r>
            <a:endParaRPr lang="nb-NO" dirty="0"/>
          </a:p>
        </p:txBody>
      </p:sp>
      <p:pic>
        <p:nvPicPr>
          <p:cNvPr id="3" name="Grafikk 2">
            <a:extLst>
              <a:ext uri="{FF2B5EF4-FFF2-40B4-BE49-F238E27FC236}">
                <a16:creationId xmlns:a16="http://schemas.microsoft.com/office/drawing/2014/main" id="{44717428-D91F-214C-AF9F-7D4D877D40E0}"/>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278163" y="750887"/>
            <a:ext cx="4359800" cy="6107112"/>
          </a:xfrm>
          <a:prstGeom prst="rect">
            <a:avLst/>
          </a:prstGeom>
        </p:spPr>
      </p:pic>
    </p:spTree>
    <p:extLst>
      <p:ext uri="{BB962C8B-B14F-4D97-AF65-F5344CB8AC3E}">
        <p14:creationId xmlns:p14="http://schemas.microsoft.com/office/powerpoint/2010/main" val="283058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Førsteside">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Rektangel 8">
            <a:extLst>
              <a:ext uri="{FF2B5EF4-FFF2-40B4-BE49-F238E27FC236}">
                <a16:creationId xmlns:a16="http://schemas.microsoft.com/office/drawing/2014/main" id="{BDA3A417-948B-C949-BA96-989B920783E4}"/>
              </a:ext>
            </a:extLst>
          </p:cNvPr>
          <p:cNvSpPr/>
          <p:nvPr userDrawn="1"/>
        </p:nvSpPr>
        <p:spPr>
          <a:xfrm>
            <a:off x="0" y="-1029"/>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a:solidFill>
                  <a:schemeClr val="tx2"/>
                </a:solidFill>
              </a:ln>
              <a:solidFill>
                <a:schemeClr val="tx2"/>
              </a:solidFill>
            </a:endParaRPr>
          </a:p>
        </p:txBody>
      </p:sp>
      <p:cxnSp>
        <p:nvCxnSpPr>
          <p:cNvPr id="13" name="Rett linje 12">
            <a:extLst>
              <a:ext uri="{FF2B5EF4-FFF2-40B4-BE49-F238E27FC236}">
                <a16:creationId xmlns:a16="http://schemas.microsoft.com/office/drawing/2014/main" id="{417F7C5C-CD7B-D847-992A-28F61035730A}"/>
              </a:ext>
            </a:extLst>
          </p:cNvPr>
          <p:cNvCxnSpPr/>
          <p:nvPr userDrawn="1"/>
        </p:nvCxnSpPr>
        <p:spPr>
          <a:xfrm>
            <a:off x="4295775" y="3787914"/>
            <a:ext cx="3600450" cy="0"/>
          </a:xfrm>
          <a:prstGeom prst="line">
            <a:avLst/>
          </a:prstGeom>
          <a:ln w="28575">
            <a:solidFill>
              <a:srgbClr val="012A4C"/>
            </a:solidFill>
          </a:ln>
        </p:spPr>
        <p:style>
          <a:lnRef idx="1">
            <a:schemeClr val="accent1"/>
          </a:lnRef>
          <a:fillRef idx="0">
            <a:schemeClr val="accent1"/>
          </a:fillRef>
          <a:effectRef idx="0">
            <a:schemeClr val="accent1"/>
          </a:effectRef>
          <a:fontRef idx="minor">
            <a:schemeClr val="tx1"/>
          </a:fontRef>
        </p:style>
      </p:cxnSp>
      <p:pic>
        <p:nvPicPr>
          <p:cNvPr id="10" name="Grafikk 9">
            <a:extLst>
              <a:ext uri="{FF2B5EF4-FFF2-40B4-BE49-F238E27FC236}">
                <a16:creationId xmlns:a16="http://schemas.microsoft.com/office/drawing/2014/main" id="{4D1C685A-36C8-CB41-A23E-6F684397C5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49603" y="5949950"/>
            <a:ext cx="2884815" cy="690383"/>
          </a:xfrm>
          <a:prstGeom prst="rect">
            <a:avLst/>
          </a:prstGeom>
        </p:spPr>
      </p:pic>
      <p:sp>
        <p:nvSpPr>
          <p:cNvPr id="2" name="Tittel 1">
            <a:extLst>
              <a:ext uri="{FF2B5EF4-FFF2-40B4-BE49-F238E27FC236}">
                <a16:creationId xmlns:a16="http://schemas.microsoft.com/office/drawing/2014/main" id="{26347F3C-5137-A6C5-E230-DACD6E38746E}"/>
              </a:ext>
            </a:extLst>
          </p:cNvPr>
          <p:cNvSpPr>
            <a:spLocks noGrp="1"/>
          </p:cNvSpPr>
          <p:nvPr>
            <p:ph type="ctrTitle" hasCustomPrompt="1"/>
          </p:nvPr>
        </p:nvSpPr>
        <p:spPr>
          <a:xfrm>
            <a:off x="527891" y="1717675"/>
            <a:ext cx="11122025" cy="1792287"/>
          </a:xfrm>
          <a:prstGeom prst="rect">
            <a:avLst/>
          </a:prstGeom>
        </p:spPr>
        <p:txBody>
          <a:bodyPr anchor="b">
            <a:noAutofit/>
          </a:bodyPr>
          <a:lstStyle>
            <a:lvl1pPr algn="ctr">
              <a:defRPr sz="5000" cap="all" baseline="0">
                <a:solidFill>
                  <a:schemeClr val="lt1"/>
                </a:solidFill>
              </a:defRPr>
            </a:lvl1pPr>
          </a:lstStyle>
          <a:p>
            <a:r>
              <a:rPr lang="nb-NO" dirty="0"/>
              <a:t>Klikk for å legge til en tittel</a:t>
            </a:r>
          </a:p>
        </p:txBody>
      </p:sp>
      <p:sp>
        <p:nvSpPr>
          <p:cNvPr id="4" name="Undertittel 2">
            <a:extLst>
              <a:ext uri="{FF2B5EF4-FFF2-40B4-BE49-F238E27FC236}">
                <a16:creationId xmlns:a16="http://schemas.microsoft.com/office/drawing/2014/main" id="{353D6FDD-E3B7-4344-18FF-3123408493B9}"/>
              </a:ext>
            </a:extLst>
          </p:cNvPr>
          <p:cNvSpPr>
            <a:spLocks noGrp="1"/>
          </p:cNvSpPr>
          <p:nvPr>
            <p:ph type="subTitle" idx="1" hasCustomPrompt="1"/>
          </p:nvPr>
        </p:nvSpPr>
        <p:spPr>
          <a:xfrm>
            <a:off x="515937" y="4166148"/>
            <a:ext cx="11122025" cy="1192427"/>
          </a:xfrm>
          <a:prstGeom prst="rect">
            <a:avLst/>
          </a:prstGeom>
        </p:spPr>
        <p:txBody>
          <a:bodyPr>
            <a:noAutofit/>
          </a:bodyPr>
          <a:lstStyle>
            <a:lvl1pPr marL="0" indent="0" algn="ctr">
              <a:buNone/>
              <a:defRPr sz="20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legge til en undertittel</a:t>
            </a:r>
          </a:p>
        </p:txBody>
      </p:sp>
      <p:cxnSp>
        <p:nvCxnSpPr>
          <p:cNvPr id="6" name="Rett linje 5">
            <a:extLst>
              <a:ext uri="{FF2B5EF4-FFF2-40B4-BE49-F238E27FC236}">
                <a16:creationId xmlns:a16="http://schemas.microsoft.com/office/drawing/2014/main" id="{AB62AF80-2748-F285-1E6E-3817977BE02C}"/>
              </a:ext>
            </a:extLst>
          </p:cNvPr>
          <p:cNvCxnSpPr/>
          <p:nvPr userDrawn="1"/>
        </p:nvCxnSpPr>
        <p:spPr>
          <a:xfrm>
            <a:off x="4294800" y="3787200"/>
            <a:ext cx="3600450"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04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killeark 2">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17B58E9-A9EB-484E-8AC8-2EF5F7AAB923}"/>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Tittel 1">
            <a:extLst>
              <a:ext uri="{FF2B5EF4-FFF2-40B4-BE49-F238E27FC236}">
                <a16:creationId xmlns:a16="http://schemas.microsoft.com/office/drawing/2014/main" id="{7921A168-9B9B-0E47-8CF2-0961B560AC9B}"/>
              </a:ext>
            </a:extLst>
          </p:cNvPr>
          <p:cNvSpPr>
            <a:spLocks noGrp="1"/>
          </p:cNvSpPr>
          <p:nvPr>
            <p:ph type="ctrTitle" hasCustomPrompt="1"/>
          </p:nvPr>
        </p:nvSpPr>
        <p:spPr>
          <a:xfrm>
            <a:off x="536574" y="1143000"/>
            <a:ext cx="5678056" cy="4806950"/>
          </a:xfrm>
          <a:prstGeom prst="rect">
            <a:avLst/>
          </a:prstGeom>
        </p:spPr>
        <p:txBody>
          <a:bodyPr anchor="ctr" anchorCtr="0">
            <a:noAutofit/>
          </a:bodyPr>
          <a:lstStyle>
            <a:lvl1pPr algn="l">
              <a:defRPr sz="4400" b="1" cap="all" baseline="0">
                <a:solidFill>
                  <a:schemeClr val="accent6"/>
                </a:solidFill>
              </a:defRPr>
            </a:lvl1pPr>
          </a:lstStyle>
          <a:p>
            <a:r>
              <a:rPr lang="nb-NO" dirty="0"/>
              <a:t>Klikk for å legge inn tittel på </a:t>
            </a:r>
            <a:r>
              <a:rPr lang="nb-NO" dirty="0" err="1"/>
              <a:t>skiklleark</a:t>
            </a:r>
            <a:endParaRPr lang="nb-NO" dirty="0"/>
          </a:p>
        </p:txBody>
      </p:sp>
      <p:pic>
        <p:nvPicPr>
          <p:cNvPr id="10" name="Grafikk 9">
            <a:extLst>
              <a:ext uri="{FF2B5EF4-FFF2-40B4-BE49-F238E27FC236}">
                <a16:creationId xmlns:a16="http://schemas.microsoft.com/office/drawing/2014/main" id="{4BA9353F-8264-164C-AE3D-312E24007D4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214631" y="895488"/>
            <a:ext cx="5977370" cy="5067023"/>
          </a:xfrm>
          <a:prstGeom prst="rect">
            <a:avLst/>
          </a:prstGeom>
        </p:spPr>
      </p:pic>
    </p:spTree>
    <p:extLst>
      <p:ext uri="{BB962C8B-B14F-4D97-AF65-F5344CB8AC3E}">
        <p14:creationId xmlns:p14="http://schemas.microsoft.com/office/powerpoint/2010/main" val="326113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killeark 3">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E6A4E797-D2E3-A14B-AB79-39BD9813FC3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5" name="Tittel 1">
            <a:extLst>
              <a:ext uri="{FF2B5EF4-FFF2-40B4-BE49-F238E27FC236}">
                <a16:creationId xmlns:a16="http://schemas.microsoft.com/office/drawing/2014/main" id="{2836CD3A-7113-DA47-B254-8C907B799F33}"/>
              </a:ext>
            </a:extLst>
          </p:cNvPr>
          <p:cNvSpPr>
            <a:spLocks noGrp="1"/>
          </p:cNvSpPr>
          <p:nvPr>
            <p:ph type="ctrTitle" hasCustomPrompt="1"/>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dirty="0"/>
              <a:t>Klikk for å legge inn tittel på </a:t>
            </a:r>
            <a:r>
              <a:rPr lang="nb-NO" dirty="0" err="1"/>
              <a:t>skiklleark</a:t>
            </a:r>
            <a:endParaRPr lang="nb-NO" dirty="0"/>
          </a:p>
        </p:txBody>
      </p:sp>
      <p:pic>
        <p:nvPicPr>
          <p:cNvPr id="7" name="Grafikk 6">
            <a:extLst>
              <a:ext uri="{FF2B5EF4-FFF2-40B4-BE49-F238E27FC236}">
                <a16:creationId xmlns:a16="http://schemas.microsoft.com/office/drawing/2014/main" id="{1F9C385C-E5CD-9D40-BEC9-E93C6E88EAB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219826" y="855134"/>
            <a:ext cx="5435437" cy="5391006"/>
          </a:xfrm>
          <a:prstGeom prst="rect">
            <a:avLst/>
          </a:prstGeom>
        </p:spPr>
      </p:pic>
    </p:spTree>
    <p:extLst>
      <p:ext uri="{BB962C8B-B14F-4D97-AF65-F5344CB8AC3E}">
        <p14:creationId xmlns:p14="http://schemas.microsoft.com/office/powerpoint/2010/main" val="254417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killeark 4">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E6A4E797-D2E3-A14B-AB79-39BD9813FC3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5" name="Tittel 1">
            <a:extLst>
              <a:ext uri="{FF2B5EF4-FFF2-40B4-BE49-F238E27FC236}">
                <a16:creationId xmlns:a16="http://schemas.microsoft.com/office/drawing/2014/main" id="{2836CD3A-7113-DA47-B254-8C907B799F33}"/>
              </a:ext>
            </a:extLst>
          </p:cNvPr>
          <p:cNvSpPr>
            <a:spLocks noGrp="1"/>
          </p:cNvSpPr>
          <p:nvPr>
            <p:ph type="ctrTitle" hasCustomPrompt="1"/>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dirty="0"/>
              <a:t>Klikk for å legge inn tittel på </a:t>
            </a:r>
            <a:r>
              <a:rPr lang="nb-NO" dirty="0" err="1"/>
              <a:t>skiklleark</a:t>
            </a:r>
            <a:endParaRPr lang="nb-NO" dirty="0"/>
          </a:p>
        </p:txBody>
      </p:sp>
      <p:pic>
        <p:nvPicPr>
          <p:cNvPr id="9" name="Grafikk 8">
            <a:extLst>
              <a:ext uri="{FF2B5EF4-FFF2-40B4-BE49-F238E27FC236}">
                <a16:creationId xmlns:a16="http://schemas.microsoft.com/office/drawing/2014/main" id="{0F4A1C61-652D-114F-A26E-3D2C5E745BB3}"/>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096000" y="908050"/>
            <a:ext cx="5685916" cy="5597989"/>
          </a:xfrm>
          <a:prstGeom prst="rect">
            <a:avLst/>
          </a:prstGeom>
        </p:spPr>
      </p:pic>
    </p:spTree>
    <p:extLst>
      <p:ext uri="{BB962C8B-B14F-4D97-AF65-F5344CB8AC3E}">
        <p14:creationId xmlns:p14="http://schemas.microsoft.com/office/powerpoint/2010/main" val="24548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killeark 5">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CEC109D5-1624-E548-912E-04F5359A6BF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5" name="Tittel 1">
            <a:extLst>
              <a:ext uri="{FF2B5EF4-FFF2-40B4-BE49-F238E27FC236}">
                <a16:creationId xmlns:a16="http://schemas.microsoft.com/office/drawing/2014/main" id="{99D24068-BE2D-F645-A905-69AFD0CED87A}"/>
              </a:ext>
            </a:extLst>
          </p:cNvPr>
          <p:cNvSpPr>
            <a:spLocks noGrp="1"/>
          </p:cNvSpPr>
          <p:nvPr>
            <p:ph type="ctrTitle" hasCustomPrompt="1"/>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dirty="0"/>
              <a:t>Klikk for å legge inn tittel på </a:t>
            </a:r>
            <a:r>
              <a:rPr lang="nb-NO" dirty="0" err="1"/>
              <a:t>skiklleark</a:t>
            </a:r>
            <a:endParaRPr lang="nb-NO" dirty="0"/>
          </a:p>
        </p:txBody>
      </p:sp>
      <p:pic>
        <p:nvPicPr>
          <p:cNvPr id="3" name="Grafikk 2">
            <a:extLst>
              <a:ext uri="{FF2B5EF4-FFF2-40B4-BE49-F238E27FC236}">
                <a16:creationId xmlns:a16="http://schemas.microsoft.com/office/drawing/2014/main" id="{0813AE6D-BAA0-F142-B866-3FE65B8C40F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975257" y="441325"/>
            <a:ext cx="4274978" cy="6107113"/>
          </a:xfrm>
          <a:prstGeom prst="rect">
            <a:avLst/>
          </a:prstGeom>
        </p:spPr>
      </p:pic>
    </p:spTree>
    <p:extLst>
      <p:ext uri="{BB962C8B-B14F-4D97-AF65-F5344CB8AC3E}">
        <p14:creationId xmlns:p14="http://schemas.microsoft.com/office/powerpoint/2010/main" val="75807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killeark 6">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CEC109D5-1624-E548-912E-04F5359A6BF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5" name="Tittel 1">
            <a:extLst>
              <a:ext uri="{FF2B5EF4-FFF2-40B4-BE49-F238E27FC236}">
                <a16:creationId xmlns:a16="http://schemas.microsoft.com/office/drawing/2014/main" id="{99D24068-BE2D-F645-A905-69AFD0CED87A}"/>
              </a:ext>
            </a:extLst>
          </p:cNvPr>
          <p:cNvSpPr>
            <a:spLocks noGrp="1"/>
          </p:cNvSpPr>
          <p:nvPr>
            <p:ph type="ctrTitle" hasCustomPrompt="1"/>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dirty="0"/>
              <a:t>Klikk for å legge inn tittel på </a:t>
            </a:r>
            <a:r>
              <a:rPr lang="nb-NO" dirty="0" err="1"/>
              <a:t>skiklleark</a:t>
            </a:r>
            <a:endParaRPr lang="nb-NO" dirty="0"/>
          </a:p>
        </p:txBody>
      </p:sp>
      <p:pic>
        <p:nvPicPr>
          <p:cNvPr id="7" name="Grafikk 6">
            <a:extLst>
              <a:ext uri="{FF2B5EF4-FFF2-40B4-BE49-F238E27FC236}">
                <a16:creationId xmlns:a16="http://schemas.microsoft.com/office/drawing/2014/main" id="{AE684261-8284-5344-8D40-D1B7A5E7EFE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219825" y="972842"/>
            <a:ext cx="5972175" cy="5298841"/>
          </a:xfrm>
          <a:prstGeom prst="rect">
            <a:avLst/>
          </a:prstGeom>
        </p:spPr>
      </p:pic>
    </p:spTree>
    <p:extLst>
      <p:ext uri="{BB962C8B-B14F-4D97-AF65-F5344CB8AC3E}">
        <p14:creationId xmlns:p14="http://schemas.microsoft.com/office/powerpoint/2010/main" val="156966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killeark 7">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5047CAE5-A228-8542-96AC-C65BFED5334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Tittel 1">
            <a:extLst>
              <a:ext uri="{FF2B5EF4-FFF2-40B4-BE49-F238E27FC236}">
                <a16:creationId xmlns:a16="http://schemas.microsoft.com/office/drawing/2014/main" id="{5EA7A7D6-3F70-5142-8729-4F9CE35BD4BE}"/>
              </a:ext>
            </a:extLst>
          </p:cNvPr>
          <p:cNvSpPr>
            <a:spLocks noGrp="1"/>
          </p:cNvSpPr>
          <p:nvPr>
            <p:ph type="ctrTitle" hasCustomPrompt="1"/>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dirty="0"/>
              <a:t>Klikk for å legge inn tittel på </a:t>
            </a:r>
            <a:r>
              <a:rPr lang="nb-NO" dirty="0" err="1"/>
              <a:t>skiklleark</a:t>
            </a:r>
            <a:endParaRPr lang="nb-NO" dirty="0"/>
          </a:p>
        </p:txBody>
      </p:sp>
      <p:pic>
        <p:nvPicPr>
          <p:cNvPr id="3" name="Grafikk 2">
            <a:extLst>
              <a:ext uri="{FF2B5EF4-FFF2-40B4-BE49-F238E27FC236}">
                <a16:creationId xmlns:a16="http://schemas.microsoft.com/office/drawing/2014/main" id="{D4B3E861-BC0B-E748-809B-7D68B7719437}"/>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r="19817"/>
          <a:stretch/>
        </p:blipFill>
        <p:spPr>
          <a:xfrm>
            <a:off x="5937250" y="1114536"/>
            <a:ext cx="6254750" cy="4863877"/>
          </a:xfrm>
          <a:prstGeom prst="rect">
            <a:avLst/>
          </a:prstGeom>
        </p:spPr>
      </p:pic>
    </p:spTree>
    <p:extLst>
      <p:ext uri="{BB962C8B-B14F-4D97-AF65-F5344CB8AC3E}">
        <p14:creationId xmlns:p14="http://schemas.microsoft.com/office/powerpoint/2010/main" val="19528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3_Skilleark 7">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5047CAE5-A228-8542-96AC-C65BFED5334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Tittel 1">
            <a:extLst>
              <a:ext uri="{FF2B5EF4-FFF2-40B4-BE49-F238E27FC236}">
                <a16:creationId xmlns:a16="http://schemas.microsoft.com/office/drawing/2014/main" id="{5EA7A7D6-3F70-5142-8729-4F9CE35BD4BE}"/>
              </a:ext>
            </a:extLst>
          </p:cNvPr>
          <p:cNvSpPr>
            <a:spLocks noGrp="1"/>
          </p:cNvSpPr>
          <p:nvPr>
            <p:ph type="ctrTitle" hasCustomPrompt="1"/>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dirty="0"/>
              <a:t>Klikk for å legge inn tittel på </a:t>
            </a:r>
            <a:r>
              <a:rPr lang="nb-NO" dirty="0" err="1"/>
              <a:t>skiklleark</a:t>
            </a:r>
            <a:endParaRPr lang="nb-NO" dirty="0"/>
          </a:p>
        </p:txBody>
      </p:sp>
      <p:pic>
        <p:nvPicPr>
          <p:cNvPr id="4" name="Bilde 3">
            <a:extLst>
              <a:ext uri="{FF2B5EF4-FFF2-40B4-BE49-F238E27FC236}">
                <a16:creationId xmlns:a16="http://schemas.microsoft.com/office/drawing/2014/main" id="{62BE4A22-B6AD-4FC1-9625-43ABD6E47F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64049" y="698531"/>
            <a:ext cx="6402092" cy="5611852"/>
          </a:xfrm>
          <a:prstGeom prst="rect">
            <a:avLst/>
          </a:prstGeom>
        </p:spPr>
      </p:pic>
    </p:spTree>
    <p:extLst>
      <p:ext uri="{BB962C8B-B14F-4D97-AF65-F5344CB8AC3E}">
        <p14:creationId xmlns:p14="http://schemas.microsoft.com/office/powerpoint/2010/main" val="422799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4_Skilleark 7">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5047CAE5-A228-8542-96AC-C65BFED5334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Tittel 1">
            <a:extLst>
              <a:ext uri="{FF2B5EF4-FFF2-40B4-BE49-F238E27FC236}">
                <a16:creationId xmlns:a16="http://schemas.microsoft.com/office/drawing/2014/main" id="{5EA7A7D6-3F70-5142-8729-4F9CE35BD4BE}"/>
              </a:ext>
            </a:extLst>
          </p:cNvPr>
          <p:cNvSpPr>
            <a:spLocks noGrp="1"/>
          </p:cNvSpPr>
          <p:nvPr>
            <p:ph type="ctrTitle" hasCustomPrompt="1"/>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dirty="0"/>
              <a:t>Klikk for å legge inn tittel på </a:t>
            </a:r>
            <a:r>
              <a:rPr lang="nb-NO" dirty="0" err="1"/>
              <a:t>skiklleark</a:t>
            </a:r>
            <a:endParaRPr lang="nb-NO" dirty="0"/>
          </a:p>
        </p:txBody>
      </p:sp>
      <p:pic>
        <p:nvPicPr>
          <p:cNvPr id="3" name="Bilde 2">
            <a:extLst>
              <a:ext uri="{FF2B5EF4-FFF2-40B4-BE49-F238E27FC236}">
                <a16:creationId xmlns:a16="http://schemas.microsoft.com/office/drawing/2014/main" id="{361EA22B-B4C8-43F7-99D4-821F001722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03704" y="255373"/>
            <a:ext cx="7559984" cy="6614986"/>
          </a:xfrm>
          <a:prstGeom prst="rect">
            <a:avLst/>
          </a:prstGeom>
        </p:spPr>
      </p:pic>
    </p:spTree>
    <p:extLst>
      <p:ext uri="{BB962C8B-B14F-4D97-AF65-F5344CB8AC3E}">
        <p14:creationId xmlns:p14="http://schemas.microsoft.com/office/powerpoint/2010/main" val="385397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C9C785B-9292-4BE0-9E39-27A1287CE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hasCustomPrompt="1"/>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dirty="0"/>
              <a:t>Klikk for å legge inn tittel på </a:t>
            </a:r>
            <a:r>
              <a:rPr lang="nb-NO" dirty="0" err="1"/>
              <a:t>skiklleark</a:t>
            </a:r>
            <a:endParaRPr lang="nb-NO" dirty="0"/>
          </a:p>
        </p:txBody>
      </p:sp>
    </p:spTree>
    <p:extLst>
      <p:ext uri="{BB962C8B-B14F-4D97-AF65-F5344CB8AC3E}">
        <p14:creationId xmlns:p14="http://schemas.microsoft.com/office/powerpoint/2010/main" val="352564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490B0379-688F-4E70-A696-9FA14899D3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hasCustomPrompt="1"/>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dirty="0"/>
              <a:t>Klikk for å legge inn tittel på </a:t>
            </a:r>
            <a:r>
              <a:rPr lang="nb-NO" dirty="0" err="1"/>
              <a:t>skiklleark</a:t>
            </a:r>
            <a:endParaRPr lang="nb-NO" dirty="0"/>
          </a:p>
        </p:txBody>
      </p:sp>
    </p:spTree>
    <p:extLst>
      <p:ext uri="{BB962C8B-B14F-4D97-AF65-F5344CB8AC3E}">
        <p14:creationId xmlns:p14="http://schemas.microsoft.com/office/powerpoint/2010/main" val="132887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867357C6-26C0-BB41-9C55-EBD7C95FEE13}"/>
              </a:ext>
            </a:extLst>
          </p:cNvPr>
          <p:cNvSpPr>
            <a:spLocks noGrp="1"/>
          </p:cNvSpPr>
          <p:nvPr>
            <p:ph type="title" hasCustomPrompt="1"/>
          </p:nvPr>
        </p:nvSpPr>
        <p:spPr>
          <a:xfrm>
            <a:off x="536575" y="441325"/>
            <a:ext cx="11101388" cy="701675"/>
          </a:xfrm>
          <a:prstGeom prst="rect">
            <a:avLst/>
          </a:prstGeom>
        </p:spPr>
        <p:txBody>
          <a:bodyPr vert="horz" lIns="0" tIns="0" rIns="0" bIns="0" rtlCol="0" anchor="t" anchorCtr="0">
            <a:noAutofit/>
          </a:bodyPr>
          <a:lstStyle/>
          <a:p>
            <a:r>
              <a:rPr lang="nb-NO" dirty="0"/>
              <a:t>Legg inn en kort tittel – helst kun en linje</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7" cy="4232274"/>
          </a:xfrm>
        </p:spPr>
        <p:txBody>
          <a:bodyPr>
            <a:noAutofit/>
          </a:bodyPr>
          <a:lstStyle>
            <a:lvl1pPr>
              <a:defRPr/>
            </a:lvl1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Plassholder for dato 3">
            <a:extLst>
              <a:ext uri="{FF2B5EF4-FFF2-40B4-BE49-F238E27FC236}">
                <a16:creationId xmlns:a16="http://schemas.microsoft.com/office/drawing/2014/main" id="{D0F5BF39-16BA-C14F-A7C3-3AACD48A460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23.03.2026</a:t>
            </a:fld>
            <a:endParaRPr lang="nb-NO" dirty="0"/>
          </a:p>
        </p:txBody>
      </p:sp>
      <p:sp>
        <p:nvSpPr>
          <p:cNvPr id="9" name="Plassholder for bunntekst 4">
            <a:extLst>
              <a:ext uri="{FF2B5EF4-FFF2-40B4-BE49-F238E27FC236}">
                <a16:creationId xmlns:a16="http://schemas.microsoft.com/office/drawing/2014/main" id="{CFC9BE17-CD97-254A-87EF-4AFCD966B415}"/>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endParaRPr lang="nb-NO" dirty="0"/>
          </a:p>
        </p:txBody>
      </p:sp>
      <p:sp>
        <p:nvSpPr>
          <p:cNvPr id="10" name="Plassholder for lysbildenummer 5">
            <a:extLst>
              <a:ext uri="{FF2B5EF4-FFF2-40B4-BE49-F238E27FC236}">
                <a16:creationId xmlns:a16="http://schemas.microsoft.com/office/drawing/2014/main" id="{57D44CF1-7BE2-D64B-B435-1D19949FB10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252774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3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C0FD7CC5-8B90-40F0-8735-D0A3A680D4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hasCustomPrompt="1"/>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dirty="0"/>
              <a:t>Klikk for å legge inn tittel på </a:t>
            </a:r>
            <a:r>
              <a:rPr lang="nb-NO" dirty="0" err="1"/>
              <a:t>skiklleark</a:t>
            </a:r>
            <a:endParaRPr lang="nb-NO" dirty="0"/>
          </a:p>
        </p:txBody>
      </p:sp>
    </p:spTree>
    <p:extLst>
      <p:ext uri="{BB962C8B-B14F-4D97-AF65-F5344CB8AC3E}">
        <p14:creationId xmlns:p14="http://schemas.microsoft.com/office/powerpoint/2010/main" val="114567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4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53DAF888-1B6E-4DBC-BF0A-3C494541DC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hasCustomPrompt="1"/>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dirty="0"/>
              <a:t>Klikk for å legge inn tittel på </a:t>
            </a:r>
            <a:r>
              <a:rPr lang="nb-NO" dirty="0" err="1"/>
              <a:t>skiklleark</a:t>
            </a:r>
            <a:endParaRPr lang="nb-NO" dirty="0"/>
          </a:p>
        </p:txBody>
      </p:sp>
    </p:spTree>
    <p:extLst>
      <p:ext uri="{BB962C8B-B14F-4D97-AF65-F5344CB8AC3E}">
        <p14:creationId xmlns:p14="http://schemas.microsoft.com/office/powerpoint/2010/main" val="131618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5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62BA8A5-3146-415E-AE15-7DB28B4408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hasCustomPrompt="1"/>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dirty="0"/>
              <a:t>Klikk for å legge inn tittel på </a:t>
            </a:r>
            <a:r>
              <a:rPr lang="nb-NO" dirty="0" err="1"/>
              <a:t>skiklleark</a:t>
            </a:r>
            <a:endParaRPr lang="nb-NO" dirty="0"/>
          </a:p>
        </p:txBody>
      </p:sp>
    </p:spTree>
    <p:extLst>
      <p:ext uri="{BB962C8B-B14F-4D97-AF65-F5344CB8AC3E}">
        <p14:creationId xmlns:p14="http://schemas.microsoft.com/office/powerpoint/2010/main" val="226169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6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0004E9F1-B900-420C-8235-422B9E42EF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hasCustomPrompt="1"/>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dirty="0"/>
              <a:t>Klikk for å legge inn tittel på </a:t>
            </a:r>
            <a:r>
              <a:rPr lang="nb-NO" dirty="0" err="1"/>
              <a:t>skiklleark</a:t>
            </a:r>
            <a:endParaRPr lang="nb-NO" dirty="0"/>
          </a:p>
        </p:txBody>
      </p:sp>
    </p:spTree>
    <p:extLst>
      <p:ext uri="{BB962C8B-B14F-4D97-AF65-F5344CB8AC3E}">
        <p14:creationId xmlns:p14="http://schemas.microsoft.com/office/powerpoint/2010/main" val="400449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7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DB32BACC-57B2-461A-B8FC-ADE80343BC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hasCustomPrompt="1"/>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dirty="0"/>
              <a:t>Klikk for å legge inn tittel på </a:t>
            </a:r>
            <a:r>
              <a:rPr lang="nb-NO" dirty="0" err="1"/>
              <a:t>skiklleark</a:t>
            </a:r>
            <a:endParaRPr lang="nb-NO" dirty="0"/>
          </a:p>
        </p:txBody>
      </p:sp>
    </p:spTree>
    <p:extLst>
      <p:ext uri="{BB962C8B-B14F-4D97-AF65-F5344CB8AC3E}">
        <p14:creationId xmlns:p14="http://schemas.microsoft.com/office/powerpoint/2010/main" val="259300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8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CFF39C27-CE4B-4CE2-B6F4-75ECE47AB3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hasCustomPrompt="1"/>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dirty="0"/>
              <a:t>Klikk for å legge inn tittel på </a:t>
            </a:r>
            <a:r>
              <a:rPr lang="nb-NO" dirty="0" err="1"/>
              <a:t>skiklleark</a:t>
            </a:r>
            <a:endParaRPr lang="nb-NO" dirty="0"/>
          </a:p>
        </p:txBody>
      </p:sp>
    </p:spTree>
    <p:extLst>
      <p:ext uri="{BB962C8B-B14F-4D97-AF65-F5344CB8AC3E}">
        <p14:creationId xmlns:p14="http://schemas.microsoft.com/office/powerpoint/2010/main" val="356664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9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6B91BA4A-1CFD-4926-B729-794A6E1335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hasCustomPrompt="1"/>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dirty="0"/>
              <a:t>Klikk for å legge inn tittel på </a:t>
            </a:r>
            <a:r>
              <a:rPr lang="nb-NO" dirty="0" err="1"/>
              <a:t>skiklleark</a:t>
            </a:r>
            <a:endParaRPr lang="nb-NO" dirty="0"/>
          </a:p>
        </p:txBody>
      </p:sp>
    </p:spTree>
    <p:extLst>
      <p:ext uri="{BB962C8B-B14F-4D97-AF65-F5344CB8AC3E}">
        <p14:creationId xmlns:p14="http://schemas.microsoft.com/office/powerpoint/2010/main" val="1476162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0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8D3EB75-2D50-455A-B761-0DD2573ABF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hasCustomPrompt="1"/>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dirty="0"/>
              <a:t>Klikk for å legge inn tittel på </a:t>
            </a:r>
            <a:r>
              <a:rPr lang="nb-NO" dirty="0" err="1"/>
              <a:t>skiklleark</a:t>
            </a:r>
            <a:endParaRPr lang="nb-NO" dirty="0"/>
          </a:p>
        </p:txBody>
      </p:sp>
    </p:spTree>
    <p:extLst>
      <p:ext uri="{BB962C8B-B14F-4D97-AF65-F5344CB8AC3E}">
        <p14:creationId xmlns:p14="http://schemas.microsoft.com/office/powerpoint/2010/main" val="333384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1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86E5751D-6E83-4D37-9592-F6FEC43524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hasCustomPrompt="1"/>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dirty="0"/>
              <a:t>Klikk for å legge inn tittel på </a:t>
            </a:r>
            <a:r>
              <a:rPr lang="nb-NO" dirty="0" err="1"/>
              <a:t>skiklleark</a:t>
            </a:r>
            <a:endParaRPr lang="nb-NO" dirty="0"/>
          </a:p>
        </p:txBody>
      </p:sp>
    </p:spTree>
    <p:extLst>
      <p:ext uri="{BB962C8B-B14F-4D97-AF65-F5344CB8AC3E}">
        <p14:creationId xmlns:p14="http://schemas.microsoft.com/office/powerpoint/2010/main" val="182352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2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FD1FDE68-DCE8-4552-91E8-5AA25A19D3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hasCustomPrompt="1"/>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dirty="0"/>
              <a:t>Klikk for å legge inn tittel på </a:t>
            </a:r>
            <a:r>
              <a:rPr lang="nb-NO" dirty="0" err="1"/>
              <a:t>skiklleark</a:t>
            </a:r>
            <a:endParaRPr lang="nb-NO" dirty="0"/>
          </a:p>
        </p:txBody>
      </p:sp>
    </p:spTree>
    <p:extLst>
      <p:ext uri="{BB962C8B-B14F-4D97-AF65-F5344CB8AC3E}">
        <p14:creationId xmlns:p14="http://schemas.microsoft.com/office/powerpoint/2010/main" val="163167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og to innholdsdeler">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533400" y="1717675"/>
            <a:ext cx="5400675" cy="4232275"/>
          </a:xfrm>
          <a:prstGeom prst="rect">
            <a:avLst/>
          </a:prstGeom>
        </p:spPr>
        <p:txBody>
          <a:bodyPr>
            <a:noAutofit/>
          </a:bodyPr>
          <a:lstStyle>
            <a:lvl1pPr>
              <a:spcBef>
                <a:spcPts val="1200"/>
              </a:spcBef>
              <a:defRPr/>
            </a:lvl1pPr>
            <a:lvl2pPr>
              <a:defRPr/>
            </a:lvl2pPr>
            <a:lvl3pPr>
              <a:defRPr/>
            </a:lvl3pPr>
            <a:lvl4pPr>
              <a:defRPr/>
            </a:lvl4pPr>
            <a:lvl5pPr>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hasCustomPrompt="1"/>
          </p:nvPr>
        </p:nvSpPr>
        <p:spPr>
          <a:xfrm>
            <a:off x="6219826" y="1717675"/>
            <a:ext cx="5418138" cy="4232275"/>
          </a:xfrm>
          <a:prstGeom prst="rect">
            <a:avLst/>
          </a:prstGeom>
        </p:spPr>
        <p:txBody>
          <a:bodyPr>
            <a:noAutofit/>
          </a:bodyPr>
          <a:lstStyle>
            <a:lvl1pPr>
              <a:defRPr/>
            </a:lvl1pPr>
            <a:lvl2pPr>
              <a:defRPr/>
            </a:lvl2pPr>
            <a:lvl3pPr>
              <a:defRPr/>
            </a:lvl3pPr>
            <a:lvl4pPr>
              <a:defRPr/>
            </a:lvl4pPr>
            <a:lvl5pPr>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tittel 1">
            <a:extLst>
              <a:ext uri="{FF2B5EF4-FFF2-40B4-BE49-F238E27FC236}">
                <a16:creationId xmlns:a16="http://schemas.microsoft.com/office/drawing/2014/main" id="{5DF6D4A3-153B-0D4B-A2FC-9B63721F8696}"/>
              </a:ext>
            </a:extLst>
          </p:cNvPr>
          <p:cNvSpPr>
            <a:spLocks noGrp="1"/>
          </p:cNvSpPr>
          <p:nvPr>
            <p:ph type="title" hasCustomPrompt="1"/>
          </p:nvPr>
        </p:nvSpPr>
        <p:spPr>
          <a:xfrm>
            <a:off x="536575" y="441325"/>
            <a:ext cx="11101388" cy="701675"/>
          </a:xfrm>
          <a:prstGeom prst="rect">
            <a:avLst/>
          </a:prstGeom>
        </p:spPr>
        <p:txBody>
          <a:bodyPr vert="horz" lIns="0" tIns="0" rIns="0" bIns="0" rtlCol="0" anchor="t" anchorCtr="0">
            <a:noAutofit/>
          </a:bodyPr>
          <a:lstStyle>
            <a:lvl1pPr>
              <a:defRPr/>
            </a:lvl1pPr>
          </a:lstStyle>
          <a:p>
            <a:r>
              <a:rPr lang="nb-NO" dirty="0"/>
              <a:t>Klikk for å legge til tittel</a:t>
            </a:r>
          </a:p>
        </p:txBody>
      </p:sp>
      <p:sp>
        <p:nvSpPr>
          <p:cNvPr id="8" name="Plassholder for dato 3">
            <a:extLst>
              <a:ext uri="{FF2B5EF4-FFF2-40B4-BE49-F238E27FC236}">
                <a16:creationId xmlns:a16="http://schemas.microsoft.com/office/drawing/2014/main" id="{8F9FC4B3-4FF2-604D-9DE9-1EE7BED47A42}"/>
              </a:ext>
            </a:extLst>
          </p:cNvPr>
          <p:cNvSpPr>
            <a:spLocks noGrp="1"/>
          </p:cNvSpPr>
          <p:nvPr>
            <p:ph type="dt" sz="half" idx="10"/>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23.03.2026</a:t>
            </a:fld>
            <a:endParaRPr lang="nb-NO" dirty="0"/>
          </a:p>
        </p:txBody>
      </p:sp>
      <p:sp>
        <p:nvSpPr>
          <p:cNvPr id="10" name="Plassholder for bunntekst 4">
            <a:extLst>
              <a:ext uri="{FF2B5EF4-FFF2-40B4-BE49-F238E27FC236}">
                <a16:creationId xmlns:a16="http://schemas.microsoft.com/office/drawing/2014/main" id="{41789D31-829C-9542-98AE-CA8FB67F89E2}"/>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dirty="0"/>
              <a:t>Tekst</a:t>
            </a:r>
          </a:p>
        </p:txBody>
      </p:sp>
      <p:sp>
        <p:nvSpPr>
          <p:cNvPr id="11" name="Plassholder for lysbildenummer 5">
            <a:extLst>
              <a:ext uri="{FF2B5EF4-FFF2-40B4-BE49-F238E27FC236}">
                <a16:creationId xmlns:a16="http://schemas.microsoft.com/office/drawing/2014/main" id="{EEE34A35-CBC4-EF4E-A052-9167A47EB520}"/>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269921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Helside bilde">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3B49889F-4FD6-FF47-9C0D-8696C4F10B88}" type="datetime1">
              <a:rPr lang="nb-NO" smtClean="0"/>
              <a:t>23.03.2026</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bilde 7">
            <a:extLst>
              <a:ext uri="{FF2B5EF4-FFF2-40B4-BE49-F238E27FC236}">
                <a16:creationId xmlns:a16="http://schemas.microsoft.com/office/drawing/2014/main" id="{07899086-4487-B847-AE96-5F4058E43574}"/>
              </a:ext>
            </a:extLst>
          </p:cNvPr>
          <p:cNvSpPr>
            <a:spLocks noGrp="1"/>
          </p:cNvSpPr>
          <p:nvPr>
            <p:ph type="pic" sz="quarter" idx="13" hasCustomPrompt="1"/>
          </p:nvPr>
        </p:nvSpPr>
        <p:spPr>
          <a:xfrm>
            <a:off x="0" y="0"/>
            <a:ext cx="12192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Tree>
    <p:extLst>
      <p:ext uri="{BB962C8B-B14F-4D97-AF65-F5344CB8AC3E}">
        <p14:creationId xmlns:p14="http://schemas.microsoft.com/office/powerpoint/2010/main" val="98690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Helside 2 bilder">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FA44AC-9971-CE4D-A74E-A52F9A049E0D}" type="datetime1">
              <a:rPr lang="nb-NO" smtClean="0"/>
              <a:t>23.03.2026</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bilde 7">
            <a:extLst>
              <a:ext uri="{FF2B5EF4-FFF2-40B4-BE49-F238E27FC236}">
                <a16:creationId xmlns:a16="http://schemas.microsoft.com/office/drawing/2014/main" id="{07899086-4487-B847-AE96-5F4058E43574}"/>
              </a:ext>
            </a:extLst>
          </p:cNvPr>
          <p:cNvSpPr>
            <a:spLocks noGrp="1"/>
          </p:cNvSpPr>
          <p:nvPr>
            <p:ph type="pic" sz="quarter" idx="13" hasCustomPrompt="1"/>
          </p:nvPr>
        </p:nvSpPr>
        <p:spPr>
          <a:xfrm>
            <a:off x="0" y="0"/>
            <a:ext cx="6096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
        <p:nvSpPr>
          <p:cNvPr id="6" name="Plassholder for bilde 7">
            <a:extLst>
              <a:ext uri="{FF2B5EF4-FFF2-40B4-BE49-F238E27FC236}">
                <a16:creationId xmlns:a16="http://schemas.microsoft.com/office/drawing/2014/main" id="{53BC9DDF-E16E-2340-8B9C-18EDE0B08DB3}"/>
              </a:ext>
            </a:extLst>
          </p:cNvPr>
          <p:cNvSpPr>
            <a:spLocks noGrp="1"/>
          </p:cNvSpPr>
          <p:nvPr>
            <p:ph type="pic" sz="quarter" idx="14" hasCustomPrompt="1"/>
          </p:nvPr>
        </p:nvSpPr>
        <p:spPr>
          <a:xfrm>
            <a:off x="6096000" y="0"/>
            <a:ext cx="6096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Tree>
    <p:extLst>
      <p:ext uri="{BB962C8B-B14F-4D97-AF65-F5344CB8AC3E}">
        <p14:creationId xmlns:p14="http://schemas.microsoft.com/office/powerpoint/2010/main" val="73524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Helside 3 bilder">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91AF2B2-3904-434B-8FB4-A8C95A987E46}" type="datetime1">
              <a:rPr lang="nb-NO" smtClean="0"/>
              <a:t>23.03.2026</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bilde 7">
            <a:extLst>
              <a:ext uri="{FF2B5EF4-FFF2-40B4-BE49-F238E27FC236}">
                <a16:creationId xmlns:a16="http://schemas.microsoft.com/office/drawing/2014/main" id="{1B818442-90E5-DB45-8CEF-9924BF4FCC48}"/>
              </a:ext>
            </a:extLst>
          </p:cNvPr>
          <p:cNvSpPr>
            <a:spLocks noGrp="1"/>
          </p:cNvSpPr>
          <p:nvPr>
            <p:ph type="pic" sz="quarter" idx="14" hasCustomPrompt="1"/>
          </p:nvPr>
        </p:nvSpPr>
        <p:spPr>
          <a:xfrm>
            <a:off x="0" y="0"/>
            <a:ext cx="4068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
        <p:nvSpPr>
          <p:cNvPr id="14" name="Plassholder for bilde 7">
            <a:extLst>
              <a:ext uri="{FF2B5EF4-FFF2-40B4-BE49-F238E27FC236}">
                <a16:creationId xmlns:a16="http://schemas.microsoft.com/office/drawing/2014/main" id="{77E96149-2C64-F846-B2A1-E51A68805551}"/>
              </a:ext>
            </a:extLst>
          </p:cNvPr>
          <p:cNvSpPr>
            <a:spLocks noGrp="1"/>
          </p:cNvSpPr>
          <p:nvPr>
            <p:ph type="pic" sz="quarter" idx="15" hasCustomPrompt="1"/>
          </p:nvPr>
        </p:nvSpPr>
        <p:spPr>
          <a:xfrm>
            <a:off x="4062000" y="0"/>
            <a:ext cx="4068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
        <p:nvSpPr>
          <p:cNvPr id="15" name="Plassholder for bilde 7">
            <a:extLst>
              <a:ext uri="{FF2B5EF4-FFF2-40B4-BE49-F238E27FC236}">
                <a16:creationId xmlns:a16="http://schemas.microsoft.com/office/drawing/2014/main" id="{2F571D5D-EFA8-2949-A1E7-BAFCFC24B939}"/>
              </a:ext>
            </a:extLst>
          </p:cNvPr>
          <p:cNvSpPr>
            <a:spLocks noGrp="1"/>
          </p:cNvSpPr>
          <p:nvPr>
            <p:ph type="pic" sz="quarter" idx="16" hasCustomPrompt="1"/>
          </p:nvPr>
        </p:nvSpPr>
        <p:spPr>
          <a:xfrm>
            <a:off x="8124000" y="0"/>
            <a:ext cx="4068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Tree>
    <p:extLst>
      <p:ext uri="{BB962C8B-B14F-4D97-AF65-F5344CB8AC3E}">
        <p14:creationId xmlns:p14="http://schemas.microsoft.com/office/powerpoint/2010/main" val="259569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Helside 4 bilder">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91AF2B2-3904-434B-8FB4-A8C95A987E46}" type="datetime1">
              <a:rPr lang="nb-NO" smtClean="0"/>
              <a:t>23.03.2026</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bilde 7">
            <a:extLst>
              <a:ext uri="{FF2B5EF4-FFF2-40B4-BE49-F238E27FC236}">
                <a16:creationId xmlns:a16="http://schemas.microsoft.com/office/drawing/2014/main" id="{1B818442-90E5-DB45-8CEF-9924BF4FCC48}"/>
              </a:ext>
            </a:extLst>
          </p:cNvPr>
          <p:cNvSpPr>
            <a:spLocks noGrp="1"/>
          </p:cNvSpPr>
          <p:nvPr>
            <p:ph type="pic" sz="quarter" idx="14" hasCustomPrompt="1"/>
          </p:nvPr>
        </p:nvSpPr>
        <p:spPr>
          <a:xfrm>
            <a:off x="0"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
        <p:nvSpPr>
          <p:cNvPr id="14" name="Plassholder for bilde 7">
            <a:extLst>
              <a:ext uri="{FF2B5EF4-FFF2-40B4-BE49-F238E27FC236}">
                <a16:creationId xmlns:a16="http://schemas.microsoft.com/office/drawing/2014/main" id="{77E96149-2C64-F846-B2A1-E51A68805551}"/>
              </a:ext>
            </a:extLst>
          </p:cNvPr>
          <p:cNvSpPr>
            <a:spLocks noGrp="1"/>
          </p:cNvSpPr>
          <p:nvPr>
            <p:ph type="pic" sz="quarter" idx="15" hasCustomPrompt="1"/>
          </p:nvPr>
        </p:nvSpPr>
        <p:spPr>
          <a:xfrm>
            <a:off x="3050282"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
        <p:nvSpPr>
          <p:cNvPr id="15" name="Plassholder for bilde 7">
            <a:extLst>
              <a:ext uri="{FF2B5EF4-FFF2-40B4-BE49-F238E27FC236}">
                <a16:creationId xmlns:a16="http://schemas.microsoft.com/office/drawing/2014/main" id="{2F571D5D-EFA8-2949-A1E7-BAFCFC24B939}"/>
              </a:ext>
            </a:extLst>
          </p:cNvPr>
          <p:cNvSpPr>
            <a:spLocks noGrp="1"/>
          </p:cNvSpPr>
          <p:nvPr>
            <p:ph type="pic" sz="quarter" idx="16" hasCustomPrompt="1"/>
          </p:nvPr>
        </p:nvSpPr>
        <p:spPr>
          <a:xfrm>
            <a:off x="6100564"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
        <p:nvSpPr>
          <p:cNvPr id="8" name="Plassholder for bilde 7">
            <a:extLst>
              <a:ext uri="{FF2B5EF4-FFF2-40B4-BE49-F238E27FC236}">
                <a16:creationId xmlns:a16="http://schemas.microsoft.com/office/drawing/2014/main" id="{62336E37-D479-3B41-9185-4DF7AFDC8FFA}"/>
              </a:ext>
            </a:extLst>
          </p:cNvPr>
          <p:cNvSpPr>
            <a:spLocks noGrp="1"/>
          </p:cNvSpPr>
          <p:nvPr>
            <p:ph type="pic" sz="quarter" idx="17" hasCustomPrompt="1"/>
          </p:nvPr>
        </p:nvSpPr>
        <p:spPr>
          <a:xfrm>
            <a:off x="9150846"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Tree>
    <p:extLst>
      <p:ext uri="{BB962C8B-B14F-4D97-AF65-F5344CB8AC3E}">
        <p14:creationId xmlns:p14="http://schemas.microsoft.com/office/powerpoint/2010/main" val="233117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tel med 4 ansatte LYS">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BC792911-5001-504A-8394-EC1BEE2193E7}"/>
              </a:ext>
            </a:extLst>
          </p:cNvPr>
          <p:cNvSpPr>
            <a:spLocks noGrp="1"/>
          </p:cNvSpPr>
          <p:nvPr>
            <p:ph type="pic" sz="quarter" idx="13" hasCustomPrompt="1"/>
          </p:nvPr>
        </p:nvSpPr>
        <p:spPr>
          <a:xfrm>
            <a:off x="533400"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15938" y="441325"/>
            <a:ext cx="11122025"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33" name="Plassholder for tekst 29">
            <a:extLst>
              <a:ext uri="{FF2B5EF4-FFF2-40B4-BE49-F238E27FC236}">
                <a16:creationId xmlns:a16="http://schemas.microsoft.com/office/drawing/2014/main" id="{5AF29111-88F4-D443-BC0C-21E7D9B3964E}"/>
              </a:ext>
            </a:extLst>
          </p:cNvPr>
          <p:cNvSpPr>
            <a:spLocks noGrp="1"/>
          </p:cNvSpPr>
          <p:nvPr>
            <p:ph type="body" sz="quarter" idx="23"/>
          </p:nvPr>
        </p:nvSpPr>
        <p:spPr>
          <a:xfrm>
            <a:off x="533399" y="4584480"/>
            <a:ext cx="2590360"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30" name="Plassholder for tekst 29">
            <a:extLst>
              <a:ext uri="{FF2B5EF4-FFF2-40B4-BE49-F238E27FC236}">
                <a16:creationId xmlns:a16="http://schemas.microsoft.com/office/drawing/2014/main" id="{59388E8B-34B3-0641-B8E4-625015A723B3}"/>
              </a:ext>
            </a:extLst>
          </p:cNvPr>
          <p:cNvSpPr>
            <a:spLocks noGrp="1"/>
          </p:cNvSpPr>
          <p:nvPr>
            <p:ph type="body" sz="quarter" idx="21" hasCustomPrompt="1"/>
          </p:nvPr>
        </p:nvSpPr>
        <p:spPr>
          <a:xfrm>
            <a:off x="533399" y="4584480"/>
            <a:ext cx="2590360"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31" name="Plassholder for tekst 29">
            <a:extLst>
              <a:ext uri="{FF2B5EF4-FFF2-40B4-BE49-F238E27FC236}">
                <a16:creationId xmlns:a16="http://schemas.microsoft.com/office/drawing/2014/main" id="{791498A5-47FD-E94A-8903-2E7EB8BEA3D7}"/>
              </a:ext>
            </a:extLst>
          </p:cNvPr>
          <p:cNvSpPr>
            <a:spLocks noGrp="1"/>
          </p:cNvSpPr>
          <p:nvPr>
            <p:ph type="body" sz="quarter" idx="22" hasCustomPrompt="1"/>
          </p:nvPr>
        </p:nvSpPr>
        <p:spPr>
          <a:xfrm>
            <a:off x="533399" y="4954817"/>
            <a:ext cx="2590360"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67" name="Plassholder for bilde 5">
            <a:extLst>
              <a:ext uri="{FF2B5EF4-FFF2-40B4-BE49-F238E27FC236}">
                <a16:creationId xmlns:a16="http://schemas.microsoft.com/office/drawing/2014/main" id="{59271FB1-264F-D44B-9172-C2EFFE89DD39}"/>
              </a:ext>
            </a:extLst>
          </p:cNvPr>
          <p:cNvSpPr>
            <a:spLocks noGrp="1"/>
          </p:cNvSpPr>
          <p:nvPr>
            <p:ph type="pic" sz="quarter" idx="24" hasCustomPrompt="1"/>
          </p:nvPr>
        </p:nvSpPr>
        <p:spPr>
          <a:xfrm>
            <a:off x="3371468"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68" name="Plassholder for tekst 29">
            <a:extLst>
              <a:ext uri="{FF2B5EF4-FFF2-40B4-BE49-F238E27FC236}">
                <a16:creationId xmlns:a16="http://schemas.microsoft.com/office/drawing/2014/main" id="{B5BF182E-7E5B-574A-89A7-BDBC9F9D6FBF}"/>
              </a:ext>
            </a:extLst>
          </p:cNvPr>
          <p:cNvSpPr>
            <a:spLocks noGrp="1"/>
          </p:cNvSpPr>
          <p:nvPr>
            <p:ph type="body" sz="quarter" idx="25"/>
          </p:nvPr>
        </p:nvSpPr>
        <p:spPr>
          <a:xfrm>
            <a:off x="3371467" y="4584480"/>
            <a:ext cx="2590360"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73" name="Plassholder for tekst 29">
            <a:extLst>
              <a:ext uri="{FF2B5EF4-FFF2-40B4-BE49-F238E27FC236}">
                <a16:creationId xmlns:a16="http://schemas.microsoft.com/office/drawing/2014/main" id="{9B5C325E-BF08-274F-BB44-A63181BB3396}"/>
              </a:ext>
            </a:extLst>
          </p:cNvPr>
          <p:cNvSpPr>
            <a:spLocks noGrp="1"/>
          </p:cNvSpPr>
          <p:nvPr>
            <p:ph type="body" sz="quarter" idx="26" hasCustomPrompt="1"/>
          </p:nvPr>
        </p:nvSpPr>
        <p:spPr>
          <a:xfrm>
            <a:off x="3371467" y="4584480"/>
            <a:ext cx="2590360"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74" name="Plassholder for tekst 29">
            <a:extLst>
              <a:ext uri="{FF2B5EF4-FFF2-40B4-BE49-F238E27FC236}">
                <a16:creationId xmlns:a16="http://schemas.microsoft.com/office/drawing/2014/main" id="{4FD8B1C3-1D73-7847-A87E-7754165822E4}"/>
              </a:ext>
            </a:extLst>
          </p:cNvPr>
          <p:cNvSpPr>
            <a:spLocks noGrp="1"/>
          </p:cNvSpPr>
          <p:nvPr>
            <p:ph type="body" sz="quarter" idx="27" hasCustomPrompt="1"/>
          </p:nvPr>
        </p:nvSpPr>
        <p:spPr>
          <a:xfrm>
            <a:off x="3371467" y="4954817"/>
            <a:ext cx="2590360"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79" name="Plassholder for bilde 5">
            <a:extLst>
              <a:ext uri="{FF2B5EF4-FFF2-40B4-BE49-F238E27FC236}">
                <a16:creationId xmlns:a16="http://schemas.microsoft.com/office/drawing/2014/main" id="{AB8F2C20-F305-9F4E-9521-4170F4EA444F}"/>
              </a:ext>
            </a:extLst>
          </p:cNvPr>
          <p:cNvSpPr>
            <a:spLocks noGrp="1"/>
          </p:cNvSpPr>
          <p:nvPr>
            <p:ph type="pic" sz="quarter" idx="28" hasCustomPrompt="1"/>
          </p:nvPr>
        </p:nvSpPr>
        <p:spPr>
          <a:xfrm>
            <a:off x="6209536"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80" name="Plassholder for tekst 29">
            <a:extLst>
              <a:ext uri="{FF2B5EF4-FFF2-40B4-BE49-F238E27FC236}">
                <a16:creationId xmlns:a16="http://schemas.microsoft.com/office/drawing/2014/main" id="{FDD45BB0-FF53-F54F-A166-DC2274D25AE4}"/>
              </a:ext>
            </a:extLst>
          </p:cNvPr>
          <p:cNvSpPr>
            <a:spLocks noGrp="1"/>
          </p:cNvSpPr>
          <p:nvPr>
            <p:ph type="body" sz="quarter" idx="29"/>
          </p:nvPr>
        </p:nvSpPr>
        <p:spPr>
          <a:xfrm>
            <a:off x="6209534" y="4584480"/>
            <a:ext cx="2590361"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85" name="Plassholder for tekst 29">
            <a:extLst>
              <a:ext uri="{FF2B5EF4-FFF2-40B4-BE49-F238E27FC236}">
                <a16:creationId xmlns:a16="http://schemas.microsoft.com/office/drawing/2014/main" id="{D68344EF-1ECE-124A-A5FF-0594577B00FD}"/>
              </a:ext>
            </a:extLst>
          </p:cNvPr>
          <p:cNvSpPr>
            <a:spLocks noGrp="1"/>
          </p:cNvSpPr>
          <p:nvPr>
            <p:ph type="body" sz="quarter" idx="30" hasCustomPrompt="1"/>
          </p:nvPr>
        </p:nvSpPr>
        <p:spPr>
          <a:xfrm>
            <a:off x="6209534" y="4584480"/>
            <a:ext cx="2590361"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86" name="Plassholder for tekst 29">
            <a:extLst>
              <a:ext uri="{FF2B5EF4-FFF2-40B4-BE49-F238E27FC236}">
                <a16:creationId xmlns:a16="http://schemas.microsoft.com/office/drawing/2014/main" id="{228FCD1A-4C65-1F42-BEF5-20303008A8C5}"/>
              </a:ext>
            </a:extLst>
          </p:cNvPr>
          <p:cNvSpPr>
            <a:spLocks noGrp="1"/>
          </p:cNvSpPr>
          <p:nvPr>
            <p:ph type="body" sz="quarter" idx="31" hasCustomPrompt="1"/>
          </p:nvPr>
        </p:nvSpPr>
        <p:spPr>
          <a:xfrm>
            <a:off x="6209534" y="4954817"/>
            <a:ext cx="2590361"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91" name="Plassholder for bilde 5">
            <a:extLst>
              <a:ext uri="{FF2B5EF4-FFF2-40B4-BE49-F238E27FC236}">
                <a16:creationId xmlns:a16="http://schemas.microsoft.com/office/drawing/2014/main" id="{38E67570-BD86-BE47-A7A6-3F97EE83918D}"/>
              </a:ext>
            </a:extLst>
          </p:cNvPr>
          <p:cNvSpPr>
            <a:spLocks noGrp="1"/>
          </p:cNvSpPr>
          <p:nvPr>
            <p:ph type="pic" sz="quarter" idx="32" hasCustomPrompt="1"/>
          </p:nvPr>
        </p:nvSpPr>
        <p:spPr>
          <a:xfrm>
            <a:off x="9047603"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92" name="Plassholder for tekst 29">
            <a:extLst>
              <a:ext uri="{FF2B5EF4-FFF2-40B4-BE49-F238E27FC236}">
                <a16:creationId xmlns:a16="http://schemas.microsoft.com/office/drawing/2014/main" id="{5B835929-7B37-BE4A-B019-F68E678F75A2}"/>
              </a:ext>
            </a:extLst>
          </p:cNvPr>
          <p:cNvSpPr>
            <a:spLocks noGrp="1"/>
          </p:cNvSpPr>
          <p:nvPr>
            <p:ph type="body" sz="quarter" idx="33"/>
          </p:nvPr>
        </p:nvSpPr>
        <p:spPr>
          <a:xfrm>
            <a:off x="9047602" y="4584480"/>
            <a:ext cx="2590360"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97" name="Plassholder for tekst 29">
            <a:extLst>
              <a:ext uri="{FF2B5EF4-FFF2-40B4-BE49-F238E27FC236}">
                <a16:creationId xmlns:a16="http://schemas.microsoft.com/office/drawing/2014/main" id="{1F32A157-741D-C74E-961F-DBC5FE42987F}"/>
              </a:ext>
            </a:extLst>
          </p:cNvPr>
          <p:cNvSpPr>
            <a:spLocks noGrp="1"/>
          </p:cNvSpPr>
          <p:nvPr>
            <p:ph type="body" sz="quarter" idx="34" hasCustomPrompt="1"/>
          </p:nvPr>
        </p:nvSpPr>
        <p:spPr>
          <a:xfrm>
            <a:off x="9047602" y="4584480"/>
            <a:ext cx="2590360"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98" name="Plassholder for tekst 29">
            <a:extLst>
              <a:ext uri="{FF2B5EF4-FFF2-40B4-BE49-F238E27FC236}">
                <a16:creationId xmlns:a16="http://schemas.microsoft.com/office/drawing/2014/main" id="{EC08704F-EBB2-2D45-9B11-2390F952A9D6}"/>
              </a:ext>
            </a:extLst>
          </p:cNvPr>
          <p:cNvSpPr>
            <a:spLocks noGrp="1"/>
          </p:cNvSpPr>
          <p:nvPr>
            <p:ph type="body" sz="quarter" idx="35" hasCustomPrompt="1"/>
          </p:nvPr>
        </p:nvSpPr>
        <p:spPr>
          <a:xfrm>
            <a:off x="9047602" y="4954817"/>
            <a:ext cx="2590360"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22" name="Plassholder for dato 3">
            <a:extLst>
              <a:ext uri="{FF2B5EF4-FFF2-40B4-BE49-F238E27FC236}">
                <a16:creationId xmlns:a16="http://schemas.microsoft.com/office/drawing/2014/main" id="{6148CBC5-69D6-DD4C-8E83-BBA57F6226A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23.03.2026</a:t>
            </a:fld>
            <a:endParaRPr lang="nb-NO" dirty="0"/>
          </a:p>
        </p:txBody>
      </p:sp>
      <p:sp>
        <p:nvSpPr>
          <p:cNvPr id="23" name="Plassholder for bunntekst 4">
            <a:extLst>
              <a:ext uri="{FF2B5EF4-FFF2-40B4-BE49-F238E27FC236}">
                <a16:creationId xmlns:a16="http://schemas.microsoft.com/office/drawing/2014/main" id="{F47CF354-EBEE-3143-A63C-33B8EC99EAA0}"/>
              </a:ext>
            </a:extLst>
          </p:cNvPr>
          <p:cNvSpPr>
            <a:spLocks noGrp="1"/>
          </p:cNvSpPr>
          <p:nvPr>
            <p:ph type="ftr" sz="quarter" idx="3"/>
          </p:nvPr>
        </p:nvSpPr>
        <p:spPr>
          <a:xfrm>
            <a:off x="2374231" y="6425654"/>
            <a:ext cx="6480000"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24" name="Plassholder for lysbildenummer 5">
            <a:extLst>
              <a:ext uri="{FF2B5EF4-FFF2-40B4-BE49-F238E27FC236}">
                <a16:creationId xmlns:a16="http://schemas.microsoft.com/office/drawing/2014/main" id="{0C46C896-3D45-4346-A58D-57F15205AD9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245449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tel med 12 ansatte LYS">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BC792911-5001-504A-8394-EC1BEE2193E7}"/>
              </a:ext>
            </a:extLst>
          </p:cNvPr>
          <p:cNvSpPr>
            <a:spLocks noGrp="1"/>
          </p:cNvSpPr>
          <p:nvPr>
            <p:ph type="pic" sz="quarter" idx="13" hasCustomPrompt="1"/>
          </p:nvPr>
        </p:nvSpPr>
        <p:spPr>
          <a:xfrm>
            <a:off x="533400"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15938" y="441325"/>
            <a:ext cx="11122025"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33" name="Plassholder for tekst 29">
            <a:extLst>
              <a:ext uri="{FF2B5EF4-FFF2-40B4-BE49-F238E27FC236}">
                <a16:creationId xmlns:a16="http://schemas.microsoft.com/office/drawing/2014/main" id="{5AF29111-88F4-D443-BC0C-21E7D9B3964E}"/>
              </a:ext>
            </a:extLst>
          </p:cNvPr>
          <p:cNvSpPr>
            <a:spLocks noGrp="1"/>
          </p:cNvSpPr>
          <p:nvPr>
            <p:ph type="body" sz="quarter" idx="23"/>
          </p:nvPr>
        </p:nvSpPr>
        <p:spPr>
          <a:xfrm>
            <a:off x="533400"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30" name="Plassholder for tekst 29">
            <a:extLst>
              <a:ext uri="{FF2B5EF4-FFF2-40B4-BE49-F238E27FC236}">
                <a16:creationId xmlns:a16="http://schemas.microsoft.com/office/drawing/2014/main" id="{59388E8B-34B3-0641-B8E4-625015A723B3}"/>
              </a:ext>
            </a:extLst>
          </p:cNvPr>
          <p:cNvSpPr>
            <a:spLocks noGrp="1"/>
          </p:cNvSpPr>
          <p:nvPr>
            <p:ph type="body" sz="quarter" idx="21" hasCustomPrompt="1"/>
          </p:nvPr>
        </p:nvSpPr>
        <p:spPr>
          <a:xfrm>
            <a:off x="533400"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31" name="Plassholder for tekst 29">
            <a:extLst>
              <a:ext uri="{FF2B5EF4-FFF2-40B4-BE49-F238E27FC236}">
                <a16:creationId xmlns:a16="http://schemas.microsoft.com/office/drawing/2014/main" id="{791498A5-47FD-E94A-8903-2E7EB8BEA3D7}"/>
              </a:ext>
            </a:extLst>
          </p:cNvPr>
          <p:cNvSpPr>
            <a:spLocks noGrp="1"/>
          </p:cNvSpPr>
          <p:nvPr>
            <p:ph type="body" sz="quarter" idx="22" hasCustomPrompt="1"/>
          </p:nvPr>
        </p:nvSpPr>
        <p:spPr>
          <a:xfrm>
            <a:off x="533400" y="3525872"/>
            <a:ext cx="1639888" cy="170638"/>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39" name="Plassholder for bilde 5">
            <a:extLst>
              <a:ext uri="{FF2B5EF4-FFF2-40B4-BE49-F238E27FC236}">
                <a16:creationId xmlns:a16="http://schemas.microsoft.com/office/drawing/2014/main" id="{C1527520-8AF8-4A4D-B56C-7257F0CA5345}"/>
              </a:ext>
            </a:extLst>
          </p:cNvPr>
          <p:cNvSpPr>
            <a:spLocks noGrp="1"/>
          </p:cNvSpPr>
          <p:nvPr>
            <p:ph type="pic" sz="quarter" idx="24" hasCustomPrompt="1"/>
          </p:nvPr>
        </p:nvSpPr>
        <p:spPr>
          <a:xfrm>
            <a:off x="2426335"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40" name="Plassholder for tekst 29">
            <a:extLst>
              <a:ext uri="{FF2B5EF4-FFF2-40B4-BE49-F238E27FC236}">
                <a16:creationId xmlns:a16="http://schemas.microsoft.com/office/drawing/2014/main" id="{1B88A589-A5B5-754E-AF4F-3F7298B36368}"/>
              </a:ext>
            </a:extLst>
          </p:cNvPr>
          <p:cNvSpPr>
            <a:spLocks noGrp="1"/>
          </p:cNvSpPr>
          <p:nvPr>
            <p:ph type="body" sz="quarter" idx="25"/>
          </p:nvPr>
        </p:nvSpPr>
        <p:spPr>
          <a:xfrm>
            <a:off x="2426334"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41" name="Plassholder for tekst 29">
            <a:extLst>
              <a:ext uri="{FF2B5EF4-FFF2-40B4-BE49-F238E27FC236}">
                <a16:creationId xmlns:a16="http://schemas.microsoft.com/office/drawing/2014/main" id="{6A52437B-7CAC-CE4D-885C-B024153FB216}"/>
              </a:ext>
            </a:extLst>
          </p:cNvPr>
          <p:cNvSpPr>
            <a:spLocks noGrp="1"/>
          </p:cNvSpPr>
          <p:nvPr>
            <p:ph type="body" sz="quarter" idx="26" hasCustomPrompt="1"/>
          </p:nvPr>
        </p:nvSpPr>
        <p:spPr>
          <a:xfrm>
            <a:off x="2426334"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42" name="Plassholder for tekst 29">
            <a:extLst>
              <a:ext uri="{FF2B5EF4-FFF2-40B4-BE49-F238E27FC236}">
                <a16:creationId xmlns:a16="http://schemas.microsoft.com/office/drawing/2014/main" id="{006CAC39-5C96-C244-BA46-065E01938559}"/>
              </a:ext>
            </a:extLst>
          </p:cNvPr>
          <p:cNvSpPr>
            <a:spLocks noGrp="1"/>
          </p:cNvSpPr>
          <p:nvPr>
            <p:ph type="body" sz="quarter" idx="27" hasCustomPrompt="1"/>
          </p:nvPr>
        </p:nvSpPr>
        <p:spPr>
          <a:xfrm>
            <a:off x="2426334"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45" name="Plassholder for bilde 5">
            <a:extLst>
              <a:ext uri="{FF2B5EF4-FFF2-40B4-BE49-F238E27FC236}">
                <a16:creationId xmlns:a16="http://schemas.microsoft.com/office/drawing/2014/main" id="{E555D74C-6955-7F47-ADAA-C6ED83DB00DE}"/>
              </a:ext>
            </a:extLst>
          </p:cNvPr>
          <p:cNvSpPr>
            <a:spLocks noGrp="1"/>
          </p:cNvSpPr>
          <p:nvPr>
            <p:ph type="pic" sz="quarter" idx="28" hasCustomPrompt="1"/>
          </p:nvPr>
        </p:nvSpPr>
        <p:spPr>
          <a:xfrm>
            <a:off x="4319270"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46" name="Plassholder for tekst 29">
            <a:extLst>
              <a:ext uri="{FF2B5EF4-FFF2-40B4-BE49-F238E27FC236}">
                <a16:creationId xmlns:a16="http://schemas.microsoft.com/office/drawing/2014/main" id="{F82E7DD7-B26C-BA40-8E18-61B268147266}"/>
              </a:ext>
            </a:extLst>
          </p:cNvPr>
          <p:cNvSpPr>
            <a:spLocks noGrp="1"/>
          </p:cNvSpPr>
          <p:nvPr>
            <p:ph type="body" sz="quarter" idx="29"/>
          </p:nvPr>
        </p:nvSpPr>
        <p:spPr>
          <a:xfrm>
            <a:off x="4319267"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47" name="Plassholder for tekst 29">
            <a:extLst>
              <a:ext uri="{FF2B5EF4-FFF2-40B4-BE49-F238E27FC236}">
                <a16:creationId xmlns:a16="http://schemas.microsoft.com/office/drawing/2014/main" id="{C7F737FD-235C-1849-83D4-06BDC9828C4F}"/>
              </a:ext>
            </a:extLst>
          </p:cNvPr>
          <p:cNvSpPr>
            <a:spLocks noGrp="1"/>
          </p:cNvSpPr>
          <p:nvPr>
            <p:ph type="body" sz="quarter" idx="30" hasCustomPrompt="1"/>
          </p:nvPr>
        </p:nvSpPr>
        <p:spPr>
          <a:xfrm>
            <a:off x="4319267"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48" name="Plassholder for tekst 29">
            <a:extLst>
              <a:ext uri="{FF2B5EF4-FFF2-40B4-BE49-F238E27FC236}">
                <a16:creationId xmlns:a16="http://schemas.microsoft.com/office/drawing/2014/main" id="{F392D149-80E1-7540-AFFF-0303A3F0E6B4}"/>
              </a:ext>
            </a:extLst>
          </p:cNvPr>
          <p:cNvSpPr>
            <a:spLocks noGrp="1"/>
          </p:cNvSpPr>
          <p:nvPr>
            <p:ph type="body" sz="quarter" idx="31" hasCustomPrompt="1"/>
          </p:nvPr>
        </p:nvSpPr>
        <p:spPr>
          <a:xfrm>
            <a:off x="4319267"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51" name="Plassholder for bilde 5">
            <a:extLst>
              <a:ext uri="{FF2B5EF4-FFF2-40B4-BE49-F238E27FC236}">
                <a16:creationId xmlns:a16="http://schemas.microsoft.com/office/drawing/2014/main" id="{E149B48A-456A-2845-8EDE-CA6015EAA862}"/>
              </a:ext>
            </a:extLst>
          </p:cNvPr>
          <p:cNvSpPr>
            <a:spLocks noGrp="1"/>
          </p:cNvSpPr>
          <p:nvPr>
            <p:ph type="pic" sz="quarter" idx="32" hasCustomPrompt="1"/>
          </p:nvPr>
        </p:nvSpPr>
        <p:spPr>
          <a:xfrm>
            <a:off x="6212205"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52" name="Plassholder for tekst 29">
            <a:extLst>
              <a:ext uri="{FF2B5EF4-FFF2-40B4-BE49-F238E27FC236}">
                <a16:creationId xmlns:a16="http://schemas.microsoft.com/office/drawing/2014/main" id="{8BBDE235-D234-884D-A9B3-DEEE4FDA07E6}"/>
              </a:ext>
            </a:extLst>
          </p:cNvPr>
          <p:cNvSpPr>
            <a:spLocks noGrp="1"/>
          </p:cNvSpPr>
          <p:nvPr>
            <p:ph type="body" sz="quarter" idx="33"/>
          </p:nvPr>
        </p:nvSpPr>
        <p:spPr>
          <a:xfrm>
            <a:off x="6212199"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53" name="Plassholder for tekst 29">
            <a:extLst>
              <a:ext uri="{FF2B5EF4-FFF2-40B4-BE49-F238E27FC236}">
                <a16:creationId xmlns:a16="http://schemas.microsoft.com/office/drawing/2014/main" id="{3C86E898-6675-9A4B-9B2B-AC37B638F36D}"/>
              </a:ext>
            </a:extLst>
          </p:cNvPr>
          <p:cNvSpPr>
            <a:spLocks noGrp="1"/>
          </p:cNvSpPr>
          <p:nvPr>
            <p:ph type="body" sz="quarter" idx="34" hasCustomPrompt="1"/>
          </p:nvPr>
        </p:nvSpPr>
        <p:spPr>
          <a:xfrm>
            <a:off x="6212199"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54" name="Plassholder for tekst 29">
            <a:extLst>
              <a:ext uri="{FF2B5EF4-FFF2-40B4-BE49-F238E27FC236}">
                <a16:creationId xmlns:a16="http://schemas.microsoft.com/office/drawing/2014/main" id="{2E8CCFD1-66A7-E149-B045-934DE5A1166B}"/>
              </a:ext>
            </a:extLst>
          </p:cNvPr>
          <p:cNvSpPr>
            <a:spLocks noGrp="1"/>
          </p:cNvSpPr>
          <p:nvPr>
            <p:ph type="body" sz="quarter" idx="35" hasCustomPrompt="1"/>
          </p:nvPr>
        </p:nvSpPr>
        <p:spPr>
          <a:xfrm>
            <a:off x="6212199"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57" name="Plassholder for bilde 5">
            <a:extLst>
              <a:ext uri="{FF2B5EF4-FFF2-40B4-BE49-F238E27FC236}">
                <a16:creationId xmlns:a16="http://schemas.microsoft.com/office/drawing/2014/main" id="{32FD0D63-CBF3-0247-826A-53F7B8457AEF}"/>
              </a:ext>
            </a:extLst>
          </p:cNvPr>
          <p:cNvSpPr>
            <a:spLocks noGrp="1"/>
          </p:cNvSpPr>
          <p:nvPr>
            <p:ph type="pic" sz="quarter" idx="36" hasCustomPrompt="1"/>
          </p:nvPr>
        </p:nvSpPr>
        <p:spPr>
          <a:xfrm>
            <a:off x="8105140"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58" name="Plassholder for tekst 29">
            <a:extLst>
              <a:ext uri="{FF2B5EF4-FFF2-40B4-BE49-F238E27FC236}">
                <a16:creationId xmlns:a16="http://schemas.microsoft.com/office/drawing/2014/main" id="{8244C0D0-B447-364F-AD7E-829EA1AB2C05}"/>
              </a:ext>
            </a:extLst>
          </p:cNvPr>
          <p:cNvSpPr>
            <a:spLocks noGrp="1"/>
          </p:cNvSpPr>
          <p:nvPr>
            <p:ph type="body" sz="quarter" idx="37"/>
          </p:nvPr>
        </p:nvSpPr>
        <p:spPr>
          <a:xfrm>
            <a:off x="8105128"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59" name="Plassholder for tekst 29">
            <a:extLst>
              <a:ext uri="{FF2B5EF4-FFF2-40B4-BE49-F238E27FC236}">
                <a16:creationId xmlns:a16="http://schemas.microsoft.com/office/drawing/2014/main" id="{6D63F879-14EF-9A48-9712-21BBBB54781B}"/>
              </a:ext>
            </a:extLst>
          </p:cNvPr>
          <p:cNvSpPr>
            <a:spLocks noGrp="1"/>
          </p:cNvSpPr>
          <p:nvPr>
            <p:ph type="body" sz="quarter" idx="38" hasCustomPrompt="1"/>
          </p:nvPr>
        </p:nvSpPr>
        <p:spPr>
          <a:xfrm>
            <a:off x="8105128"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60" name="Plassholder for tekst 29">
            <a:extLst>
              <a:ext uri="{FF2B5EF4-FFF2-40B4-BE49-F238E27FC236}">
                <a16:creationId xmlns:a16="http://schemas.microsoft.com/office/drawing/2014/main" id="{88F82980-3B21-D34A-AF1F-75CB65A97429}"/>
              </a:ext>
            </a:extLst>
          </p:cNvPr>
          <p:cNvSpPr>
            <a:spLocks noGrp="1"/>
          </p:cNvSpPr>
          <p:nvPr>
            <p:ph type="body" sz="quarter" idx="39" hasCustomPrompt="1"/>
          </p:nvPr>
        </p:nvSpPr>
        <p:spPr>
          <a:xfrm>
            <a:off x="8105128"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63" name="Plassholder for bilde 5">
            <a:extLst>
              <a:ext uri="{FF2B5EF4-FFF2-40B4-BE49-F238E27FC236}">
                <a16:creationId xmlns:a16="http://schemas.microsoft.com/office/drawing/2014/main" id="{A8F5D8CD-9CC3-304F-AC71-F7D7C7D9A567}"/>
              </a:ext>
            </a:extLst>
          </p:cNvPr>
          <p:cNvSpPr>
            <a:spLocks noGrp="1"/>
          </p:cNvSpPr>
          <p:nvPr>
            <p:ph type="pic" sz="quarter" idx="40" hasCustomPrompt="1"/>
          </p:nvPr>
        </p:nvSpPr>
        <p:spPr>
          <a:xfrm>
            <a:off x="9998076"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64" name="Plassholder for tekst 29">
            <a:extLst>
              <a:ext uri="{FF2B5EF4-FFF2-40B4-BE49-F238E27FC236}">
                <a16:creationId xmlns:a16="http://schemas.microsoft.com/office/drawing/2014/main" id="{C6D3F3AC-E770-A845-8FBB-EF4E76A0BABD}"/>
              </a:ext>
            </a:extLst>
          </p:cNvPr>
          <p:cNvSpPr>
            <a:spLocks noGrp="1"/>
          </p:cNvSpPr>
          <p:nvPr>
            <p:ph type="body" sz="quarter" idx="41"/>
          </p:nvPr>
        </p:nvSpPr>
        <p:spPr>
          <a:xfrm>
            <a:off x="9998076"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65" name="Plassholder for tekst 29">
            <a:extLst>
              <a:ext uri="{FF2B5EF4-FFF2-40B4-BE49-F238E27FC236}">
                <a16:creationId xmlns:a16="http://schemas.microsoft.com/office/drawing/2014/main" id="{8DC60941-BE57-CB42-8EC1-4E93C9082B30}"/>
              </a:ext>
            </a:extLst>
          </p:cNvPr>
          <p:cNvSpPr>
            <a:spLocks noGrp="1"/>
          </p:cNvSpPr>
          <p:nvPr>
            <p:ph type="body" sz="quarter" idx="42" hasCustomPrompt="1"/>
          </p:nvPr>
        </p:nvSpPr>
        <p:spPr>
          <a:xfrm>
            <a:off x="9998076"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66" name="Plassholder for tekst 29">
            <a:extLst>
              <a:ext uri="{FF2B5EF4-FFF2-40B4-BE49-F238E27FC236}">
                <a16:creationId xmlns:a16="http://schemas.microsoft.com/office/drawing/2014/main" id="{580077CD-82F7-0F43-B1AE-AB9A2B9A0D37}"/>
              </a:ext>
            </a:extLst>
          </p:cNvPr>
          <p:cNvSpPr>
            <a:spLocks noGrp="1"/>
          </p:cNvSpPr>
          <p:nvPr>
            <p:ph type="body" sz="quarter" idx="43" hasCustomPrompt="1"/>
          </p:nvPr>
        </p:nvSpPr>
        <p:spPr>
          <a:xfrm>
            <a:off x="9998076"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69" name="Plassholder for bilde 5">
            <a:extLst>
              <a:ext uri="{FF2B5EF4-FFF2-40B4-BE49-F238E27FC236}">
                <a16:creationId xmlns:a16="http://schemas.microsoft.com/office/drawing/2014/main" id="{BEC60C22-6789-C149-8F53-BD9A22992E47}"/>
              </a:ext>
            </a:extLst>
          </p:cNvPr>
          <p:cNvSpPr>
            <a:spLocks noGrp="1"/>
          </p:cNvSpPr>
          <p:nvPr>
            <p:ph type="pic" sz="quarter" idx="44" hasCustomPrompt="1"/>
          </p:nvPr>
        </p:nvSpPr>
        <p:spPr>
          <a:xfrm>
            <a:off x="533400"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70" name="Plassholder for tekst 29">
            <a:extLst>
              <a:ext uri="{FF2B5EF4-FFF2-40B4-BE49-F238E27FC236}">
                <a16:creationId xmlns:a16="http://schemas.microsoft.com/office/drawing/2014/main" id="{777A5458-44E0-854C-9450-DE7D27830968}"/>
              </a:ext>
            </a:extLst>
          </p:cNvPr>
          <p:cNvSpPr>
            <a:spLocks noGrp="1"/>
          </p:cNvSpPr>
          <p:nvPr>
            <p:ph type="body" sz="quarter" idx="45"/>
          </p:nvPr>
        </p:nvSpPr>
        <p:spPr>
          <a:xfrm>
            <a:off x="533400"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71" name="Plassholder for tekst 29">
            <a:extLst>
              <a:ext uri="{FF2B5EF4-FFF2-40B4-BE49-F238E27FC236}">
                <a16:creationId xmlns:a16="http://schemas.microsoft.com/office/drawing/2014/main" id="{D87F24F9-02BB-3B40-AC63-DDEA55E50567}"/>
              </a:ext>
            </a:extLst>
          </p:cNvPr>
          <p:cNvSpPr>
            <a:spLocks noGrp="1"/>
          </p:cNvSpPr>
          <p:nvPr>
            <p:ph type="body" sz="quarter" idx="46" hasCustomPrompt="1"/>
          </p:nvPr>
        </p:nvSpPr>
        <p:spPr>
          <a:xfrm>
            <a:off x="533400"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72" name="Plassholder for tekst 29">
            <a:extLst>
              <a:ext uri="{FF2B5EF4-FFF2-40B4-BE49-F238E27FC236}">
                <a16:creationId xmlns:a16="http://schemas.microsoft.com/office/drawing/2014/main" id="{E3891B74-C144-F647-9F6A-88B4FB46290A}"/>
              </a:ext>
            </a:extLst>
          </p:cNvPr>
          <p:cNvSpPr>
            <a:spLocks noGrp="1"/>
          </p:cNvSpPr>
          <p:nvPr>
            <p:ph type="body" sz="quarter" idx="47" hasCustomPrompt="1"/>
          </p:nvPr>
        </p:nvSpPr>
        <p:spPr>
          <a:xfrm>
            <a:off x="533400"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75" name="Plassholder for bilde 5">
            <a:extLst>
              <a:ext uri="{FF2B5EF4-FFF2-40B4-BE49-F238E27FC236}">
                <a16:creationId xmlns:a16="http://schemas.microsoft.com/office/drawing/2014/main" id="{41F2453F-1837-E04D-912E-245AB200BB70}"/>
              </a:ext>
            </a:extLst>
          </p:cNvPr>
          <p:cNvSpPr>
            <a:spLocks noGrp="1"/>
          </p:cNvSpPr>
          <p:nvPr>
            <p:ph type="pic" sz="quarter" idx="48" hasCustomPrompt="1"/>
          </p:nvPr>
        </p:nvSpPr>
        <p:spPr>
          <a:xfrm>
            <a:off x="2426335"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76" name="Plassholder for tekst 29">
            <a:extLst>
              <a:ext uri="{FF2B5EF4-FFF2-40B4-BE49-F238E27FC236}">
                <a16:creationId xmlns:a16="http://schemas.microsoft.com/office/drawing/2014/main" id="{EBA33246-23BD-5B45-AA53-A913495F9484}"/>
              </a:ext>
            </a:extLst>
          </p:cNvPr>
          <p:cNvSpPr>
            <a:spLocks noGrp="1"/>
          </p:cNvSpPr>
          <p:nvPr>
            <p:ph type="body" sz="quarter" idx="49"/>
          </p:nvPr>
        </p:nvSpPr>
        <p:spPr>
          <a:xfrm>
            <a:off x="2426334"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77" name="Plassholder for tekst 29">
            <a:extLst>
              <a:ext uri="{FF2B5EF4-FFF2-40B4-BE49-F238E27FC236}">
                <a16:creationId xmlns:a16="http://schemas.microsoft.com/office/drawing/2014/main" id="{D3F7A8C3-9DC7-E848-83EF-F0E36DDE85DC}"/>
              </a:ext>
            </a:extLst>
          </p:cNvPr>
          <p:cNvSpPr>
            <a:spLocks noGrp="1"/>
          </p:cNvSpPr>
          <p:nvPr>
            <p:ph type="body" sz="quarter" idx="50" hasCustomPrompt="1"/>
          </p:nvPr>
        </p:nvSpPr>
        <p:spPr>
          <a:xfrm>
            <a:off x="2426334"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78" name="Plassholder for tekst 29">
            <a:extLst>
              <a:ext uri="{FF2B5EF4-FFF2-40B4-BE49-F238E27FC236}">
                <a16:creationId xmlns:a16="http://schemas.microsoft.com/office/drawing/2014/main" id="{781FF7A4-D72C-BF49-8535-3E85AD50A3D9}"/>
              </a:ext>
            </a:extLst>
          </p:cNvPr>
          <p:cNvSpPr>
            <a:spLocks noGrp="1"/>
          </p:cNvSpPr>
          <p:nvPr>
            <p:ph type="body" sz="quarter" idx="51" hasCustomPrompt="1"/>
          </p:nvPr>
        </p:nvSpPr>
        <p:spPr>
          <a:xfrm>
            <a:off x="2426334"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81" name="Plassholder for bilde 5">
            <a:extLst>
              <a:ext uri="{FF2B5EF4-FFF2-40B4-BE49-F238E27FC236}">
                <a16:creationId xmlns:a16="http://schemas.microsoft.com/office/drawing/2014/main" id="{BA86B9DD-66C5-174C-92BB-C725E47C7D37}"/>
              </a:ext>
            </a:extLst>
          </p:cNvPr>
          <p:cNvSpPr>
            <a:spLocks noGrp="1"/>
          </p:cNvSpPr>
          <p:nvPr>
            <p:ph type="pic" sz="quarter" idx="52" hasCustomPrompt="1"/>
          </p:nvPr>
        </p:nvSpPr>
        <p:spPr>
          <a:xfrm>
            <a:off x="4319270"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82" name="Plassholder for tekst 29">
            <a:extLst>
              <a:ext uri="{FF2B5EF4-FFF2-40B4-BE49-F238E27FC236}">
                <a16:creationId xmlns:a16="http://schemas.microsoft.com/office/drawing/2014/main" id="{A10DC0C7-3D88-C44D-B6E4-12D5F68D78C4}"/>
              </a:ext>
            </a:extLst>
          </p:cNvPr>
          <p:cNvSpPr>
            <a:spLocks noGrp="1"/>
          </p:cNvSpPr>
          <p:nvPr>
            <p:ph type="body" sz="quarter" idx="53"/>
          </p:nvPr>
        </p:nvSpPr>
        <p:spPr>
          <a:xfrm>
            <a:off x="4319267"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83" name="Plassholder for tekst 29">
            <a:extLst>
              <a:ext uri="{FF2B5EF4-FFF2-40B4-BE49-F238E27FC236}">
                <a16:creationId xmlns:a16="http://schemas.microsoft.com/office/drawing/2014/main" id="{43E78351-A9BA-8B48-9BD5-F064F389B742}"/>
              </a:ext>
            </a:extLst>
          </p:cNvPr>
          <p:cNvSpPr>
            <a:spLocks noGrp="1"/>
          </p:cNvSpPr>
          <p:nvPr>
            <p:ph type="body" sz="quarter" idx="54" hasCustomPrompt="1"/>
          </p:nvPr>
        </p:nvSpPr>
        <p:spPr>
          <a:xfrm>
            <a:off x="4319267"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84" name="Plassholder for tekst 29">
            <a:extLst>
              <a:ext uri="{FF2B5EF4-FFF2-40B4-BE49-F238E27FC236}">
                <a16:creationId xmlns:a16="http://schemas.microsoft.com/office/drawing/2014/main" id="{56956FD0-54E3-6143-93FE-7B03ECD745AD}"/>
              </a:ext>
            </a:extLst>
          </p:cNvPr>
          <p:cNvSpPr>
            <a:spLocks noGrp="1"/>
          </p:cNvSpPr>
          <p:nvPr>
            <p:ph type="body" sz="quarter" idx="55" hasCustomPrompt="1"/>
          </p:nvPr>
        </p:nvSpPr>
        <p:spPr>
          <a:xfrm>
            <a:off x="4319267"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87" name="Plassholder for bilde 5">
            <a:extLst>
              <a:ext uri="{FF2B5EF4-FFF2-40B4-BE49-F238E27FC236}">
                <a16:creationId xmlns:a16="http://schemas.microsoft.com/office/drawing/2014/main" id="{B18DDB92-B9CB-BE4D-ABA7-E97DDD2D026C}"/>
              </a:ext>
            </a:extLst>
          </p:cNvPr>
          <p:cNvSpPr>
            <a:spLocks noGrp="1"/>
          </p:cNvSpPr>
          <p:nvPr>
            <p:ph type="pic" sz="quarter" idx="56" hasCustomPrompt="1"/>
          </p:nvPr>
        </p:nvSpPr>
        <p:spPr>
          <a:xfrm>
            <a:off x="6212205"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88" name="Plassholder for tekst 29">
            <a:extLst>
              <a:ext uri="{FF2B5EF4-FFF2-40B4-BE49-F238E27FC236}">
                <a16:creationId xmlns:a16="http://schemas.microsoft.com/office/drawing/2014/main" id="{CC23D3A1-C464-9D41-91E5-CB109A040C0E}"/>
              </a:ext>
            </a:extLst>
          </p:cNvPr>
          <p:cNvSpPr>
            <a:spLocks noGrp="1"/>
          </p:cNvSpPr>
          <p:nvPr>
            <p:ph type="body" sz="quarter" idx="57"/>
          </p:nvPr>
        </p:nvSpPr>
        <p:spPr>
          <a:xfrm>
            <a:off x="6212199"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89" name="Plassholder for tekst 29">
            <a:extLst>
              <a:ext uri="{FF2B5EF4-FFF2-40B4-BE49-F238E27FC236}">
                <a16:creationId xmlns:a16="http://schemas.microsoft.com/office/drawing/2014/main" id="{932B09A9-BDE2-9949-9E26-011E5C8DE615}"/>
              </a:ext>
            </a:extLst>
          </p:cNvPr>
          <p:cNvSpPr>
            <a:spLocks noGrp="1"/>
          </p:cNvSpPr>
          <p:nvPr>
            <p:ph type="body" sz="quarter" idx="58" hasCustomPrompt="1"/>
          </p:nvPr>
        </p:nvSpPr>
        <p:spPr>
          <a:xfrm>
            <a:off x="6212199"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90" name="Plassholder for tekst 29">
            <a:extLst>
              <a:ext uri="{FF2B5EF4-FFF2-40B4-BE49-F238E27FC236}">
                <a16:creationId xmlns:a16="http://schemas.microsoft.com/office/drawing/2014/main" id="{C2747A3A-C218-9B47-8D8C-15DBCD84A99F}"/>
              </a:ext>
            </a:extLst>
          </p:cNvPr>
          <p:cNvSpPr>
            <a:spLocks noGrp="1"/>
          </p:cNvSpPr>
          <p:nvPr>
            <p:ph type="body" sz="quarter" idx="59" hasCustomPrompt="1"/>
          </p:nvPr>
        </p:nvSpPr>
        <p:spPr>
          <a:xfrm>
            <a:off x="6212199"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93" name="Plassholder for bilde 5">
            <a:extLst>
              <a:ext uri="{FF2B5EF4-FFF2-40B4-BE49-F238E27FC236}">
                <a16:creationId xmlns:a16="http://schemas.microsoft.com/office/drawing/2014/main" id="{C603C6DA-265E-0846-A123-77ABF62757ED}"/>
              </a:ext>
            </a:extLst>
          </p:cNvPr>
          <p:cNvSpPr>
            <a:spLocks noGrp="1"/>
          </p:cNvSpPr>
          <p:nvPr>
            <p:ph type="pic" sz="quarter" idx="60" hasCustomPrompt="1"/>
          </p:nvPr>
        </p:nvSpPr>
        <p:spPr>
          <a:xfrm>
            <a:off x="8105140"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94" name="Plassholder for tekst 29">
            <a:extLst>
              <a:ext uri="{FF2B5EF4-FFF2-40B4-BE49-F238E27FC236}">
                <a16:creationId xmlns:a16="http://schemas.microsoft.com/office/drawing/2014/main" id="{44B979E2-48FD-AC4E-B66C-79206AE62304}"/>
              </a:ext>
            </a:extLst>
          </p:cNvPr>
          <p:cNvSpPr>
            <a:spLocks noGrp="1"/>
          </p:cNvSpPr>
          <p:nvPr>
            <p:ph type="body" sz="quarter" idx="61"/>
          </p:nvPr>
        </p:nvSpPr>
        <p:spPr>
          <a:xfrm>
            <a:off x="8105128"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95" name="Plassholder for tekst 29">
            <a:extLst>
              <a:ext uri="{FF2B5EF4-FFF2-40B4-BE49-F238E27FC236}">
                <a16:creationId xmlns:a16="http://schemas.microsoft.com/office/drawing/2014/main" id="{BD82B775-BF04-E543-9333-4D140E5E162F}"/>
              </a:ext>
            </a:extLst>
          </p:cNvPr>
          <p:cNvSpPr>
            <a:spLocks noGrp="1"/>
          </p:cNvSpPr>
          <p:nvPr>
            <p:ph type="body" sz="quarter" idx="62" hasCustomPrompt="1"/>
          </p:nvPr>
        </p:nvSpPr>
        <p:spPr>
          <a:xfrm>
            <a:off x="8105128"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96" name="Plassholder for tekst 29">
            <a:extLst>
              <a:ext uri="{FF2B5EF4-FFF2-40B4-BE49-F238E27FC236}">
                <a16:creationId xmlns:a16="http://schemas.microsoft.com/office/drawing/2014/main" id="{443F3A2F-DE0F-2849-8F3E-69A4E42D5631}"/>
              </a:ext>
            </a:extLst>
          </p:cNvPr>
          <p:cNvSpPr>
            <a:spLocks noGrp="1"/>
          </p:cNvSpPr>
          <p:nvPr>
            <p:ph type="body" sz="quarter" idx="63" hasCustomPrompt="1"/>
          </p:nvPr>
        </p:nvSpPr>
        <p:spPr>
          <a:xfrm>
            <a:off x="8105128"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99" name="Plassholder for bilde 5">
            <a:extLst>
              <a:ext uri="{FF2B5EF4-FFF2-40B4-BE49-F238E27FC236}">
                <a16:creationId xmlns:a16="http://schemas.microsoft.com/office/drawing/2014/main" id="{1204D9F2-9AF9-E540-92B8-08BA17E4C00C}"/>
              </a:ext>
            </a:extLst>
          </p:cNvPr>
          <p:cNvSpPr>
            <a:spLocks noGrp="1"/>
          </p:cNvSpPr>
          <p:nvPr>
            <p:ph type="pic" sz="quarter" idx="64" hasCustomPrompt="1"/>
          </p:nvPr>
        </p:nvSpPr>
        <p:spPr>
          <a:xfrm>
            <a:off x="9998076"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100" name="Plassholder for tekst 29">
            <a:extLst>
              <a:ext uri="{FF2B5EF4-FFF2-40B4-BE49-F238E27FC236}">
                <a16:creationId xmlns:a16="http://schemas.microsoft.com/office/drawing/2014/main" id="{883C2FD0-0EB1-CB4F-84F8-522689EBE2B0}"/>
              </a:ext>
            </a:extLst>
          </p:cNvPr>
          <p:cNvSpPr>
            <a:spLocks noGrp="1"/>
          </p:cNvSpPr>
          <p:nvPr>
            <p:ph type="body" sz="quarter" idx="65"/>
          </p:nvPr>
        </p:nvSpPr>
        <p:spPr>
          <a:xfrm>
            <a:off x="9998076"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101" name="Plassholder for tekst 29">
            <a:extLst>
              <a:ext uri="{FF2B5EF4-FFF2-40B4-BE49-F238E27FC236}">
                <a16:creationId xmlns:a16="http://schemas.microsoft.com/office/drawing/2014/main" id="{FC75D5FC-AFA3-0345-8A3B-7B02E531F0F7}"/>
              </a:ext>
            </a:extLst>
          </p:cNvPr>
          <p:cNvSpPr>
            <a:spLocks noGrp="1"/>
          </p:cNvSpPr>
          <p:nvPr>
            <p:ph type="body" sz="quarter" idx="66" hasCustomPrompt="1"/>
          </p:nvPr>
        </p:nvSpPr>
        <p:spPr>
          <a:xfrm>
            <a:off x="9998076"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102" name="Plassholder for tekst 29">
            <a:extLst>
              <a:ext uri="{FF2B5EF4-FFF2-40B4-BE49-F238E27FC236}">
                <a16:creationId xmlns:a16="http://schemas.microsoft.com/office/drawing/2014/main" id="{C91E21A9-51C1-CC48-858B-3B75041DF36C}"/>
              </a:ext>
            </a:extLst>
          </p:cNvPr>
          <p:cNvSpPr>
            <a:spLocks noGrp="1"/>
          </p:cNvSpPr>
          <p:nvPr>
            <p:ph type="body" sz="quarter" idx="67" hasCustomPrompt="1"/>
          </p:nvPr>
        </p:nvSpPr>
        <p:spPr>
          <a:xfrm>
            <a:off x="9998076"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55" name="Plassholder for dato 3">
            <a:extLst>
              <a:ext uri="{FF2B5EF4-FFF2-40B4-BE49-F238E27FC236}">
                <a16:creationId xmlns:a16="http://schemas.microsoft.com/office/drawing/2014/main" id="{FF401711-5771-E348-B884-4494C15535FD}"/>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23.03.2026</a:t>
            </a:fld>
            <a:endParaRPr lang="nb-NO" dirty="0"/>
          </a:p>
        </p:txBody>
      </p:sp>
      <p:sp>
        <p:nvSpPr>
          <p:cNvPr id="56" name="Plassholder for bunntekst 4">
            <a:extLst>
              <a:ext uri="{FF2B5EF4-FFF2-40B4-BE49-F238E27FC236}">
                <a16:creationId xmlns:a16="http://schemas.microsoft.com/office/drawing/2014/main" id="{B4D6C75C-1A1B-A34D-A089-D65B6B61924E}"/>
              </a:ext>
            </a:extLst>
          </p:cNvPr>
          <p:cNvSpPr>
            <a:spLocks noGrp="1"/>
          </p:cNvSpPr>
          <p:nvPr>
            <p:ph type="ftr" sz="quarter" idx="3"/>
          </p:nvPr>
        </p:nvSpPr>
        <p:spPr>
          <a:xfrm>
            <a:off x="2374231" y="6425654"/>
            <a:ext cx="6480000"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61" name="Plassholder for lysbildenummer 5">
            <a:extLst>
              <a:ext uri="{FF2B5EF4-FFF2-40B4-BE49-F238E27FC236}">
                <a16:creationId xmlns:a16="http://schemas.microsoft.com/office/drawing/2014/main" id="{62072BB7-75F3-4C45-A4FC-90BE5583918F}"/>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255538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itatside / Uthevet setning LYS">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rmAutofit/>
          </a:bodyPr>
          <a:lstStyle>
            <a:lvl1pPr marL="0" indent="0" algn="l">
              <a:buNone/>
              <a:defRPr sz="5400" b="1">
                <a:solidFill>
                  <a:srgbClr val="0085C0"/>
                </a:solidFill>
              </a:defRPr>
            </a:lvl1pPr>
          </a:lstStyle>
          <a:p>
            <a:r>
              <a:rPr lang="nb-NO" dirty="0"/>
              <a:t>Klikk for å legge til én setning eller et sitat</a:t>
            </a:r>
          </a:p>
        </p:txBody>
      </p:sp>
      <p:sp>
        <p:nvSpPr>
          <p:cNvPr id="10" name="Plassholder for dato 3">
            <a:extLst>
              <a:ext uri="{FF2B5EF4-FFF2-40B4-BE49-F238E27FC236}">
                <a16:creationId xmlns:a16="http://schemas.microsoft.com/office/drawing/2014/main" id="{6762BAF8-3152-9949-A56A-A5A1EE86499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23.03.2026</a:t>
            </a:fld>
            <a:endParaRPr lang="nb-NO" dirty="0"/>
          </a:p>
        </p:txBody>
      </p:sp>
      <p:sp>
        <p:nvSpPr>
          <p:cNvPr id="11" name="Plassholder for bunntekst 4">
            <a:extLst>
              <a:ext uri="{FF2B5EF4-FFF2-40B4-BE49-F238E27FC236}">
                <a16:creationId xmlns:a16="http://schemas.microsoft.com/office/drawing/2014/main" id="{2F5D33DF-151F-8C44-BE69-22D4DBDBAD85}"/>
              </a:ext>
            </a:extLst>
          </p:cNvPr>
          <p:cNvSpPr>
            <a:spLocks noGrp="1"/>
          </p:cNvSpPr>
          <p:nvPr>
            <p:ph type="ftr" sz="quarter" idx="3"/>
          </p:nvPr>
        </p:nvSpPr>
        <p:spPr>
          <a:xfrm>
            <a:off x="2374231" y="6425654"/>
            <a:ext cx="6480000"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12" name="Plassholder for lysbildenummer 5">
            <a:extLst>
              <a:ext uri="{FF2B5EF4-FFF2-40B4-BE49-F238E27FC236}">
                <a16:creationId xmlns:a16="http://schemas.microsoft.com/office/drawing/2014/main" id="{31511340-35CB-2D49-A578-4721986435A1}"/>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307908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itatside / Uthevet setning lyseblå">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dirty="0"/>
              <a:t>Klikk for å legge til én setning eller et sitat</a:t>
            </a:r>
          </a:p>
        </p:txBody>
      </p:sp>
      <p:sp>
        <p:nvSpPr>
          <p:cNvPr id="12" name="Plassholder for dato 3">
            <a:extLst>
              <a:ext uri="{FF2B5EF4-FFF2-40B4-BE49-F238E27FC236}">
                <a16:creationId xmlns:a16="http://schemas.microsoft.com/office/drawing/2014/main" id="{6751417D-366D-B143-B31C-C73D41ED7EB5}"/>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23.03.2026</a:t>
            </a:fld>
            <a:endParaRPr lang="nb-NO" dirty="0"/>
          </a:p>
        </p:txBody>
      </p:sp>
      <p:sp>
        <p:nvSpPr>
          <p:cNvPr id="14" name="Plassholder for lysbildenummer 5">
            <a:extLst>
              <a:ext uri="{FF2B5EF4-FFF2-40B4-BE49-F238E27FC236}">
                <a16:creationId xmlns:a16="http://schemas.microsoft.com/office/drawing/2014/main" id="{DE9C3F96-76FA-0F47-AD15-ECE16BD6969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0DF0D807-F9C3-DF43-9BB0-34DE90CD4AA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E2B334FB-FF4A-5E4F-8B82-4F7AA6118B58}"/>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71400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itatside / Uthevet setning sjøgrønn">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dirty="0"/>
              <a:t>Klikk for å legge til én setning eller et sitat</a:t>
            </a:r>
          </a:p>
        </p:txBody>
      </p:sp>
      <p:sp>
        <p:nvSpPr>
          <p:cNvPr id="12" name="Plassholder for dato 3">
            <a:extLst>
              <a:ext uri="{FF2B5EF4-FFF2-40B4-BE49-F238E27FC236}">
                <a16:creationId xmlns:a16="http://schemas.microsoft.com/office/drawing/2014/main" id="{EBB92826-BA27-4C49-B3E0-BE6A934E053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23.03.2026</a:t>
            </a:fld>
            <a:endParaRPr lang="nb-NO" dirty="0"/>
          </a:p>
        </p:txBody>
      </p:sp>
      <p:sp>
        <p:nvSpPr>
          <p:cNvPr id="14" name="Plassholder for lysbildenummer 5">
            <a:extLst>
              <a:ext uri="{FF2B5EF4-FFF2-40B4-BE49-F238E27FC236}">
                <a16:creationId xmlns:a16="http://schemas.microsoft.com/office/drawing/2014/main" id="{3673888A-BCCE-1D4E-AFF7-B5653A81BF7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A61F5AA2-5D29-3345-A3DD-65737A9056C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33EBECE2-BEAB-1141-9F28-663B0C091904}"/>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74211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itatside / Uthevet setning mørkeblå">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dirty="0"/>
              <a:t>Klikk for å legge til én setning eller et sitat</a:t>
            </a:r>
          </a:p>
        </p:txBody>
      </p:sp>
      <p:sp>
        <p:nvSpPr>
          <p:cNvPr id="12" name="Plassholder for dato 3">
            <a:extLst>
              <a:ext uri="{FF2B5EF4-FFF2-40B4-BE49-F238E27FC236}">
                <a16:creationId xmlns:a16="http://schemas.microsoft.com/office/drawing/2014/main" id="{76E25B0E-2728-384B-8A49-85C1E119C54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23.03.2026</a:t>
            </a:fld>
            <a:endParaRPr lang="nb-NO" dirty="0"/>
          </a:p>
        </p:txBody>
      </p:sp>
      <p:sp>
        <p:nvSpPr>
          <p:cNvPr id="14" name="Plassholder for lysbildenummer 5">
            <a:extLst>
              <a:ext uri="{FF2B5EF4-FFF2-40B4-BE49-F238E27FC236}">
                <a16:creationId xmlns:a16="http://schemas.microsoft.com/office/drawing/2014/main" id="{A38E396D-E5A4-4749-BB0E-2CD8C6E534EF}"/>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00959ECA-CEEA-514E-9333-D54056F6D34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4C30A7E8-E3FA-5345-9EC5-FC002C5EA38D}"/>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301069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og fire innholdsdeler">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536575" y="1720800"/>
            <a:ext cx="5397500" cy="756094"/>
          </a:xfrm>
          <a:prstGeom prst="rect">
            <a:avLst/>
          </a:prstGeo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hasCustomPrompt="1"/>
          </p:nvPr>
        </p:nvSpPr>
        <p:spPr>
          <a:xfrm>
            <a:off x="536575" y="2476894"/>
            <a:ext cx="5397500" cy="3473056"/>
          </a:xfrm>
          <a:prstGeom prst="rect">
            <a:avLst/>
          </a:prstGeom>
        </p:spPr>
        <p:txBody>
          <a:bodyPr>
            <a:noAutofit/>
          </a:bodyPr>
          <a:lstStyle>
            <a:lvl1pPr>
              <a:defRPr/>
            </a:lvl1pPr>
            <a:lvl2pPr>
              <a:defRPr/>
            </a:lvl2pPr>
            <a:lvl3pPr>
              <a:defRPr/>
            </a:lvl3pPr>
            <a:lvl4pPr>
              <a:defRPr/>
            </a:lvl4pPr>
            <a:lvl5pPr>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tekst 4"/>
          <p:cNvSpPr>
            <a:spLocks noGrp="1"/>
          </p:cNvSpPr>
          <p:nvPr>
            <p:ph type="body" sz="quarter" idx="3"/>
          </p:nvPr>
        </p:nvSpPr>
        <p:spPr>
          <a:xfrm>
            <a:off x="6219826" y="1720800"/>
            <a:ext cx="5418138" cy="756094"/>
          </a:xfrm>
          <a:prstGeom prst="rect">
            <a:avLst/>
          </a:prstGeo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hasCustomPrompt="1"/>
          </p:nvPr>
        </p:nvSpPr>
        <p:spPr>
          <a:xfrm>
            <a:off x="6219826" y="2476894"/>
            <a:ext cx="5418138" cy="3473056"/>
          </a:xfrm>
          <a:prstGeom prst="rect">
            <a:avLst/>
          </a:prstGeom>
        </p:spPr>
        <p:txBody>
          <a:bodyPr>
            <a:noAutofit/>
          </a:bodyPr>
          <a:lstStyle>
            <a:lvl1pPr>
              <a:defRPr/>
            </a:lvl1pPr>
            <a:lvl2pPr>
              <a:defRPr/>
            </a:lvl2pPr>
            <a:lvl3pPr>
              <a:defRPr/>
            </a:lvl3pPr>
            <a:lvl4pPr>
              <a:defRPr/>
            </a:lvl4pPr>
            <a:lvl5pPr>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Plassholder for tittel 1">
            <a:extLst>
              <a:ext uri="{FF2B5EF4-FFF2-40B4-BE49-F238E27FC236}">
                <a16:creationId xmlns:a16="http://schemas.microsoft.com/office/drawing/2014/main" id="{A3975D18-47A5-3745-AB33-E3C1637573CB}"/>
              </a:ext>
            </a:extLst>
          </p:cNvPr>
          <p:cNvSpPr>
            <a:spLocks noGrp="1"/>
          </p:cNvSpPr>
          <p:nvPr>
            <p:ph type="title" hasCustomPrompt="1"/>
          </p:nvPr>
        </p:nvSpPr>
        <p:spPr>
          <a:xfrm>
            <a:off x="536575" y="441325"/>
            <a:ext cx="11101388" cy="701675"/>
          </a:xfrm>
          <a:prstGeom prst="rect">
            <a:avLst/>
          </a:prstGeom>
        </p:spPr>
        <p:txBody>
          <a:bodyPr vert="horz" lIns="0" tIns="0" rIns="0" bIns="0" rtlCol="0" anchor="t" anchorCtr="0">
            <a:noAutofit/>
          </a:bodyPr>
          <a:lstStyle/>
          <a:p>
            <a:r>
              <a:rPr lang="nb-NO" dirty="0"/>
              <a:t>Klikk for å legge til tittel</a:t>
            </a:r>
          </a:p>
        </p:txBody>
      </p:sp>
      <p:sp>
        <p:nvSpPr>
          <p:cNvPr id="11" name="Plassholder for dato 3">
            <a:extLst>
              <a:ext uri="{FF2B5EF4-FFF2-40B4-BE49-F238E27FC236}">
                <a16:creationId xmlns:a16="http://schemas.microsoft.com/office/drawing/2014/main" id="{55F7F71D-12F7-7745-B70C-12B83836E2A6}"/>
              </a:ext>
            </a:extLst>
          </p:cNvPr>
          <p:cNvSpPr>
            <a:spLocks noGrp="1"/>
          </p:cNvSpPr>
          <p:nvPr>
            <p:ph type="dt" sz="half" idx="10"/>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23.03.2026</a:t>
            </a:fld>
            <a:endParaRPr lang="nb-NO" dirty="0"/>
          </a:p>
        </p:txBody>
      </p:sp>
      <p:sp>
        <p:nvSpPr>
          <p:cNvPr id="12" name="Plassholder for bunntekst 4">
            <a:extLst>
              <a:ext uri="{FF2B5EF4-FFF2-40B4-BE49-F238E27FC236}">
                <a16:creationId xmlns:a16="http://schemas.microsoft.com/office/drawing/2014/main" id="{9527FD8C-5D4F-0947-BE64-592B40EC1DD4}"/>
              </a:ext>
            </a:extLst>
          </p:cNvPr>
          <p:cNvSpPr>
            <a:spLocks noGrp="1"/>
          </p:cNvSpPr>
          <p:nvPr>
            <p:ph type="ftr" sz="quarter" idx="11"/>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dirty="0"/>
              <a:t>Tekst</a:t>
            </a:r>
          </a:p>
        </p:txBody>
      </p:sp>
      <p:sp>
        <p:nvSpPr>
          <p:cNvPr id="13" name="Plassholder for lysbildenummer 5">
            <a:extLst>
              <a:ext uri="{FF2B5EF4-FFF2-40B4-BE49-F238E27FC236}">
                <a16:creationId xmlns:a16="http://schemas.microsoft.com/office/drawing/2014/main" id="{9972B9C3-07BF-A44F-A9F5-56A1D9C8F596}"/>
              </a:ext>
            </a:extLst>
          </p:cNvPr>
          <p:cNvSpPr>
            <a:spLocks noGrp="1"/>
          </p:cNvSpPr>
          <p:nvPr>
            <p:ph type="sldNum" sz="quarter" idx="12"/>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199153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Sitatside / Uthevet setning mørkeblå">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dirty="0"/>
              <a:t>Klikk for å legge til én setning eller et sitat</a:t>
            </a:r>
          </a:p>
        </p:txBody>
      </p:sp>
      <p:sp>
        <p:nvSpPr>
          <p:cNvPr id="12" name="Plassholder for dato 3">
            <a:extLst>
              <a:ext uri="{FF2B5EF4-FFF2-40B4-BE49-F238E27FC236}">
                <a16:creationId xmlns:a16="http://schemas.microsoft.com/office/drawing/2014/main" id="{76E25B0E-2728-384B-8A49-85C1E119C54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23.03.2026</a:t>
            </a:fld>
            <a:endParaRPr lang="nb-NO" dirty="0"/>
          </a:p>
        </p:txBody>
      </p:sp>
      <p:sp>
        <p:nvSpPr>
          <p:cNvPr id="14" name="Plassholder for lysbildenummer 5">
            <a:extLst>
              <a:ext uri="{FF2B5EF4-FFF2-40B4-BE49-F238E27FC236}">
                <a16:creationId xmlns:a16="http://schemas.microsoft.com/office/drawing/2014/main" id="{A38E396D-E5A4-4749-BB0E-2CD8C6E534EF}"/>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00959ECA-CEEA-514E-9333-D54056F6D34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4C30A7E8-E3FA-5345-9EC5-FC002C5EA38D}"/>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268657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tel og to innholdsdeler sjøgrønn">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BB7399-8A32-E74E-97C6-F26FDC3DBA43}"/>
              </a:ext>
            </a:extLst>
          </p:cNvPr>
          <p:cNvSpPr/>
          <p:nvPr userDrawn="1"/>
        </p:nvSpPr>
        <p:spPr>
          <a:xfrm>
            <a:off x="7859713" y="1"/>
            <a:ext cx="433228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5" name="Plassholder for innhold 4">
            <a:extLst>
              <a:ext uri="{FF2B5EF4-FFF2-40B4-BE49-F238E27FC236}">
                <a16:creationId xmlns:a16="http://schemas.microsoft.com/office/drawing/2014/main" id="{0E9FBEA8-AC36-194E-A142-222CE95A18F0}"/>
              </a:ext>
            </a:extLst>
          </p:cNvPr>
          <p:cNvSpPr>
            <a:spLocks noGrp="1"/>
          </p:cNvSpPr>
          <p:nvPr>
            <p:ph sz="quarter" idx="15" hasCustomPrompt="1"/>
          </p:nvPr>
        </p:nvSpPr>
        <p:spPr>
          <a:xfrm>
            <a:off x="536574" y="1717675"/>
            <a:ext cx="6964363" cy="4232275"/>
          </a:xfrm>
        </p:spPr>
        <p:txBody>
          <a:bodyPr>
            <a:noAutofit/>
          </a:bodyPr>
          <a:lstStyle>
            <a:lvl1pPr>
              <a:defRPr/>
            </a:lvl1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8" name="Plassholder for tittel 1">
            <a:extLst>
              <a:ext uri="{FF2B5EF4-FFF2-40B4-BE49-F238E27FC236}">
                <a16:creationId xmlns:a16="http://schemas.microsoft.com/office/drawing/2014/main" id="{B01FB2A9-4518-1743-8801-5959C00D1EE1}"/>
              </a:ext>
            </a:extLst>
          </p:cNvPr>
          <p:cNvSpPr>
            <a:spLocks noGrp="1"/>
          </p:cNvSpPr>
          <p:nvPr>
            <p:ph type="title" hasCustomPrompt="1"/>
          </p:nvPr>
        </p:nvSpPr>
        <p:spPr>
          <a:xfrm>
            <a:off x="536575" y="441325"/>
            <a:ext cx="6964363" cy="701675"/>
          </a:xfrm>
          <a:prstGeom prst="rect">
            <a:avLst/>
          </a:prstGeom>
        </p:spPr>
        <p:txBody>
          <a:bodyPr vert="horz" lIns="0" tIns="0" rIns="0" bIns="0" rtlCol="0" anchor="t" anchorCtr="0">
            <a:noAutofit/>
          </a:bodyPr>
          <a:lstStyle>
            <a:lvl1pPr>
              <a:defRPr/>
            </a:lvl1pPr>
          </a:lstStyle>
          <a:p>
            <a:r>
              <a:rPr lang="nb-NO" dirty="0"/>
              <a:t>Klikk for å legge inn tittel</a:t>
            </a:r>
          </a:p>
        </p:txBody>
      </p:sp>
      <p:sp>
        <p:nvSpPr>
          <p:cNvPr id="12" name="Plassholder for innhold 2">
            <a:extLst>
              <a:ext uri="{FF2B5EF4-FFF2-40B4-BE49-F238E27FC236}">
                <a16:creationId xmlns:a16="http://schemas.microsoft.com/office/drawing/2014/main" id="{7A692BAB-31A1-DE41-ADFE-C7BE2CF71FAA}"/>
              </a:ext>
            </a:extLst>
          </p:cNvPr>
          <p:cNvSpPr>
            <a:spLocks noGrp="1"/>
          </p:cNvSpPr>
          <p:nvPr>
            <p:ph sz="quarter" idx="16" hasCustomPrompt="1"/>
          </p:nvPr>
        </p:nvSpPr>
        <p:spPr>
          <a:xfrm>
            <a:off x="8312150" y="1717675"/>
            <a:ext cx="332581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3" name="Plassholder for dato 3">
            <a:extLst>
              <a:ext uri="{FF2B5EF4-FFF2-40B4-BE49-F238E27FC236}">
                <a16:creationId xmlns:a16="http://schemas.microsoft.com/office/drawing/2014/main" id="{639BB181-5361-0549-95AA-E8D5F2ECE184}"/>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23.03.2026</a:t>
            </a:fld>
            <a:endParaRPr lang="nb-NO" dirty="0"/>
          </a:p>
        </p:txBody>
      </p:sp>
      <p:sp>
        <p:nvSpPr>
          <p:cNvPr id="14" name="Plassholder for bunntekst 4">
            <a:extLst>
              <a:ext uri="{FF2B5EF4-FFF2-40B4-BE49-F238E27FC236}">
                <a16:creationId xmlns:a16="http://schemas.microsoft.com/office/drawing/2014/main" id="{57D11602-5F7A-484B-B659-33C6039CCD7E}"/>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15" name="Plassholder for lysbildenummer 5">
            <a:extLst>
              <a:ext uri="{FF2B5EF4-FFF2-40B4-BE49-F238E27FC236}">
                <a16:creationId xmlns:a16="http://schemas.microsoft.com/office/drawing/2014/main" id="{524E66A8-337A-3442-B197-501BCA55485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pic>
        <p:nvPicPr>
          <p:cNvPr id="10" name="Grafikk 9">
            <a:extLst>
              <a:ext uri="{FF2B5EF4-FFF2-40B4-BE49-F238E27FC236}">
                <a16:creationId xmlns:a16="http://schemas.microsoft.com/office/drawing/2014/main" id="{3537D87F-9CDB-3743-9790-3ADBED139D0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17811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tel og to innholdsdeler mørkeblå">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BB7399-8A32-E74E-97C6-F26FDC3DBA43}"/>
              </a:ext>
            </a:extLst>
          </p:cNvPr>
          <p:cNvSpPr/>
          <p:nvPr userDrawn="1"/>
        </p:nvSpPr>
        <p:spPr>
          <a:xfrm>
            <a:off x="7859713" y="1"/>
            <a:ext cx="4332286"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5" name="Plassholder for innhold 4">
            <a:extLst>
              <a:ext uri="{FF2B5EF4-FFF2-40B4-BE49-F238E27FC236}">
                <a16:creationId xmlns:a16="http://schemas.microsoft.com/office/drawing/2014/main" id="{0E9FBEA8-AC36-194E-A142-222CE95A18F0}"/>
              </a:ext>
            </a:extLst>
          </p:cNvPr>
          <p:cNvSpPr>
            <a:spLocks noGrp="1"/>
          </p:cNvSpPr>
          <p:nvPr>
            <p:ph sz="quarter" idx="15" hasCustomPrompt="1"/>
          </p:nvPr>
        </p:nvSpPr>
        <p:spPr>
          <a:xfrm>
            <a:off x="536574" y="1717675"/>
            <a:ext cx="6964363" cy="4232275"/>
          </a:xfrm>
        </p:spPr>
        <p:txBody>
          <a:bodyPr>
            <a:noAutofit/>
          </a:bodyPr>
          <a:lstStyle>
            <a:lvl1pPr>
              <a:defRPr/>
            </a:lvl1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8" name="Plassholder for tittel 1">
            <a:extLst>
              <a:ext uri="{FF2B5EF4-FFF2-40B4-BE49-F238E27FC236}">
                <a16:creationId xmlns:a16="http://schemas.microsoft.com/office/drawing/2014/main" id="{B01FB2A9-4518-1743-8801-5959C00D1EE1}"/>
              </a:ext>
            </a:extLst>
          </p:cNvPr>
          <p:cNvSpPr>
            <a:spLocks noGrp="1"/>
          </p:cNvSpPr>
          <p:nvPr>
            <p:ph type="title" hasCustomPrompt="1"/>
          </p:nvPr>
        </p:nvSpPr>
        <p:spPr>
          <a:xfrm>
            <a:off x="536575" y="441325"/>
            <a:ext cx="6964363" cy="701675"/>
          </a:xfrm>
          <a:prstGeom prst="rect">
            <a:avLst/>
          </a:prstGeom>
        </p:spPr>
        <p:txBody>
          <a:bodyPr vert="horz" lIns="0" tIns="0" rIns="0" bIns="0" rtlCol="0" anchor="t" anchorCtr="0">
            <a:noAutofit/>
          </a:bodyPr>
          <a:lstStyle/>
          <a:p>
            <a:r>
              <a:rPr lang="nb-NO" dirty="0"/>
              <a:t>Klikk for å legge inn tittel</a:t>
            </a:r>
          </a:p>
        </p:txBody>
      </p:sp>
      <p:sp>
        <p:nvSpPr>
          <p:cNvPr id="12" name="Plassholder for innhold 2">
            <a:extLst>
              <a:ext uri="{FF2B5EF4-FFF2-40B4-BE49-F238E27FC236}">
                <a16:creationId xmlns:a16="http://schemas.microsoft.com/office/drawing/2014/main" id="{7A692BAB-31A1-DE41-ADFE-C7BE2CF71FAA}"/>
              </a:ext>
            </a:extLst>
          </p:cNvPr>
          <p:cNvSpPr>
            <a:spLocks noGrp="1"/>
          </p:cNvSpPr>
          <p:nvPr>
            <p:ph sz="quarter" idx="16" hasCustomPrompt="1"/>
          </p:nvPr>
        </p:nvSpPr>
        <p:spPr>
          <a:xfrm>
            <a:off x="8312150" y="1717675"/>
            <a:ext cx="332581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3" name="Plassholder for dato 3">
            <a:extLst>
              <a:ext uri="{FF2B5EF4-FFF2-40B4-BE49-F238E27FC236}">
                <a16:creationId xmlns:a16="http://schemas.microsoft.com/office/drawing/2014/main" id="{E79DD916-2AFD-0042-A062-3DF84E6EAAA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23.03.2026</a:t>
            </a:fld>
            <a:endParaRPr lang="nb-NO" dirty="0"/>
          </a:p>
        </p:txBody>
      </p:sp>
      <p:sp>
        <p:nvSpPr>
          <p:cNvPr id="14" name="Plassholder for bunntekst 4">
            <a:extLst>
              <a:ext uri="{FF2B5EF4-FFF2-40B4-BE49-F238E27FC236}">
                <a16:creationId xmlns:a16="http://schemas.microsoft.com/office/drawing/2014/main" id="{DF7D2294-8285-EB4C-8FC9-10E306C333C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15" name="Plassholder for lysbildenummer 5">
            <a:extLst>
              <a:ext uri="{FF2B5EF4-FFF2-40B4-BE49-F238E27FC236}">
                <a16:creationId xmlns:a16="http://schemas.microsoft.com/office/drawing/2014/main" id="{E467120E-4C46-C84E-B9CC-7D85C232D62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pic>
        <p:nvPicPr>
          <p:cNvPr id="10" name="Grafikk 9">
            <a:extLst>
              <a:ext uri="{FF2B5EF4-FFF2-40B4-BE49-F238E27FC236}">
                <a16:creationId xmlns:a16="http://schemas.microsoft.com/office/drawing/2014/main" id="{FEA34F2D-7D05-4B4E-B4C7-515183E9254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154413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tel og fire innholdsdeler lyseblå LYS">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A0BC74E1-5CDF-5142-A7EF-A67FC8EA8B85}"/>
              </a:ext>
            </a:extLst>
          </p:cNvPr>
          <p:cNvSpPr/>
          <p:nvPr userDrawn="1"/>
        </p:nvSpPr>
        <p:spPr>
          <a:xfrm>
            <a:off x="7859713" y="1"/>
            <a:ext cx="4332286"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 name="Plassholder for tekst 2"/>
          <p:cNvSpPr>
            <a:spLocks noGrp="1"/>
          </p:cNvSpPr>
          <p:nvPr>
            <p:ph type="body" idx="1"/>
          </p:nvPr>
        </p:nvSpPr>
        <p:spPr>
          <a:xfrm>
            <a:off x="536574" y="1717675"/>
            <a:ext cx="6964363" cy="759219"/>
          </a:xfr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hasCustomPrompt="1"/>
          </p:nvPr>
        </p:nvSpPr>
        <p:spPr>
          <a:xfrm>
            <a:off x="536574" y="2476894"/>
            <a:ext cx="6964363" cy="3473055"/>
          </a:xfrm>
        </p:spPr>
        <p:txBody>
          <a:bodyPr>
            <a:noAutofit/>
          </a:bodyPr>
          <a:lstStyle>
            <a:lvl1pPr>
              <a:defRPr/>
            </a:lvl1pPr>
            <a:lvl2pPr>
              <a:defRPr/>
            </a:lvl2pPr>
            <a:lvl3pPr>
              <a:defRPr/>
            </a:lvl3pPr>
            <a:lvl4pPr>
              <a:defRPr/>
            </a:lvl4pPr>
            <a:lvl5pPr>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4" name="Plassholder for tekst 2">
            <a:extLst>
              <a:ext uri="{FF2B5EF4-FFF2-40B4-BE49-F238E27FC236}">
                <a16:creationId xmlns:a16="http://schemas.microsoft.com/office/drawing/2014/main" id="{424C2C66-B4EF-CA45-9EB9-E4586F52A88D}"/>
              </a:ext>
            </a:extLst>
          </p:cNvPr>
          <p:cNvSpPr>
            <a:spLocks noGrp="1"/>
          </p:cNvSpPr>
          <p:nvPr>
            <p:ph type="body" idx="13"/>
          </p:nvPr>
        </p:nvSpPr>
        <p:spPr>
          <a:xfrm>
            <a:off x="8312045" y="1717675"/>
            <a:ext cx="3317408" cy="759219"/>
          </a:xfrm>
        </p:spPr>
        <p:txBody>
          <a:bodyPr anchor="t">
            <a:noAutofit/>
          </a:bodyPr>
          <a:lstStyle>
            <a:lvl1pPr marL="0" indent="0">
              <a:lnSpc>
                <a:spcPct val="100000"/>
              </a:lnSpc>
              <a:spcBef>
                <a:spcPts val="0"/>
              </a:spcBef>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5" name="Plassholder for innhold 3">
            <a:extLst>
              <a:ext uri="{FF2B5EF4-FFF2-40B4-BE49-F238E27FC236}">
                <a16:creationId xmlns:a16="http://schemas.microsoft.com/office/drawing/2014/main" id="{774B19EF-5681-0545-BB92-34D2FCE43463}"/>
              </a:ext>
            </a:extLst>
          </p:cNvPr>
          <p:cNvSpPr>
            <a:spLocks noGrp="1"/>
          </p:cNvSpPr>
          <p:nvPr>
            <p:ph sz="half" idx="14" hasCustomPrompt="1"/>
          </p:nvPr>
        </p:nvSpPr>
        <p:spPr>
          <a:xfrm>
            <a:off x="8312046" y="2476894"/>
            <a:ext cx="3317408" cy="3473056"/>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7" name="Plassholder for tittel 1">
            <a:extLst>
              <a:ext uri="{FF2B5EF4-FFF2-40B4-BE49-F238E27FC236}">
                <a16:creationId xmlns:a16="http://schemas.microsoft.com/office/drawing/2014/main" id="{F849F286-9522-0646-9DE3-D32E129FB787}"/>
              </a:ext>
            </a:extLst>
          </p:cNvPr>
          <p:cNvSpPr>
            <a:spLocks noGrp="1"/>
          </p:cNvSpPr>
          <p:nvPr>
            <p:ph type="title" hasCustomPrompt="1"/>
          </p:nvPr>
        </p:nvSpPr>
        <p:spPr>
          <a:xfrm>
            <a:off x="536575" y="441325"/>
            <a:ext cx="6964363" cy="701675"/>
          </a:xfrm>
          <a:prstGeom prst="rect">
            <a:avLst/>
          </a:prstGeom>
        </p:spPr>
        <p:txBody>
          <a:bodyPr vert="horz" lIns="0" tIns="0" rIns="0" bIns="0" rtlCol="0" anchor="t" anchorCtr="0">
            <a:noAutofit/>
          </a:bodyPr>
          <a:lstStyle/>
          <a:p>
            <a:r>
              <a:rPr lang="nb-NO" dirty="0"/>
              <a:t>Klikk for å legge inn tittel</a:t>
            </a:r>
          </a:p>
        </p:txBody>
      </p:sp>
      <p:sp>
        <p:nvSpPr>
          <p:cNvPr id="16" name="Plassholder for dato 3">
            <a:extLst>
              <a:ext uri="{FF2B5EF4-FFF2-40B4-BE49-F238E27FC236}">
                <a16:creationId xmlns:a16="http://schemas.microsoft.com/office/drawing/2014/main" id="{CA468E9D-E235-064F-A185-148548D280FA}"/>
              </a:ext>
            </a:extLst>
          </p:cNvPr>
          <p:cNvSpPr>
            <a:spLocks noGrp="1"/>
          </p:cNvSpPr>
          <p:nvPr>
            <p:ph type="dt" sz="half" idx="15"/>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23.03.2026</a:t>
            </a:fld>
            <a:endParaRPr lang="nb-NO" dirty="0"/>
          </a:p>
        </p:txBody>
      </p:sp>
      <p:sp>
        <p:nvSpPr>
          <p:cNvPr id="18" name="Plassholder for bunntekst 4">
            <a:extLst>
              <a:ext uri="{FF2B5EF4-FFF2-40B4-BE49-F238E27FC236}">
                <a16:creationId xmlns:a16="http://schemas.microsoft.com/office/drawing/2014/main" id="{FDB1A09E-D868-104A-96D0-CF2DEB27E08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20" name="Plassholder for lysbildenummer 5">
            <a:extLst>
              <a:ext uri="{FF2B5EF4-FFF2-40B4-BE49-F238E27FC236}">
                <a16:creationId xmlns:a16="http://schemas.microsoft.com/office/drawing/2014/main" id="{A6E38C66-DB73-4E4F-A7B8-74AF7508778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pic>
        <p:nvPicPr>
          <p:cNvPr id="12" name="Grafikk 11">
            <a:extLst>
              <a:ext uri="{FF2B5EF4-FFF2-40B4-BE49-F238E27FC236}">
                <a16:creationId xmlns:a16="http://schemas.microsoft.com/office/drawing/2014/main" id="{1B496756-72A7-9845-9F89-587C35D446E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79532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tel og fire innholdsdeler lyseblå LYS">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A0BC74E1-5CDF-5142-A7EF-A67FC8EA8B85}"/>
              </a:ext>
            </a:extLst>
          </p:cNvPr>
          <p:cNvSpPr/>
          <p:nvPr userDrawn="1"/>
        </p:nvSpPr>
        <p:spPr>
          <a:xfrm>
            <a:off x="7859713" y="1"/>
            <a:ext cx="433228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 name="Plassholder for tekst 2"/>
          <p:cNvSpPr>
            <a:spLocks noGrp="1"/>
          </p:cNvSpPr>
          <p:nvPr>
            <p:ph type="body" idx="1"/>
          </p:nvPr>
        </p:nvSpPr>
        <p:spPr>
          <a:xfrm>
            <a:off x="536574" y="1717675"/>
            <a:ext cx="6964363" cy="759219"/>
          </a:xfr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hasCustomPrompt="1"/>
          </p:nvPr>
        </p:nvSpPr>
        <p:spPr>
          <a:xfrm>
            <a:off x="536574" y="2476894"/>
            <a:ext cx="6964363" cy="3473055"/>
          </a:xfrm>
        </p:spPr>
        <p:txBody>
          <a:bodyPr>
            <a:noAutofit/>
          </a:bodyPr>
          <a:lstStyle>
            <a:lvl1pPr>
              <a:defRPr/>
            </a:lvl1pPr>
            <a:lvl2pPr>
              <a:defRPr/>
            </a:lvl2pPr>
            <a:lvl3pPr>
              <a:defRPr/>
            </a:lvl3pPr>
            <a:lvl4pPr>
              <a:defRPr/>
            </a:lvl4pPr>
            <a:lvl5pPr>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4" name="Plassholder for tekst 2">
            <a:extLst>
              <a:ext uri="{FF2B5EF4-FFF2-40B4-BE49-F238E27FC236}">
                <a16:creationId xmlns:a16="http://schemas.microsoft.com/office/drawing/2014/main" id="{424C2C66-B4EF-CA45-9EB9-E4586F52A88D}"/>
              </a:ext>
            </a:extLst>
          </p:cNvPr>
          <p:cNvSpPr>
            <a:spLocks noGrp="1"/>
          </p:cNvSpPr>
          <p:nvPr>
            <p:ph type="body" idx="13"/>
          </p:nvPr>
        </p:nvSpPr>
        <p:spPr>
          <a:xfrm>
            <a:off x="8312045" y="1717675"/>
            <a:ext cx="3317408" cy="759219"/>
          </a:xfrm>
        </p:spPr>
        <p:txBody>
          <a:bodyPr anchor="t">
            <a:noAutofit/>
          </a:bodyPr>
          <a:lstStyle>
            <a:lvl1pPr marL="0" indent="0">
              <a:lnSpc>
                <a:spcPct val="100000"/>
              </a:lnSpc>
              <a:spcBef>
                <a:spcPts val="0"/>
              </a:spcBef>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5" name="Plassholder for innhold 3">
            <a:extLst>
              <a:ext uri="{FF2B5EF4-FFF2-40B4-BE49-F238E27FC236}">
                <a16:creationId xmlns:a16="http://schemas.microsoft.com/office/drawing/2014/main" id="{774B19EF-5681-0545-BB92-34D2FCE43463}"/>
              </a:ext>
            </a:extLst>
          </p:cNvPr>
          <p:cNvSpPr>
            <a:spLocks noGrp="1"/>
          </p:cNvSpPr>
          <p:nvPr>
            <p:ph sz="half" idx="14" hasCustomPrompt="1"/>
          </p:nvPr>
        </p:nvSpPr>
        <p:spPr>
          <a:xfrm>
            <a:off x="8312046" y="2476894"/>
            <a:ext cx="3317408" cy="3473056"/>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7" name="Plassholder for tittel 1">
            <a:extLst>
              <a:ext uri="{FF2B5EF4-FFF2-40B4-BE49-F238E27FC236}">
                <a16:creationId xmlns:a16="http://schemas.microsoft.com/office/drawing/2014/main" id="{F849F286-9522-0646-9DE3-D32E129FB787}"/>
              </a:ext>
            </a:extLst>
          </p:cNvPr>
          <p:cNvSpPr>
            <a:spLocks noGrp="1"/>
          </p:cNvSpPr>
          <p:nvPr>
            <p:ph type="title" hasCustomPrompt="1"/>
          </p:nvPr>
        </p:nvSpPr>
        <p:spPr>
          <a:xfrm>
            <a:off x="536575" y="441325"/>
            <a:ext cx="6964363" cy="701675"/>
          </a:xfrm>
          <a:prstGeom prst="rect">
            <a:avLst/>
          </a:prstGeom>
        </p:spPr>
        <p:txBody>
          <a:bodyPr vert="horz" lIns="0" tIns="0" rIns="0" bIns="0" rtlCol="0" anchor="t" anchorCtr="0">
            <a:noAutofit/>
          </a:bodyPr>
          <a:lstStyle/>
          <a:p>
            <a:r>
              <a:rPr lang="nb-NO" dirty="0"/>
              <a:t>Klikk for å legge inn tittel</a:t>
            </a:r>
          </a:p>
        </p:txBody>
      </p:sp>
      <p:sp>
        <p:nvSpPr>
          <p:cNvPr id="16" name="Plassholder for dato 3">
            <a:extLst>
              <a:ext uri="{FF2B5EF4-FFF2-40B4-BE49-F238E27FC236}">
                <a16:creationId xmlns:a16="http://schemas.microsoft.com/office/drawing/2014/main" id="{CA468E9D-E235-064F-A185-148548D280FA}"/>
              </a:ext>
            </a:extLst>
          </p:cNvPr>
          <p:cNvSpPr>
            <a:spLocks noGrp="1"/>
          </p:cNvSpPr>
          <p:nvPr>
            <p:ph type="dt" sz="half" idx="15"/>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23.03.2026</a:t>
            </a:fld>
            <a:endParaRPr lang="nb-NO" dirty="0"/>
          </a:p>
        </p:txBody>
      </p:sp>
      <p:sp>
        <p:nvSpPr>
          <p:cNvPr id="18" name="Plassholder for bunntekst 4">
            <a:extLst>
              <a:ext uri="{FF2B5EF4-FFF2-40B4-BE49-F238E27FC236}">
                <a16:creationId xmlns:a16="http://schemas.microsoft.com/office/drawing/2014/main" id="{FDB1A09E-D868-104A-96D0-CF2DEB27E08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20" name="Plassholder for lysbildenummer 5">
            <a:extLst>
              <a:ext uri="{FF2B5EF4-FFF2-40B4-BE49-F238E27FC236}">
                <a16:creationId xmlns:a16="http://schemas.microsoft.com/office/drawing/2014/main" id="{A6E38C66-DB73-4E4F-A7B8-74AF7508778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pic>
        <p:nvPicPr>
          <p:cNvPr id="12" name="Grafikk 11">
            <a:extLst>
              <a:ext uri="{FF2B5EF4-FFF2-40B4-BE49-F238E27FC236}">
                <a16:creationId xmlns:a16="http://schemas.microsoft.com/office/drawing/2014/main" id="{1B496756-72A7-9845-9F89-587C35D446E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153997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blå">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77332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Blank sjøgrønn">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338058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Blank mørkeblå">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387919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1_Blank mørkeblå">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33581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p:spTree>
      <p:nvGrpSpPr>
        <p:cNvPr id="1" name=""/>
        <p:cNvGrpSpPr/>
        <p:nvPr/>
      </p:nvGrpSpPr>
      <p:grpSpPr>
        <a:xfrm>
          <a:off x="0" y="0"/>
          <a:ext cx="0" cy="0"/>
          <a:chOff x="0" y="0"/>
          <a:chExt cx="0" cy="0"/>
        </a:xfrm>
      </p:grpSpPr>
      <p:sp>
        <p:nvSpPr>
          <p:cNvPr id="10" name="Plassholder for tittel 1">
            <a:extLst>
              <a:ext uri="{FF2B5EF4-FFF2-40B4-BE49-F238E27FC236}">
                <a16:creationId xmlns:a16="http://schemas.microsoft.com/office/drawing/2014/main" id="{84D0C8D3-4838-3E4C-AA8E-9E9789293032}"/>
              </a:ext>
            </a:extLst>
          </p:cNvPr>
          <p:cNvSpPr>
            <a:spLocks noGrp="1"/>
          </p:cNvSpPr>
          <p:nvPr>
            <p:ph type="title" hasCustomPrompt="1"/>
          </p:nvPr>
        </p:nvSpPr>
        <p:spPr>
          <a:xfrm>
            <a:off x="536575" y="441325"/>
            <a:ext cx="6964364" cy="701675"/>
          </a:xfrm>
          <a:prstGeom prst="rect">
            <a:avLst/>
          </a:prstGeom>
        </p:spPr>
        <p:txBody>
          <a:bodyPr vert="horz" lIns="0" tIns="0" rIns="0" bIns="0" rtlCol="0" anchor="t" anchorCtr="0">
            <a:noAutofit/>
          </a:bodyPr>
          <a:lstStyle/>
          <a:p>
            <a:r>
              <a:rPr lang="nb-NO" dirty="0"/>
              <a:t>Klikk for å legge til tittel</a:t>
            </a:r>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defRPr/>
            </a:lvl1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3" name="Plassholder for bilde 2">
            <a:extLst>
              <a:ext uri="{FF2B5EF4-FFF2-40B4-BE49-F238E27FC236}">
                <a16:creationId xmlns:a16="http://schemas.microsoft.com/office/drawing/2014/main" id="{26A62874-6308-9440-A195-D94B2B44ABDC}"/>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endParaRPr lang="nb-NO" dirty="0"/>
          </a:p>
        </p:txBody>
      </p:sp>
      <p:sp>
        <p:nvSpPr>
          <p:cNvPr id="8" name="Plassholder for dato 3">
            <a:extLst>
              <a:ext uri="{FF2B5EF4-FFF2-40B4-BE49-F238E27FC236}">
                <a16:creationId xmlns:a16="http://schemas.microsoft.com/office/drawing/2014/main" id="{7DBCA54E-72A5-EA44-A94E-AD8C2B3772A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23.03.2026</a:t>
            </a:fld>
            <a:endParaRPr lang="nb-NO" dirty="0"/>
          </a:p>
        </p:txBody>
      </p:sp>
      <p:sp>
        <p:nvSpPr>
          <p:cNvPr id="9" name="Plassholder for bunntekst 4">
            <a:extLst>
              <a:ext uri="{FF2B5EF4-FFF2-40B4-BE49-F238E27FC236}">
                <a16:creationId xmlns:a16="http://schemas.microsoft.com/office/drawing/2014/main" id="{6574EEE3-FFA6-8040-AF04-4232FA57EC68}"/>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dirty="0"/>
              <a:t>Tekst</a:t>
            </a:r>
          </a:p>
        </p:txBody>
      </p:sp>
      <p:sp>
        <p:nvSpPr>
          <p:cNvPr id="11" name="Plassholder for lysbildenummer 5">
            <a:extLst>
              <a:ext uri="{FF2B5EF4-FFF2-40B4-BE49-F238E27FC236}">
                <a16:creationId xmlns:a16="http://schemas.microsoft.com/office/drawing/2014/main" id="{46463D81-5F72-764F-8BEA-3B7DA320CA5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107387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_Sisteside med tekst">
    <p:bg>
      <p:bgPr>
        <a:solidFill>
          <a:schemeClr val="lt1"/>
        </a:solidFill>
        <a:effectLst/>
      </p:bgPr>
    </p:bg>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ekst 5"/>
          <p:cNvSpPr>
            <a:spLocks noGrp="1"/>
          </p:cNvSpPr>
          <p:nvPr>
            <p:ph type="body" sz="quarter" idx="10" hasCustomPrompt="1"/>
          </p:nvPr>
        </p:nvSpPr>
        <p:spPr>
          <a:xfrm>
            <a:off x="533400" y="4320540"/>
            <a:ext cx="11098213" cy="1620203"/>
          </a:xfrm>
          <a:noFill/>
        </p:spPr>
        <p:txBody>
          <a:bodyPr/>
          <a:lstStyle>
            <a:lvl1pPr marL="0" indent="0" algn="ctr">
              <a:buNone/>
              <a:defRPr b="1">
                <a:solidFill>
                  <a:schemeClr val="lt1"/>
                </a:solidFill>
              </a:defRPr>
            </a:lvl1pPr>
          </a:lstStyle>
          <a:p>
            <a:pPr lvl="0"/>
            <a:r>
              <a:rPr lang="nb-NO" dirty="0"/>
              <a:t>Klikk for å legge inn tekst</a:t>
            </a:r>
          </a:p>
        </p:txBody>
      </p:sp>
      <p:pic>
        <p:nvPicPr>
          <p:cNvPr id="5" name="Grafikk 4">
            <a:extLst>
              <a:ext uri="{FF2B5EF4-FFF2-40B4-BE49-F238E27FC236}">
                <a16:creationId xmlns:a16="http://schemas.microsoft.com/office/drawing/2014/main" id="{A977DA6F-4A81-6A4E-A8C5-893DEFD2F4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48722" y="1723328"/>
            <a:ext cx="4142206" cy="991297"/>
          </a:xfrm>
          <a:prstGeom prst="rect">
            <a:avLst/>
          </a:prstGeom>
        </p:spPr>
      </p:pic>
    </p:spTree>
    <p:extLst>
      <p:ext uri="{BB962C8B-B14F-4D97-AF65-F5344CB8AC3E}">
        <p14:creationId xmlns:p14="http://schemas.microsoft.com/office/powerpoint/2010/main" val="35203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2_Sisteside med tekst">
    <p:bg>
      <p:bgPr>
        <a:solidFill>
          <a:schemeClr val="lt1"/>
        </a:solidFill>
        <a:effectLst/>
      </p:bgPr>
    </p:bg>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ekst 5"/>
          <p:cNvSpPr>
            <a:spLocks noGrp="1"/>
          </p:cNvSpPr>
          <p:nvPr>
            <p:ph type="body" sz="quarter" idx="10" hasCustomPrompt="1"/>
          </p:nvPr>
        </p:nvSpPr>
        <p:spPr>
          <a:xfrm>
            <a:off x="533400" y="4320540"/>
            <a:ext cx="11098213" cy="1620203"/>
          </a:xfrm>
          <a:noFill/>
        </p:spPr>
        <p:txBody>
          <a:bodyPr/>
          <a:lstStyle>
            <a:lvl1pPr marL="0" indent="0" algn="ctr">
              <a:buNone/>
              <a:defRPr b="1">
                <a:solidFill>
                  <a:schemeClr val="lt1"/>
                </a:solidFill>
              </a:defRPr>
            </a:lvl1pPr>
          </a:lstStyle>
          <a:p>
            <a:pPr lvl="0"/>
            <a:r>
              <a:rPr lang="nb-NO" dirty="0"/>
              <a:t>Klikk for å legge inn tekst</a:t>
            </a:r>
          </a:p>
        </p:txBody>
      </p:sp>
      <p:pic>
        <p:nvPicPr>
          <p:cNvPr id="5" name="Grafikk 4">
            <a:extLst>
              <a:ext uri="{FF2B5EF4-FFF2-40B4-BE49-F238E27FC236}">
                <a16:creationId xmlns:a16="http://schemas.microsoft.com/office/drawing/2014/main" id="{A977DA6F-4A81-6A4E-A8C5-893DEFD2F4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48722" y="1723328"/>
            <a:ext cx="4142206" cy="991297"/>
          </a:xfrm>
          <a:prstGeom prst="rect">
            <a:avLst/>
          </a:prstGeom>
        </p:spPr>
      </p:pic>
    </p:spTree>
    <p:extLst>
      <p:ext uri="{BB962C8B-B14F-4D97-AF65-F5344CB8AC3E}">
        <p14:creationId xmlns:p14="http://schemas.microsoft.com/office/powerpoint/2010/main" val="288250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isteside med tekst">
    <p:bg>
      <p:bgPr>
        <a:solidFill>
          <a:schemeClr val="lt1"/>
        </a:solidFill>
        <a:effectLst/>
      </p:bgPr>
    </p:bg>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ekst 5"/>
          <p:cNvSpPr>
            <a:spLocks noGrp="1"/>
          </p:cNvSpPr>
          <p:nvPr>
            <p:ph type="body" sz="quarter" idx="10" hasCustomPrompt="1"/>
          </p:nvPr>
        </p:nvSpPr>
        <p:spPr>
          <a:xfrm>
            <a:off x="533400" y="4320540"/>
            <a:ext cx="11098213" cy="1620203"/>
          </a:xfrm>
          <a:noFill/>
        </p:spPr>
        <p:txBody>
          <a:bodyPr/>
          <a:lstStyle>
            <a:lvl1pPr marL="0" indent="0" algn="ctr">
              <a:buNone/>
              <a:defRPr b="1">
                <a:solidFill>
                  <a:schemeClr val="lt1"/>
                </a:solidFill>
              </a:defRPr>
            </a:lvl1pPr>
          </a:lstStyle>
          <a:p>
            <a:pPr lvl="0"/>
            <a:r>
              <a:rPr lang="nb-NO" dirty="0"/>
              <a:t>Klikk for å legge inn tekst</a:t>
            </a:r>
          </a:p>
        </p:txBody>
      </p:sp>
      <p:pic>
        <p:nvPicPr>
          <p:cNvPr id="5" name="Grafikk 4">
            <a:extLst>
              <a:ext uri="{FF2B5EF4-FFF2-40B4-BE49-F238E27FC236}">
                <a16:creationId xmlns:a16="http://schemas.microsoft.com/office/drawing/2014/main" id="{A977DA6F-4A81-6A4E-A8C5-893DEFD2F4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48722" y="1723328"/>
            <a:ext cx="4142206" cy="991297"/>
          </a:xfrm>
          <a:prstGeom prst="rect">
            <a:avLst/>
          </a:prstGeom>
        </p:spPr>
      </p:pic>
    </p:spTree>
    <p:extLst>
      <p:ext uri="{BB962C8B-B14F-4D97-AF65-F5344CB8AC3E}">
        <p14:creationId xmlns:p14="http://schemas.microsoft.com/office/powerpoint/2010/main" val="383517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8_Egendefinert oppsett">
    <p:spTree>
      <p:nvGrpSpPr>
        <p:cNvPr id="1" name=""/>
        <p:cNvGrpSpPr/>
        <p:nvPr/>
      </p:nvGrpSpPr>
      <p:grpSpPr>
        <a:xfrm>
          <a:off x="0" y="0"/>
          <a:ext cx="0" cy="0"/>
          <a:chOff x="0" y="0"/>
          <a:chExt cx="0" cy="0"/>
        </a:xfrm>
      </p:grpSpPr>
      <p:sp>
        <p:nvSpPr>
          <p:cNvPr id="20" name="Rektangel 19">
            <a:extLst>
              <a:ext uri="{FF2B5EF4-FFF2-40B4-BE49-F238E27FC236}">
                <a16:creationId xmlns:a16="http://schemas.microsoft.com/office/drawing/2014/main" id="{94F8E2F6-AF7C-7C02-ED37-85ACAEDD1E37}"/>
              </a:ext>
            </a:extLst>
          </p:cNvPr>
          <p:cNvSpPr/>
          <p:nvPr userDrawn="1"/>
        </p:nvSpPr>
        <p:spPr>
          <a:xfrm>
            <a:off x="0" y="0"/>
            <a:ext cx="12192000" cy="6858000"/>
          </a:xfrm>
          <a:prstGeom prst="rect">
            <a:avLst/>
          </a:prstGeom>
          <a:solidFill>
            <a:srgbClr val="012A4C"/>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2000" b="1" i="0" u="none" strike="noStrike" kern="0" cap="none" spc="0" normalizeH="0" baseline="0" noProof="0" dirty="0">
              <a:ln>
                <a:noFill/>
              </a:ln>
              <a:solidFill>
                <a:srgbClr val="FFFFFF"/>
              </a:solidFill>
              <a:effectLst/>
              <a:uLnTx/>
              <a:uFillTx/>
              <a:latin typeface="Arial" panose="020B0604020202020204"/>
              <a:ea typeface="+mn-ea"/>
              <a:cs typeface="+mn-cs"/>
            </a:endParaRPr>
          </a:p>
        </p:txBody>
      </p:sp>
      <p:pic>
        <p:nvPicPr>
          <p:cNvPr id="24" name="Bilde 23" descr="Et bilde som inneholder Font, symbol, logo, Grafikk&#10;&#10;Automatisk generert beskrivelse">
            <a:extLst>
              <a:ext uri="{FF2B5EF4-FFF2-40B4-BE49-F238E27FC236}">
                <a16:creationId xmlns:a16="http://schemas.microsoft.com/office/drawing/2014/main" id="{8E5992EA-E5E2-574D-4522-59D8FAB02A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23231" y="6045543"/>
            <a:ext cx="1805609" cy="498326"/>
          </a:xfrm>
          <a:prstGeom prst="rect">
            <a:avLst/>
          </a:prstGeom>
        </p:spPr>
      </p:pic>
      <p:sp>
        <p:nvSpPr>
          <p:cNvPr id="30" name="Plassholder for tekst 29">
            <a:extLst>
              <a:ext uri="{FF2B5EF4-FFF2-40B4-BE49-F238E27FC236}">
                <a16:creationId xmlns:a16="http://schemas.microsoft.com/office/drawing/2014/main" id="{94950B1B-195A-0E38-E314-8581859775A2}"/>
              </a:ext>
            </a:extLst>
          </p:cNvPr>
          <p:cNvSpPr>
            <a:spLocks noGrp="1"/>
          </p:cNvSpPr>
          <p:nvPr>
            <p:ph type="body" sz="quarter" idx="10" hasCustomPrompt="1"/>
          </p:nvPr>
        </p:nvSpPr>
        <p:spPr>
          <a:xfrm>
            <a:off x="1334135" y="1809873"/>
            <a:ext cx="5721985" cy="1041400"/>
          </a:xfrm>
          <a:prstGeom prst="rect">
            <a:avLst/>
          </a:prstGeom>
        </p:spPr>
        <p:txBody>
          <a:bodyPr/>
          <a:lstStyle>
            <a:lvl1pPr marL="0" indent="0">
              <a:buNone/>
              <a:defRPr sz="6000" b="0">
                <a:solidFill>
                  <a:schemeClr val="bg1"/>
                </a:solidFill>
                <a:latin typeface="Source Sans Pro SemiBold" panose="020B06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Dette er en tittel</a:t>
            </a:r>
          </a:p>
        </p:txBody>
      </p:sp>
    </p:spTree>
    <p:extLst>
      <p:ext uri="{BB962C8B-B14F-4D97-AF65-F5344CB8AC3E}">
        <p14:creationId xmlns:p14="http://schemas.microsoft.com/office/powerpoint/2010/main" val="40392437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p>
        </p:txBody>
      </p:sp>
      <p:sp>
        <p:nvSpPr>
          <p:cNvPr id="3" name="Content Placeholder 2"/>
          <p:cNvSpPr>
            <a:spLocks noGrp="1"/>
          </p:cNvSpPr>
          <p:nvPr>
            <p:ph idx="1"/>
          </p:nvPr>
        </p:nvSpPr>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p:cNvSpPr>
            <a:spLocks noGrp="1"/>
          </p:cNvSpPr>
          <p:nvPr>
            <p:ph type="dt" sz="half" idx="10"/>
          </p:nvPr>
        </p:nvSpPr>
        <p:spPr/>
        <p:txBody>
          <a:bodyPr/>
          <a:lstStyle>
            <a:lvl1pPr>
              <a:defRPr/>
            </a:lvl1pPr>
          </a:lstStyle>
          <a:p>
            <a:pPr>
              <a:defRPr/>
            </a:pPr>
            <a:r>
              <a:rPr lang="nn-NO"/>
              <a:t>Oslo 11/12/08</a:t>
            </a:r>
            <a:endParaRPr lang="nb-NO"/>
          </a:p>
        </p:txBody>
      </p:sp>
    </p:spTree>
    <p:extLst>
      <p:ext uri="{BB962C8B-B14F-4D97-AF65-F5344CB8AC3E}">
        <p14:creationId xmlns:p14="http://schemas.microsoft.com/office/powerpoint/2010/main" val="29617606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nn-NO"/>
              <a:t>Oslo 11/12/08</a:t>
            </a:r>
            <a:endParaRPr lang="nb-NO"/>
          </a:p>
        </p:txBody>
      </p:sp>
    </p:spTree>
    <p:extLst>
      <p:ext uri="{BB962C8B-B14F-4D97-AF65-F5344CB8AC3E}">
        <p14:creationId xmlns:p14="http://schemas.microsoft.com/office/powerpoint/2010/main" val="3055666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216644BE-F210-1644-AF3E-AF9CCF22C90D}"/>
              </a:ext>
            </a:extLst>
          </p:cNvPr>
          <p:cNvSpPr>
            <a:spLocks noGrp="1"/>
          </p:cNvSpPr>
          <p:nvPr>
            <p:ph type="title" hasCustomPrompt="1"/>
          </p:nvPr>
        </p:nvSpPr>
        <p:spPr>
          <a:xfrm>
            <a:off x="536575" y="441325"/>
            <a:ext cx="11101388" cy="701675"/>
          </a:xfrm>
          <a:prstGeom prst="rect">
            <a:avLst/>
          </a:prstGeom>
        </p:spPr>
        <p:txBody>
          <a:bodyPr vert="horz" lIns="0" tIns="0" rIns="0" bIns="0" rtlCol="0" anchor="t" anchorCtr="0">
            <a:noAutofit/>
          </a:bodyPr>
          <a:lstStyle/>
          <a:p>
            <a:r>
              <a:rPr lang="nb-NO" dirty="0"/>
              <a:t>Klikk for å legge til tittel</a:t>
            </a:r>
          </a:p>
        </p:txBody>
      </p:sp>
      <p:sp>
        <p:nvSpPr>
          <p:cNvPr id="6" name="Plassholder for dato 3">
            <a:extLst>
              <a:ext uri="{FF2B5EF4-FFF2-40B4-BE49-F238E27FC236}">
                <a16:creationId xmlns:a16="http://schemas.microsoft.com/office/drawing/2014/main" id="{F35EB9DB-4C26-244E-BC21-AD5BFB8E79B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23.03.2026</a:t>
            </a:fld>
            <a:endParaRPr lang="nb-NO" dirty="0"/>
          </a:p>
        </p:txBody>
      </p:sp>
      <p:sp>
        <p:nvSpPr>
          <p:cNvPr id="8" name="Plassholder for bunntekst 4">
            <a:extLst>
              <a:ext uri="{FF2B5EF4-FFF2-40B4-BE49-F238E27FC236}">
                <a16:creationId xmlns:a16="http://schemas.microsoft.com/office/drawing/2014/main" id="{B8E3EF76-8518-7040-BA85-615A89CF1408}"/>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dirty="0"/>
              <a:t>Tekst</a:t>
            </a:r>
          </a:p>
        </p:txBody>
      </p:sp>
      <p:sp>
        <p:nvSpPr>
          <p:cNvPr id="9" name="Plassholder for lysbildenummer 5">
            <a:extLst>
              <a:ext uri="{FF2B5EF4-FFF2-40B4-BE49-F238E27FC236}">
                <a16:creationId xmlns:a16="http://schemas.microsoft.com/office/drawing/2014/main" id="{D4B718F1-22E5-F647-A514-CCD78A8EF6E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364749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ssholder for dato 3">
            <a:extLst>
              <a:ext uri="{FF2B5EF4-FFF2-40B4-BE49-F238E27FC236}">
                <a16:creationId xmlns:a16="http://schemas.microsoft.com/office/drawing/2014/main" id="{0F3DEFE6-7236-1147-B66B-0A0021822295}"/>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23.03.2026</a:t>
            </a:fld>
            <a:endParaRPr lang="nb-NO" dirty="0"/>
          </a:p>
        </p:txBody>
      </p:sp>
      <p:sp>
        <p:nvSpPr>
          <p:cNvPr id="6" name="Plassholder for bunntekst 4">
            <a:extLst>
              <a:ext uri="{FF2B5EF4-FFF2-40B4-BE49-F238E27FC236}">
                <a16:creationId xmlns:a16="http://schemas.microsoft.com/office/drawing/2014/main" id="{33585C82-95B9-784F-9F30-783052A86075}"/>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dirty="0"/>
              <a:t>Tekst</a:t>
            </a:r>
          </a:p>
        </p:txBody>
      </p:sp>
      <p:sp>
        <p:nvSpPr>
          <p:cNvPr id="7" name="Plassholder for lysbildenummer 5">
            <a:extLst>
              <a:ext uri="{FF2B5EF4-FFF2-40B4-BE49-F238E27FC236}">
                <a16:creationId xmlns:a16="http://schemas.microsoft.com/office/drawing/2014/main" id="{BEB724ED-4843-7D4D-9564-E29DB484932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322658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image" Target="../media/image3.svg"/><Relationship Id="rId5" Type="http://schemas.openxmlformats.org/officeDocument/2006/relationships/slideLayout" Target="../slideLayouts/slideLayout5.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536575" y="453412"/>
            <a:ext cx="11101388" cy="689588"/>
          </a:xfrm>
          <a:prstGeom prst="rect">
            <a:avLst/>
          </a:prstGeom>
        </p:spPr>
        <p:txBody>
          <a:bodyPr vert="horz" lIns="0" tIns="0" rIns="0" bIns="0" rtlCol="0" anchor="t" anchorCtr="0">
            <a:noAutofit/>
          </a:bodyPr>
          <a:lstStyle/>
          <a:p>
            <a:endParaRPr lang="nb-NO" dirty="0"/>
          </a:p>
        </p:txBody>
      </p:sp>
      <p:sp>
        <p:nvSpPr>
          <p:cNvPr id="3" name="Plassholder for tekst 2"/>
          <p:cNvSpPr>
            <a:spLocks noGrp="1"/>
          </p:cNvSpPr>
          <p:nvPr>
            <p:ph type="body" idx="1"/>
          </p:nvPr>
        </p:nvSpPr>
        <p:spPr>
          <a:xfrm>
            <a:off x="533399" y="1717676"/>
            <a:ext cx="11104563" cy="4232274"/>
          </a:xfrm>
          <a:prstGeom prst="rect">
            <a:avLst/>
          </a:prstGeom>
        </p:spPr>
        <p:txBody>
          <a:bodyPr vert="horz" lIns="0" tIns="0" rIns="0" bIns="0" rtlCol="0">
            <a:noAutofit/>
          </a:body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23.03.2026</a:t>
            </a:fld>
            <a:endParaRPr lang="nb-NO" dirty="0"/>
          </a:p>
        </p:txBody>
      </p:sp>
      <p:sp>
        <p:nvSpPr>
          <p:cNvPr id="5" name="Plassholder for bunntekst 4"/>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dk1"/>
                </a:solidFill>
              </a:defRPr>
            </a:lvl1pPr>
          </a:lstStyle>
          <a:p>
            <a:endParaRPr lang="nb-NO" dirty="0"/>
          </a:p>
        </p:txBody>
      </p:sp>
      <p:sp>
        <p:nvSpPr>
          <p:cNvPr id="6" name="Plassholder for lysbildenummer 5"/>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pic>
        <p:nvPicPr>
          <p:cNvPr id="8" name="topplogo" hidden="1"/>
          <p:cNvPicPr>
            <a:picLocks noChangeAspect="1"/>
          </p:cNvPicPr>
          <p:nvPr/>
        </p:nvPicPr>
        <p:blipFill>
          <a:blip r:embed="rId77" cstate="print">
            <a:extLst>
              <a:ext uri="{28A0092B-C50C-407E-A947-70E740481C1C}">
                <a14:useLocalDpi xmlns:a14="http://schemas.microsoft.com/office/drawing/2010/main"/>
              </a:ext>
            </a:extLst>
          </a:blip>
          <a:stretch>
            <a:fillRect/>
          </a:stretch>
        </p:blipFill>
        <p:spPr>
          <a:xfrm>
            <a:off x="9994133" y="612097"/>
            <a:ext cx="1657799" cy="324000"/>
          </a:xfrm>
          <a:prstGeom prst="rect">
            <a:avLst/>
          </a:prstGeom>
        </p:spPr>
      </p:pic>
      <p:sp>
        <p:nvSpPr>
          <p:cNvPr id="9" name="Hellogo" hidden="1"/>
          <p:cNvSpPr>
            <a:spLocks noChangeAspect="1" noEditPoints="1"/>
          </p:cNvSpPr>
          <p:nvPr/>
        </p:nvSpPr>
        <p:spPr bwMode="auto">
          <a:xfrm>
            <a:off x="4656000" y="2056975"/>
            <a:ext cx="2880000" cy="2744050"/>
          </a:xfrm>
          <a:custGeom>
            <a:avLst/>
            <a:gdLst>
              <a:gd name="T0" fmla="*/ 319 w 337"/>
              <a:gd name="T1" fmla="*/ 129 h 321"/>
              <a:gd name="T2" fmla="*/ 289 w 337"/>
              <a:gd name="T3" fmla="*/ 64 h 321"/>
              <a:gd name="T4" fmla="*/ 305 w 337"/>
              <a:gd name="T5" fmla="*/ 48 h 321"/>
              <a:gd name="T6" fmla="*/ 308 w 337"/>
              <a:gd name="T7" fmla="*/ 21 h 321"/>
              <a:gd name="T8" fmla="*/ 292 w 337"/>
              <a:gd name="T9" fmla="*/ 13 h 321"/>
              <a:gd name="T10" fmla="*/ 265 w 337"/>
              <a:gd name="T11" fmla="*/ 40 h 321"/>
              <a:gd name="T12" fmla="*/ 137 w 337"/>
              <a:gd name="T13" fmla="*/ 9 h 321"/>
              <a:gd name="T14" fmla="*/ 17 w 337"/>
              <a:gd name="T15" fmla="*/ 191 h 321"/>
              <a:gd name="T16" fmla="*/ 48 w 337"/>
              <a:gd name="T17" fmla="*/ 257 h 321"/>
              <a:gd name="T18" fmla="*/ 36 w 337"/>
              <a:gd name="T19" fmla="*/ 269 h 321"/>
              <a:gd name="T20" fmla="*/ 33 w 337"/>
              <a:gd name="T21" fmla="*/ 296 h 321"/>
              <a:gd name="T22" fmla="*/ 49 w 337"/>
              <a:gd name="T23" fmla="*/ 304 h 321"/>
              <a:gd name="T24" fmla="*/ 72 w 337"/>
              <a:gd name="T25" fmla="*/ 281 h 321"/>
              <a:gd name="T26" fmla="*/ 199 w 337"/>
              <a:gd name="T27" fmla="*/ 311 h 321"/>
              <a:gd name="T28" fmla="*/ 319 w 337"/>
              <a:gd name="T29" fmla="*/ 129 h 321"/>
              <a:gd name="T30" fmla="*/ 87 w 337"/>
              <a:gd name="T31" fmla="*/ 161 h 321"/>
              <a:gd name="T32" fmla="*/ 172 w 337"/>
              <a:gd name="T33" fmla="*/ 33 h 321"/>
              <a:gd name="T34" fmla="*/ 255 w 337"/>
              <a:gd name="T35" fmla="*/ 50 h 321"/>
              <a:gd name="T36" fmla="*/ 104 w 337"/>
              <a:gd name="T37" fmla="*/ 201 h 321"/>
              <a:gd name="T38" fmla="*/ 87 w 337"/>
              <a:gd name="T39" fmla="*/ 161 h 321"/>
              <a:gd name="T40" fmla="*/ 165 w 337"/>
              <a:gd name="T41" fmla="*/ 287 h 321"/>
              <a:gd name="T42" fmla="*/ 82 w 337"/>
              <a:gd name="T43" fmla="*/ 271 h 321"/>
              <a:gd name="T44" fmla="*/ 233 w 337"/>
              <a:gd name="T45" fmla="*/ 120 h 321"/>
              <a:gd name="T46" fmla="*/ 249 w 337"/>
              <a:gd name="T47" fmla="*/ 159 h 321"/>
              <a:gd name="T48" fmla="*/ 165 w 337"/>
              <a:gd name="T49" fmla="*/ 28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7" h="321">
                <a:moveTo>
                  <a:pt x="319" y="129"/>
                </a:moveTo>
                <a:cubicBezTo>
                  <a:pt x="314" y="105"/>
                  <a:pt x="304" y="83"/>
                  <a:pt x="289" y="64"/>
                </a:cubicBezTo>
                <a:cubicBezTo>
                  <a:pt x="305" y="48"/>
                  <a:pt x="305" y="48"/>
                  <a:pt x="305" y="48"/>
                </a:cubicBezTo>
                <a:cubicBezTo>
                  <a:pt x="310" y="43"/>
                  <a:pt x="311" y="31"/>
                  <a:pt x="308" y="21"/>
                </a:cubicBezTo>
                <a:cubicBezTo>
                  <a:pt x="304" y="11"/>
                  <a:pt x="297" y="8"/>
                  <a:pt x="292" y="13"/>
                </a:cubicBezTo>
                <a:cubicBezTo>
                  <a:pt x="265" y="40"/>
                  <a:pt x="265" y="40"/>
                  <a:pt x="265" y="40"/>
                </a:cubicBezTo>
                <a:cubicBezTo>
                  <a:pt x="230" y="12"/>
                  <a:pt x="184" y="0"/>
                  <a:pt x="137" y="9"/>
                </a:cubicBezTo>
                <a:cubicBezTo>
                  <a:pt x="54" y="26"/>
                  <a:pt x="0" y="108"/>
                  <a:pt x="17" y="191"/>
                </a:cubicBezTo>
                <a:cubicBezTo>
                  <a:pt x="22" y="216"/>
                  <a:pt x="33" y="238"/>
                  <a:pt x="48" y="257"/>
                </a:cubicBezTo>
                <a:cubicBezTo>
                  <a:pt x="36" y="269"/>
                  <a:pt x="36" y="269"/>
                  <a:pt x="36" y="269"/>
                </a:cubicBezTo>
                <a:cubicBezTo>
                  <a:pt x="30" y="274"/>
                  <a:pt x="29" y="286"/>
                  <a:pt x="33" y="296"/>
                </a:cubicBezTo>
                <a:cubicBezTo>
                  <a:pt x="36" y="306"/>
                  <a:pt x="44" y="309"/>
                  <a:pt x="49" y="304"/>
                </a:cubicBezTo>
                <a:cubicBezTo>
                  <a:pt x="72" y="281"/>
                  <a:pt x="72" y="281"/>
                  <a:pt x="72" y="281"/>
                </a:cubicBezTo>
                <a:cubicBezTo>
                  <a:pt x="107" y="308"/>
                  <a:pt x="153" y="321"/>
                  <a:pt x="199" y="311"/>
                </a:cubicBezTo>
                <a:cubicBezTo>
                  <a:pt x="283" y="294"/>
                  <a:pt x="337" y="213"/>
                  <a:pt x="319" y="129"/>
                </a:cubicBezTo>
                <a:moveTo>
                  <a:pt x="87" y="161"/>
                </a:moveTo>
                <a:cubicBezTo>
                  <a:pt x="75" y="103"/>
                  <a:pt x="113" y="45"/>
                  <a:pt x="172" y="33"/>
                </a:cubicBezTo>
                <a:cubicBezTo>
                  <a:pt x="202" y="27"/>
                  <a:pt x="231" y="34"/>
                  <a:pt x="255" y="50"/>
                </a:cubicBezTo>
                <a:cubicBezTo>
                  <a:pt x="104" y="201"/>
                  <a:pt x="104" y="201"/>
                  <a:pt x="104" y="201"/>
                </a:cubicBezTo>
                <a:cubicBezTo>
                  <a:pt x="96" y="189"/>
                  <a:pt x="90" y="176"/>
                  <a:pt x="87" y="161"/>
                </a:cubicBezTo>
                <a:moveTo>
                  <a:pt x="165" y="287"/>
                </a:moveTo>
                <a:cubicBezTo>
                  <a:pt x="135" y="293"/>
                  <a:pt x="106" y="287"/>
                  <a:pt x="82" y="271"/>
                </a:cubicBezTo>
                <a:cubicBezTo>
                  <a:pt x="233" y="120"/>
                  <a:pt x="233" y="120"/>
                  <a:pt x="233" y="120"/>
                </a:cubicBezTo>
                <a:cubicBezTo>
                  <a:pt x="241" y="132"/>
                  <a:pt x="246" y="145"/>
                  <a:pt x="249" y="159"/>
                </a:cubicBezTo>
                <a:cubicBezTo>
                  <a:pt x="261" y="218"/>
                  <a:pt x="223" y="275"/>
                  <a:pt x="165" y="287"/>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1" name="Kantlogo" hidden="1"/>
          <p:cNvSpPr>
            <a:spLocks noChangeAspect="1" noEditPoints="1"/>
          </p:cNvSpPr>
          <p:nvPr/>
        </p:nvSpPr>
        <p:spPr bwMode="auto">
          <a:xfrm>
            <a:off x="4656000" y="2054372"/>
            <a:ext cx="2880000" cy="2749256"/>
          </a:xfrm>
          <a:custGeom>
            <a:avLst/>
            <a:gdLst>
              <a:gd name="T0" fmla="*/ 315 w 332"/>
              <a:gd name="T1" fmla="*/ 128 h 317"/>
              <a:gd name="T2" fmla="*/ 285 w 332"/>
              <a:gd name="T3" fmla="*/ 64 h 317"/>
              <a:gd name="T4" fmla="*/ 301 w 332"/>
              <a:gd name="T5" fmla="*/ 48 h 317"/>
              <a:gd name="T6" fmla="*/ 304 w 332"/>
              <a:gd name="T7" fmla="*/ 21 h 317"/>
              <a:gd name="T8" fmla="*/ 288 w 332"/>
              <a:gd name="T9" fmla="*/ 13 h 317"/>
              <a:gd name="T10" fmla="*/ 261 w 332"/>
              <a:gd name="T11" fmla="*/ 40 h 317"/>
              <a:gd name="T12" fmla="*/ 135 w 332"/>
              <a:gd name="T13" fmla="*/ 10 h 317"/>
              <a:gd name="T14" fmla="*/ 17 w 332"/>
              <a:gd name="T15" fmla="*/ 189 h 317"/>
              <a:gd name="T16" fmla="*/ 47 w 332"/>
              <a:gd name="T17" fmla="*/ 254 h 317"/>
              <a:gd name="T18" fmla="*/ 35 w 332"/>
              <a:gd name="T19" fmla="*/ 266 h 317"/>
              <a:gd name="T20" fmla="*/ 32 w 332"/>
              <a:gd name="T21" fmla="*/ 293 h 317"/>
              <a:gd name="T22" fmla="*/ 48 w 332"/>
              <a:gd name="T23" fmla="*/ 301 h 317"/>
              <a:gd name="T24" fmla="*/ 71 w 332"/>
              <a:gd name="T25" fmla="*/ 278 h 317"/>
              <a:gd name="T26" fmla="*/ 196 w 332"/>
              <a:gd name="T27" fmla="*/ 308 h 317"/>
              <a:gd name="T28" fmla="*/ 315 w 332"/>
              <a:gd name="T29" fmla="*/ 128 h 317"/>
              <a:gd name="T30" fmla="*/ 86 w 332"/>
              <a:gd name="T31" fmla="*/ 160 h 317"/>
              <a:gd name="T32" fmla="*/ 169 w 332"/>
              <a:gd name="T33" fmla="*/ 33 h 317"/>
              <a:gd name="T34" fmla="*/ 251 w 332"/>
              <a:gd name="T35" fmla="*/ 50 h 317"/>
              <a:gd name="T36" fmla="*/ 102 w 332"/>
              <a:gd name="T37" fmla="*/ 199 h 317"/>
              <a:gd name="T38" fmla="*/ 86 w 332"/>
              <a:gd name="T39" fmla="*/ 160 h 317"/>
              <a:gd name="T40" fmla="*/ 162 w 332"/>
              <a:gd name="T41" fmla="*/ 284 h 317"/>
              <a:gd name="T42" fmla="*/ 81 w 332"/>
              <a:gd name="T43" fmla="*/ 268 h 317"/>
              <a:gd name="T44" fmla="*/ 230 w 332"/>
              <a:gd name="T45" fmla="*/ 119 h 317"/>
              <a:gd name="T46" fmla="*/ 246 w 332"/>
              <a:gd name="T47" fmla="*/ 158 h 317"/>
              <a:gd name="T48" fmla="*/ 162 w 332"/>
              <a:gd name="T49" fmla="*/ 284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2" h="317">
                <a:moveTo>
                  <a:pt x="315" y="128"/>
                </a:moveTo>
                <a:cubicBezTo>
                  <a:pt x="310" y="104"/>
                  <a:pt x="299" y="82"/>
                  <a:pt x="285" y="64"/>
                </a:cubicBezTo>
                <a:cubicBezTo>
                  <a:pt x="301" y="48"/>
                  <a:pt x="301" y="48"/>
                  <a:pt x="301" y="48"/>
                </a:cubicBezTo>
                <a:cubicBezTo>
                  <a:pt x="306" y="43"/>
                  <a:pt x="307" y="31"/>
                  <a:pt x="304" y="21"/>
                </a:cubicBezTo>
                <a:cubicBezTo>
                  <a:pt x="300" y="12"/>
                  <a:pt x="293" y="8"/>
                  <a:pt x="288" y="13"/>
                </a:cubicBezTo>
                <a:cubicBezTo>
                  <a:pt x="261" y="40"/>
                  <a:pt x="261" y="40"/>
                  <a:pt x="261" y="40"/>
                </a:cubicBezTo>
                <a:cubicBezTo>
                  <a:pt x="227" y="13"/>
                  <a:pt x="182" y="0"/>
                  <a:pt x="135" y="10"/>
                </a:cubicBezTo>
                <a:cubicBezTo>
                  <a:pt x="53" y="26"/>
                  <a:pt x="0" y="107"/>
                  <a:pt x="17" y="189"/>
                </a:cubicBezTo>
                <a:cubicBezTo>
                  <a:pt x="22" y="214"/>
                  <a:pt x="32" y="236"/>
                  <a:pt x="47" y="254"/>
                </a:cubicBezTo>
                <a:cubicBezTo>
                  <a:pt x="35" y="266"/>
                  <a:pt x="35" y="266"/>
                  <a:pt x="35" y="266"/>
                </a:cubicBezTo>
                <a:cubicBezTo>
                  <a:pt x="30" y="271"/>
                  <a:pt x="29" y="283"/>
                  <a:pt x="32" y="293"/>
                </a:cubicBezTo>
                <a:cubicBezTo>
                  <a:pt x="36" y="302"/>
                  <a:pt x="43" y="306"/>
                  <a:pt x="48" y="301"/>
                </a:cubicBezTo>
                <a:cubicBezTo>
                  <a:pt x="71" y="278"/>
                  <a:pt x="71" y="278"/>
                  <a:pt x="71" y="278"/>
                </a:cubicBezTo>
                <a:cubicBezTo>
                  <a:pt x="105" y="305"/>
                  <a:pt x="150" y="317"/>
                  <a:pt x="196" y="308"/>
                </a:cubicBezTo>
                <a:cubicBezTo>
                  <a:pt x="279" y="291"/>
                  <a:pt x="332" y="211"/>
                  <a:pt x="315" y="128"/>
                </a:cubicBezTo>
                <a:moveTo>
                  <a:pt x="86" y="160"/>
                </a:moveTo>
                <a:cubicBezTo>
                  <a:pt x="74" y="102"/>
                  <a:pt x="111" y="45"/>
                  <a:pt x="169" y="33"/>
                </a:cubicBezTo>
                <a:cubicBezTo>
                  <a:pt x="199" y="27"/>
                  <a:pt x="228" y="34"/>
                  <a:pt x="251" y="50"/>
                </a:cubicBezTo>
                <a:cubicBezTo>
                  <a:pt x="102" y="199"/>
                  <a:pt x="102" y="199"/>
                  <a:pt x="102" y="199"/>
                </a:cubicBezTo>
                <a:cubicBezTo>
                  <a:pt x="95" y="187"/>
                  <a:pt x="89" y="174"/>
                  <a:pt x="86" y="160"/>
                </a:cubicBezTo>
                <a:moveTo>
                  <a:pt x="162" y="284"/>
                </a:moveTo>
                <a:cubicBezTo>
                  <a:pt x="133" y="290"/>
                  <a:pt x="104" y="283"/>
                  <a:pt x="81" y="268"/>
                </a:cubicBezTo>
                <a:cubicBezTo>
                  <a:pt x="230" y="119"/>
                  <a:pt x="230" y="119"/>
                  <a:pt x="230" y="119"/>
                </a:cubicBezTo>
                <a:cubicBezTo>
                  <a:pt x="237" y="130"/>
                  <a:pt x="243" y="143"/>
                  <a:pt x="246" y="158"/>
                </a:cubicBezTo>
                <a:cubicBezTo>
                  <a:pt x="258" y="216"/>
                  <a:pt x="220" y="272"/>
                  <a:pt x="162" y="284"/>
                </a:cubicBezTo>
              </a:path>
            </a:pathLst>
          </a:cu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grpSp>
        <p:nvGrpSpPr>
          <p:cNvPr id="73" name="Skravertlogo" hidden="1"/>
          <p:cNvGrpSpPr>
            <a:grpSpLocks noChangeAspect="1"/>
          </p:cNvGrpSpPr>
          <p:nvPr/>
        </p:nvGrpSpPr>
        <p:grpSpPr bwMode="auto">
          <a:xfrm>
            <a:off x="4656000" y="1987582"/>
            <a:ext cx="2880000" cy="2882836"/>
            <a:chOff x="1627" y="448"/>
            <a:chExt cx="3047" cy="3050"/>
          </a:xfrm>
          <a:solidFill>
            <a:schemeClr val="accent1"/>
          </a:solidFill>
        </p:grpSpPr>
        <p:sp>
          <p:nvSpPr>
            <p:cNvPr id="74" name="Freeform 265"/>
            <p:cNvSpPr>
              <a:spLocks/>
            </p:cNvSpPr>
            <p:nvPr/>
          </p:nvSpPr>
          <p:spPr bwMode="auto">
            <a:xfrm>
              <a:off x="1629" y="1145"/>
              <a:ext cx="898" cy="927"/>
            </a:xfrm>
            <a:custGeom>
              <a:avLst/>
              <a:gdLst>
                <a:gd name="T0" fmla="*/ 358 w 379"/>
                <a:gd name="T1" fmla="*/ 33 h 391"/>
                <a:gd name="T2" fmla="*/ 379 w 379"/>
                <a:gd name="T3" fmla="*/ 0 h 391"/>
                <a:gd name="T4" fmla="*/ 0 w 379"/>
                <a:gd name="T5" fmla="*/ 380 h 391"/>
                <a:gd name="T6" fmla="*/ 1 w 379"/>
                <a:gd name="T7" fmla="*/ 391 h 391"/>
                <a:gd name="T8" fmla="*/ 358 w 379"/>
                <a:gd name="T9" fmla="*/ 33 h 391"/>
              </a:gdLst>
              <a:ahLst/>
              <a:cxnLst>
                <a:cxn ang="0">
                  <a:pos x="T0" y="T1"/>
                </a:cxn>
                <a:cxn ang="0">
                  <a:pos x="T2" y="T3"/>
                </a:cxn>
                <a:cxn ang="0">
                  <a:pos x="T4" y="T5"/>
                </a:cxn>
                <a:cxn ang="0">
                  <a:pos x="T6" y="T7"/>
                </a:cxn>
                <a:cxn ang="0">
                  <a:pos x="T8" y="T9"/>
                </a:cxn>
              </a:cxnLst>
              <a:rect l="0" t="0" r="r" b="b"/>
              <a:pathLst>
                <a:path w="379" h="391">
                  <a:moveTo>
                    <a:pt x="358" y="33"/>
                  </a:moveTo>
                  <a:cubicBezTo>
                    <a:pt x="364" y="22"/>
                    <a:pt x="372" y="11"/>
                    <a:pt x="379" y="0"/>
                  </a:cubicBezTo>
                  <a:lnTo>
                    <a:pt x="0" y="380"/>
                  </a:lnTo>
                  <a:cubicBezTo>
                    <a:pt x="0" y="384"/>
                    <a:pt x="0" y="387"/>
                    <a:pt x="1" y="391"/>
                  </a:cubicBezTo>
                  <a:lnTo>
                    <a:pt x="35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266"/>
            <p:cNvSpPr>
              <a:spLocks/>
            </p:cNvSpPr>
            <p:nvPr/>
          </p:nvSpPr>
          <p:spPr bwMode="auto">
            <a:xfrm>
              <a:off x="1674" y="1684"/>
              <a:ext cx="659" cy="683"/>
            </a:xfrm>
            <a:custGeom>
              <a:avLst/>
              <a:gdLst>
                <a:gd name="T0" fmla="*/ 277 w 278"/>
                <a:gd name="T1" fmla="*/ 13 h 288"/>
                <a:gd name="T2" fmla="*/ 278 w 278"/>
                <a:gd name="T3" fmla="*/ 0 h 288"/>
                <a:gd name="T4" fmla="*/ 0 w 278"/>
                <a:gd name="T5" fmla="*/ 279 h 288"/>
                <a:gd name="T6" fmla="*/ 2 w 278"/>
                <a:gd name="T7" fmla="*/ 288 h 288"/>
                <a:gd name="T8" fmla="*/ 277 w 278"/>
                <a:gd name="T9" fmla="*/ 13 h 288"/>
              </a:gdLst>
              <a:ahLst/>
              <a:cxnLst>
                <a:cxn ang="0">
                  <a:pos x="T0" y="T1"/>
                </a:cxn>
                <a:cxn ang="0">
                  <a:pos x="T2" y="T3"/>
                </a:cxn>
                <a:cxn ang="0">
                  <a:pos x="T4" y="T5"/>
                </a:cxn>
                <a:cxn ang="0">
                  <a:pos x="T6" y="T7"/>
                </a:cxn>
                <a:cxn ang="0">
                  <a:pos x="T8" y="T9"/>
                </a:cxn>
              </a:cxnLst>
              <a:rect l="0" t="0" r="r" b="b"/>
              <a:pathLst>
                <a:path w="278" h="288">
                  <a:moveTo>
                    <a:pt x="277" y="13"/>
                  </a:moveTo>
                  <a:cubicBezTo>
                    <a:pt x="277" y="9"/>
                    <a:pt x="277" y="5"/>
                    <a:pt x="278" y="0"/>
                  </a:cubicBezTo>
                  <a:lnTo>
                    <a:pt x="0" y="279"/>
                  </a:lnTo>
                  <a:cubicBezTo>
                    <a:pt x="0" y="282"/>
                    <a:pt x="1" y="285"/>
                    <a:pt x="2" y="288"/>
                  </a:cubicBezTo>
                  <a:lnTo>
                    <a:pt x="277"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267"/>
            <p:cNvSpPr>
              <a:spLocks/>
            </p:cNvSpPr>
            <p:nvPr/>
          </p:nvSpPr>
          <p:spPr bwMode="auto">
            <a:xfrm>
              <a:off x="1653" y="1553"/>
              <a:ext cx="697" cy="721"/>
            </a:xfrm>
            <a:custGeom>
              <a:avLst/>
              <a:gdLst>
                <a:gd name="T0" fmla="*/ 292 w 294"/>
                <a:gd name="T1" fmla="*/ 13 h 304"/>
                <a:gd name="T2" fmla="*/ 294 w 294"/>
                <a:gd name="T3" fmla="*/ 0 h 304"/>
                <a:gd name="T4" fmla="*/ 0 w 294"/>
                <a:gd name="T5" fmla="*/ 294 h 304"/>
                <a:gd name="T6" fmla="*/ 2 w 294"/>
                <a:gd name="T7" fmla="*/ 304 h 304"/>
                <a:gd name="T8" fmla="*/ 292 w 294"/>
                <a:gd name="T9" fmla="*/ 13 h 304"/>
              </a:gdLst>
              <a:ahLst/>
              <a:cxnLst>
                <a:cxn ang="0">
                  <a:pos x="T0" y="T1"/>
                </a:cxn>
                <a:cxn ang="0">
                  <a:pos x="T2" y="T3"/>
                </a:cxn>
                <a:cxn ang="0">
                  <a:pos x="T4" y="T5"/>
                </a:cxn>
                <a:cxn ang="0">
                  <a:pos x="T6" y="T7"/>
                </a:cxn>
                <a:cxn ang="0">
                  <a:pos x="T8" y="T9"/>
                </a:cxn>
              </a:cxnLst>
              <a:rect l="0" t="0" r="r" b="b"/>
              <a:pathLst>
                <a:path w="294" h="304">
                  <a:moveTo>
                    <a:pt x="292" y="13"/>
                  </a:moveTo>
                  <a:cubicBezTo>
                    <a:pt x="293" y="9"/>
                    <a:pt x="293" y="4"/>
                    <a:pt x="294" y="0"/>
                  </a:cubicBezTo>
                  <a:lnTo>
                    <a:pt x="0" y="294"/>
                  </a:lnTo>
                  <a:cubicBezTo>
                    <a:pt x="1" y="297"/>
                    <a:pt x="1" y="301"/>
                    <a:pt x="2" y="304"/>
                  </a:cubicBezTo>
                  <a:lnTo>
                    <a:pt x="29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268"/>
            <p:cNvSpPr>
              <a:spLocks/>
            </p:cNvSpPr>
            <p:nvPr/>
          </p:nvSpPr>
          <p:spPr bwMode="auto">
            <a:xfrm>
              <a:off x="1639" y="1392"/>
              <a:ext cx="758" cy="785"/>
            </a:xfrm>
            <a:custGeom>
              <a:avLst/>
              <a:gdLst>
                <a:gd name="T0" fmla="*/ 314 w 320"/>
                <a:gd name="T1" fmla="*/ 17 h 331"/>
                <a:gd name="T2" fmla="*/ 320 w 320"/>
                <a:gd name="T3" fmla="*/ 0 h 331"/>
                <a:gd name="T4" fmla="*/ 0 w 320"/>
                <a:gd name="T5" fmla="*/ 321 h 331"/>
                <a:gd name="T6" fmla="*/ 1 w 320"/>
                <a:gd name="T7" fmla="*/ 331 h 331"/>
                <a:gd name="T8" fmla="*/ 314 w 320"/>
                <a:gd name="T9" fmla="*/ 17 h 331"/>
              </a:gdLst>
              <a:ahLst/>
              <a:cxnLst>
                <a:cxn ang="0">
                  <a:pos x="T0" y="T1"/>
                </a:cxn>
                <a:cxn ang="0">
                  <a:pos x="T2" y="T3"/>
                </a:cxn>
                <a:cxn ang="0">
                  <a:pos x="T4" y="T5"/>
                </a:cxn>
                <a:cxn ang="0">
                  <a:pos x="T6" y="T7"/>
                </a:cxn>
                <a:cxn ang="0">
                  <a:pos x="T8" y="T9"/>
                </a:cxn>
              </a:cxnLst>
              <a:rect l="0" t="0" r="r" b="b"/>
              <a:pathLst>
                <a:path w="320" h="331">
                  <a:moveTo>
                    <a:pt x="314" y="17"/>
                  </a:moveTo>
                  <a:cubicBezTo>
                    <a:pt x="316" y="11"/>
                    <a:pt x="318" y="5"/>
                    <a:pt x="320" y="0"/>
                  </a:cubicBezTo>
                  <a:lnTo>
                    <a:pt x="0" y="321"/>
                  </a:lnTo>
                  <a:cubicBezTo>
                    <a:pt x="0" y="324"/>
                    <a:pt x="0" y="327"/>
                    <a:pt x="1" y="331"/>
                  </a:cubicBezTo>
                  <a:lnTo>
                    <a:pt x="31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269"/>
            <p:cNvSpPr>
              <a:spLocks/>
            </p:cNvSpPr>
            <p:nvPr/>
          </p:nvSpPr>
          <p:spPr bwMode="auto">
            <a:xfrm>
              <a:off x="1793" y="493"/>
              <a:ext cx="2658" cy="2673"/>
            </a:xfrm>
            <a:custGeom>
              <a:avLst/>
              <a:gdLst>
                <a:gd name="T0" fmla="*/ 1122 w 1122"/>
                <a:gd name="T1" fmla="*/ 3 h 1127"/>
                <a:gd name="T2" fmla="*/ 1114 w 1122"/>
                <a:gd name="T3" fmla="*/ 0 h 1127"/>
                <a:gd name="T4" fmla="*/ 3 w 1122"/>
                <a:gd name="T5" fmla="*/ 1113 h 1127"/>
                <a:gd name="T6" fmla="*/ 0 w 1122"/>
                <a:gd name="T7" fmla="*/ 1127 h 1127"/>
                <a:gd name="T8" fmla="*/ 1122 w 1122"/>
                <a:gd name="T9" fmla="*/ 3 h 1127"/>
              </a:gdLst>
              <a:ahLst/>
              <a:cxnLst>
                <a:cxn ang="0">
                  <a:pos x="T0" y="T1"/>
                </a:cxn>
                <a:cxn ang="0">
                  <a:pos x="T2" y="T3"/>
                </a:cxn>
                <a:cxn ang="0">
                  <a:pos x="T4" y="T5"/>
                </a:cxn>
                <a:cxn ang="0">
                  <a:pos x="T6" y="T7"/>
                </a:cxn>
                <a:cxn ang="0">
                  <a:pos x="T8" y="T9"/>
                </a:cxn>
              </a:cxnLst>
              <a:rect l="0" t="0" r="r" b="b"/>
              <a:pathLst>
                <a:path w="1122" h="1127">
                  <a:moveTo>
                    <a:pt x="1122" y="3"/>
                  </a:moveTo>
                  <a:cubicBezTo>
                    <a:pt x="1119" y="2"/>
                    <a:pt x="1117" y="1"/>
                    <a:pt x="1114" y="0"/>
                  </a:cubicBezTo>
                  <a:lnTo>
                    <a:pt x="3" y="1113"/>
                  </a:lnTo>
                  <a:cubicBezTo>
                    <a:pt x="2" y="1118"/>
                    <a:pt x="1" y="1122"/>
                    <a:pt x="0" y="1127"/>
                  </a:cubicBezTo>
                  <a:lnTo>
                    <a:pt x="112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270"/>
            <p:cNvSpPr>
              <a:spLocks/>
            </p:cNvSpPr>
            <p:nvPr/>
          </p:nvSpPr>
          <p:spPr bwMode="auto">
            <a:xfrm>
              <a:off x="2776" y="450"/>
              <a:ext cx="472" cy="446"/>
            </a:xfrm>
            <a:custGeom>
              <a:avLst/>
              <a:gdLst>
                <a:gd name="T0" fmla="*/ 0 w 199"/>
                <a:gd name="T1" fmla="*/ 188 h 188"/>
                <a:gd name="T2" fmla="*/ 33 w 199"/>
                <a:gd name="T3" fmla="*/ 167 h 188"/>
                <a:gd name="T4" fmla="*/ 199 w 199"/>
                <a:gd name="T5" fmla="*/ 0 h 188"/>
                <a:gd name="T6" fmla="*/ 188 w 199"/>
                <a:gd name="T7" fmla="*/ 0 h 188"/>
                <a:gd name="T8" fmla="*/ 0 w 199"/>
                <a:gd name="T9" fmla="*/ 188 h 188"/>
              </a:gdLst>
              <a:ahLst/>
              <a:cxnLst>
                <a:cxn ang="0">
                  <a:pos x="T0" y="T1"/>
                </a:cxn>
                <a:cxn ang="0">
                  <a:pos x="T2" y="T3"/>
                </a:cxn>
                <a:cxn ang="0">
                  <a:pos x="T4" y="T5"/>
                </a:cxn>
                <a:cxn ang="0">
                  <a:pos x="T6" y="T7"/>
                </a:cxn>
                <a:cxn ang="0">
                  <a:pos x="T8" y="T9"/>
                </a:cxn>
              </a:cxnLst>
              <a:rect l="0" t="0" r="r" b="b"/>
              <a:pathLst>
                <a:path w="199" h="188">
                  <a:moveTo>
                    <a:pt x="0" y="188"/>
                  </a:moveTo>
                  <a:cubicBezTo>
                    <a:pt x="11" y="180"/>
                    <a:pt x="22" y="173"/>
                    <a:pt x="33" y="167"/>
                  </a:cubicBezTo>
                  <a:lnTo>
                    <a:pt x="199" y="0"/>
                  </a:lnTo>
                  <a:cubicBezTo>
                    <a:pt x="195" y="0"/>
                    <a:pt x="192" y="0"/>
                    <a:pt x="188" y="0"/>
                  </a:cubicBezTo>
                  <a:lnTo>
                    <a:pt x="0"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271"/>
            <p:cNvSpPr>
              <a:spLocks/>
            </p:cNvSpPr>
            <p:nvPr/>
          </p:nvSpPr>
          <p:spPr bwMode="auto">
            <a:xfrm>
              <a:off x="3181" y="474"/>
              <a:ext cx="268" cy="244"/>
            </a:xfrm>
            <a:custGeom>
              <a:avLst/>
              <a:gdLst>
                <a:gd name="T0" fmla="*/ 0 w 113"/>
                <a:gd name="T1" fmla="*/ 103 h 103"/>
                <a:gd name="T2" fmla="*/ 1 w 113"/>
                <a:gd name="T3" fmla="*/ 103 h 103"/>
                <a:gd name="T4" fmla="*/ 14 w 113"/>
                <a:gd name="T5" fmla="*/ 101 h 103"/>
                <a:gd name="T6" fmla="*/ 113 w 113"/>
                <a:gd name="T7" fmla="*/ 1 h 103"/>
                <a:gd name="T8" fmla="*/ 104 w 113"/>
                <a:gd name="T9" fmla="*/ 0 h 103"/>
                <a:gd name="T10" fmla="*/ 0 w 113"/>
                <a:gd name="T11" fmla="*/ 103 h 103"/>
              </a:gdLst>
              <a:ahLst/>
              <a:cxnLst>
                <a:cxn ang="0">
                  <a:pos x="T0" y="T1"/>
                </a:cxn>
                <a:cxn ang="0">
                  <a:pos x="T2" y="T3"/>
                </a:cxn>
                <a:cxn ang="0">
                  <a:pos x="T4" y="T5"/>
                </a:cxn>
                <a:cxn ang="0">
                  <a:pos x="T6" y="T7"/>
                </a:cxn>
                <a:cxn ang="0">
                  <a:pos x="T8" y="T9"/>
                </a:cxn>
                <a:cxn ang="0">
                  <a:pos x="T10" y="T11"/>
                </a:cxn>
              </a:cxnLst>
              <a:rect l="0" t="0" r="r" b="b"/>
              <a:pathLst>
                <a:path w="113" h="103">
                  <a:moveTo>
                    <a:pt x="0" y="103"/>
                  </a:moveTo>
                  <a:cubicBezTo>
                    <a:pt x="1" y="103"/>
                    <a:pt x="1" y="103"/>
                    <a:pt x="1" y="103"/>
                  </a:cubicBezTo>
                  <a:cubicBezTo>
                    <a:pt x="5" y="102"/>
                    <a:pt x="10" y="101"/>
                    <a:pt x="14" y="101"/>
                  </a:cubicBezTo>
                  <a:lnTo>
                    <a:pt x="113" y="1"/>
                  </a:lnTo>
                  <a:cubicBezTo>
                    <a:pt x="110" y="1"/>
                    <a:pt x="107" y="0"/>
                    <a:pt x="104" y="0"/>
                  </a:cubicBezTo>
                  <a:lnTo>
                    <a:pt x="0"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272"/>
            <p:cNvSpPr>
              <a:spLocks/>
            </p:cNvSpPr>
            <p:nvPr/>
          </p:nvSpPr>
          <p:spPr bwMode="auto">
            <a:xfrm>
              <a:off x="1840" y="2177"/>
              <a:ext cx="578" cy="590"/>
            </a:xfrm>
            <a:custGeom>
              <a:avLst/>
              <a:gdLst>
                <a:gd name="T0" fmla="*/ 244 w 244"/>
                <a:gd name="T1" fmla="*/ 8 h 249"/>
                <a:gd name="T2" fmla="*/ 241 w 244"/>
                <a:gd name="T3" fmla="*/ 0 h 249"/>
                <a:gd name="T4" fmla="*/ 0 w 244"/>
                <a:gd name="T5" fmla="*/ 242 h 249"/>
                <a:gd name="T6" fmla="*/ 4 w 244"/>
                <a:gd name="T7" fmla="*/ 249 h 249"/>
                <a:gd name="T8" fmla="*/ 244 w 244"/>
                <a:gd name="T9" fmla="*/ 8 h 249"/>
              </a:gdLst>
              <a:ahLst/>
              <a:cxnLst>
                <a:cxn ang="0">
                  <a:pos x="T0" y="T1"/>
                </a:cxn>
                <a:cxn ang="0">
                  <a:pos x="T2" y="T3"/>
                </a:cxn>
                <a:cxn ang="0">
                  <a:pos x="T4" y="T5"/>
                </a:cxn>
                <a:cxn ang="0">
                  <a:pos x="T6" y="T7"/>
                </a:cxn>
                <a:cxn ang="0">
                  <a:pos x="T8" y="T9"/>
                </a:cxn>
              </a:cxnLst>
              <a:rect l="0" t="0" r="r" b="b"/>
              <a:pathLst>
                <a:path w="244" h="249">
                  <a:moveTo>
                    <a:pt x="244" y="8"/>
                  </a:moveTo>
                  <a:cubicBezTo>
                    <a:pt x="243" y="6"/>
                    <a:pt x="242" y="3"/>
                    <a:pt x="241" y="0"/>
                  </a:cubicBezTo>
                  <a:lnTo>
                    <a:pt x="0" y="242"/>
                  </a:lnTo>
                  <a:cubicBezTo>
                    <a:pt x="1" y="244"/>
                    <a:pt x="3" y="246"/>
                    <a:pt x="4" y="249"/>
                  </a:cubicBezTo>
                  <a:lnTo>
                    <a:pt x="24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273"/>
            <p:cNvSpPr>
              <a:spLocks/>
            </p:cNvSpPr>
            <p:nvPr/>
          </p:nvSpPr>
          <p:spPr bwMode="auto">
            <a:xfrm>
              <a:off x="1883" y="2255"/>
              <a:ext cx="573" cy="581"/>
            </a:xfrm>
            <a:custGeom>
              <a:avLst/>
              <a:gdLst>
                <a:gd name="T0" fmla="*/ 242 w 242"/>
                <a:gd name="T1" fmla="*/ 8 h 245"/>
                <a:gd name="T2" fmla="*/ 238 w 242"/>
                <a:gd name="T3" fmla="*/ 0 h 245"/>
                <a:gd name="T4" fmla="*/ 0 w 242"/>
                <a:gd name="T5" fmla="*/ 238 h 245"/>
                <a:gd name="T6" fmla="*/ 5 w 242"/>
                <a:gd name="T7" fmla="*/ 245 h 245"/>
                <a:gd name="T8" fmla="*/ 242 w 242"/>
                <a:gd name="T9" fmla="*/ 8 h 245"/>
              </a:gdLst>
              <a:ahLst/>
              <a:cxnLst>
                <a:cxn ang="0">
                  <a:pos x="T0" y="T1"/>
                </a:cxn>
                <a:cxn ang="0">
                  <a:pos x="T2" y="T3"/>
                </a:cxn>
                <a:cxn ang="0">
                  <a:pos x="T4" y="T5"/>
                </a:cxn>
                <a:cxn ang="0">
                  <a:pos x="T6" y="T7"/>
                </a:cxn>
                <a:cxn ang="0">
                  <a:pos x="T8" y="T9"/>
                </a:cxn>
              </a:cxnLst>
              <a:rect l="0" t="0" r="r" b="b"/>
              <a:pathLst>
                <a:path w="242" h="245">
                  <a:moveTo>
                    <a:pt x="242" y="8"/>
                  </a:moveTo>
                  <a:cubicBezTo>
                    <a:pt x="240" y="5"/>
                    <a:pt x="239" y="3"/>
                    <a:pt x="238" y="0"/>
                  </a:cubicBezTo>
                  <a:lnTo>
                    <a:pt x="0" y="238"/>
                  </a:lnTo>
                  <a:cubicBezTo>
                    <a:pt x="2" y="240"/>
                    <a:pt x="3" y="243"/>
                    <a:pt x="5" y="245"/>
                  </a:cubicBezTo>
                  <a:lnTo>
                    <a:pt x="24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274"/>
            <p:cNvSpPr>
              <a:spLocks/>
            </p:cNvSpPr>
            <p:nvPr/>
          </p:nvSpPr>
          <p:spPr bwMode="auto">
            <a:xfrm>
              <a:off x="1930" y="2329"/>
              <a:ext cx="569" cy="574"/>
            </a:xfrm>
            <a:custGeom>
              <a:avLst/>
              <a:gdLst>
                <a:gd name="T0" fmla="*/ 240 w 240"/>
                <a:gd name="T1" fmla="*/ 7 h 242"/>
                <a:gd name="T2" fmla="*/ 235 w 240"/>
                <a:gd name="T3" fmla="*/ 0 h 242"/>
                <a:gd name="T4" fmla="*/ 0 w 240"/>
                <a:gd name="T5" fmla="*/ 235 h 242"/>
                <a:gd name="T6" fmla="*/ 5 w 240"/>
                <a:gd name="T7" fmla="*/ 242 h 242"/>
                <a:gd name="T8" fmla="*/ 240 w 240"/>
                <a:gd name="T9" fmla="*/ 7 h 242"/>
              </a:gdLst>
              <a:ahLst/>
              <a:cxnLst>
                <a:cxn ang="0">
                  <a:pos x="T0" y="T1"/>
                </a:cxn>
                <a:cxn ang="0">
                  <a:pos x="T2" y="T3"/>
                </a:cxn>
                <a:cxn ang="0">
                  <a:pos x="T4" y="T5"/>
                </a:cxn>
                <a:cxn ang="0">
                  <a:pos x="T6" y="T7"/>
                </a:cxn>
                <a:cxn ang="0">
                  <a:pos x="T8" y="T9"/>
                </a:cxn>
              </a:cxnLst>
              <a:rect l="0" t="0" r="r" b="b"/>
              <a:pathLst>
                <a:path w="240" h="242">
                  <a:moveTo>
                    <a:pt x="240" y="7"/>
                  </a:moveTo>
                  <a:cubicBezTo>
                    <a:pt x="238" y="5"/>
                    <a:pt x="237" y="2"/>
                    <a:pt x="235" y="0"/>
                  </a:cubicBezTo>
                  <a:lnTo>
                    <a:pt x="0" y="235"/>
                  </a:lnTo>
                  <a:cubicBezTo>
                    <a:pt x="2" y="237"/>
                    <a:pt x="4" y="240"/>
                    <a:pt x="5" y="242"/>
                  </a:cubicBezTo>
                  <a:lnTo>
                    <a:pt x="24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275"/>
            <p:cNvSpPr>
              <a:spLocks/>
            </p:cNvSpPr>
            <p:nvPr/>
          </p:nvSpPr>
          <p:spPr bwMode="auto">
            <a:xfrm>
              <a:off x="1729" y="1906"/>
              <a:ext cx="613" cy="631"/>
            </a:xfrm>
            <a:custGeom>
              <a:avLst/>
              <a:gdLst>
                <a:gd name="T0" fmla="*/ 259 w 259"/>
                <a:gd name="T1" fmla="*/ 10 h 266"/>
                <a:gd name="T2" fmla="*/ 257 w 259"/>
                <a:gd name="T3" fmla="*/ 0 h 266"/>
                <a:gd name="T4" fmla="*/ 0 w 259"/>
                <a:gd name="T5" fmla="*/ 258 h 266"/>
                <a:gd name="T6" fmla="*/ 3 w 259"/>
                <a:gd name="T7" fmla="*/ 266 h 266"/>
                <a:gd name="T8" fmla="*/ 259 w 259"/>
                <a:gd name="T9" fmla="*/ 10 h 266"/>
              </a:gdLst>
              <a:ahLst/>
              <a:cxnLst>
                <a:cxn ang="0">
                  <a:pos x="T0" y="T1"/>
                </a:cxn>
                <a:cxn ang="0">
                  <a:pos x="T2" y="T3"/>
                </a:cxn>
                <a:cxn ang="0">
                  <a:pos x="T4" y="T5"/>
                </a:cxn>
                <a:cxn ang="0">
                  <a:pos x="T6" y="T7"/>
                </a:cxn>
                <a:cxn ang="0">
                  <a:pos x="T8" y="T9"/>
                </a:cxn>
              </a:cxnLst>
              <a:rect l="0" t="0" r="r" b="b"/>
              <a:pathLst>
                <a:path w="259" h="266">
                  <a:moveTo>
                    <a:pt x="259" y="10"/>
                  </a:moveTo>
                  <a:cubicBezTo>
                    <a:pt x="258" y="7"/>
                    <a:pt x="258" y="4"/>
                    <a:pt x="257" y="0"/>
                  </a:cubicBezTo>
                  <a:lnTo>
                    <a:pt x="0" y="258"/>
                  </a:lnTo>
                  <a:cubicBezTo>
                    <a:pt x="1" y="261"/>
                    <a:pt x="2" y="264"/>
                    <a:pt x="3" y="266"/>
                  </a:cubicBezTo>
                  <a:lnTo>
                    <a:pt x="25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276"/>
            <p:cNvSpPr>
              <a:spLocks/>
            </p:cNvSpPr>
            <p:nvPr/>
          </p:nvSpPr>
          <p:spPr bwMode="auto">
            <a:xfrm>
              <a:off x="1800" y="2094"/>
              <a:ext cx="588" cy="600"/>
            </a:xfrm>
            <a:custGeom>
              <a:avLst/>
              <a:gdLst>
                <a:gd name="T0" fmla="*/ 248 w 248"/>
                <a:gd name="T1" fmla="*/ 8 h 253"/>
                <a:gd name="T2" fmla="*/ 245 w 248"/>
                <a:gd name="T3" fmla="*/ 0 h 253"/>
                <a:gd name="T4" fmla="*/ 0 w 248"/>
                <a:gd name="T5" fmla="*/ 246 h 253"/>
                <a:gd name="T6" fmla="*/ 3 w 248"/>
                <a:gd name="T7" fmla="*/ 253 h 253"/>
                <a:gd name="T8" fmla="*/ 248 w 248"/>
                <a:gd name="T9" fmla="*/ 8 h 253"/>
              </a:gdLst>
              <a:ahLst/>
              <a:cxnLst>
                <a:cxn ang="0">
                  <a:pos x="T0" y="T1"/>
                </a:cxn>
                <a:cxn ang="0">
                  <a:pos x="T2" y="T3"/>
                </a:cxn>
                <a:cxn ang="0">
                  <a:pos x="T4" y="T5"/>
                </a:cxn>
                <a:cxn ang="0">
                  <a:pos x="T6" y="T7"/>
                </a:cxn>
                <a:cxn ang="0">
                  <a:pos x="T8" y="T9"/>
                </a:cxn>
              </a:cxnLst>
              <a:rect l="0" t="0" r="r" b="b"/>
              <a:pathLst>
                <a:path w="248" h="253">
                  <a:moveTo>
                    <a:pt x="248" y="8"/>
                  </a:moveTo>
                  <a:cubicBezTo>
                    <a:pt x="247" y="6"/>
                    <a:pt x="246" y="3"/>
                    <a:pt x="245" y="0"/>
                  </a:cubicBezTo>
                  <a:lnTo>
                    <a:pt x="0" y="246"/>
                  </a:lnTo>
                  <a:cubicBezTo>
                    <a:pt x="1" y="248"/>
                    <a:pt x="2" y="250"/>
                    <a:pt x="3" y="253"/>
                  </a:cubicBezTo>
                  <a:lnTo>
                    <a:pt x="24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77"/>
            <p:cNvSpPr>
              <a:spLocks/>
            </p:cNvSpPr>
            <p:nvPr/>
          </p:nvSpPr>
          <p:spPr bwMode="auto">
            <a:xfrm>
              <a:off x="1698" y="1802"/>
              <a:ext cx="633" cy="652"/>
            </a:xfrm>
            <a:custGeom>
              <a:avLst/>
              <a:gdLst>
                <a:gd name="T0" fmla="*/ 267 w 267"/>
                <a:gd name="T1" fmla="*/ 11 h 275"/>
                <a:gd name="T2" fmla="*/ 266 w 267"/>
                <a:gd name="T3" fmla="*/ 0 h 275"/>
                <a:gd name="T4" fmla="*/ 0 w 267"/>
                <a:gd name="T5" fmla="*/ 266 h 275"/>
                <a:gd name="T6" fmla="*/ 3 w 267"/>
                <a:gd name="T7" fmla="*/ 275 h 275"/>
                <a:gd name="T8" fmla="*/ 267 w 267"/>
                <a:gd name="T9" fmla="*/ 11 h 275"/>
              </a:gdLst>
              <a:ahLst/>
              <a:cxnLst>
                <a:cxn ang="0">
                  <a:pos x="T0" y="T1"/>
                </a:cxn>
                <a:cxn ang="0">
                  <a:pos x="T2" y="T3"/>
                </a:cxn>
                <a:cxn ang="0">
                  <a:pos x="T4" y="T5"/>
                </a:cxn>
                <a:cxn ang="0">
                  <a:pos x="T6" y="T7"/>
                </a:cxn>
                <a:cxn ang="0">
                  <a:pos x="T8" y="T9"/>
                </a:cxn>
              </a:cxnLst>
              <a:rect l="0" t="0" r="r" b="b"/>
              <a:pathLst>
                <a:path w="267" h="275">
                  <a:moveTo>
                    <a:pt x="267" y="11"/>
                  </a:moveTo>
                  <a:cubicBezTo>
                    <a:pt x="267" y="7"/>
                    <a:pt x="267" y="3"/>
                    <a:pt x="266" y="0"/>
                  </a:cubicBezTo>
                  <a:lnTo>
                    <a:pt x="0" y="266"/>
                  </a:lnTo>
                  <a:cubicBezTo>
                    <a:pt x="1" y="269"/>
                    <a:pt x="2" y="272"/>
                    <a:pt x="3" y="275"/>
                  </a:cubicBezTo>
                  <a:lnTo>
                    <a:pt x="267"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78"/>
            <p:cNvSpPr>
              <a:spLocks/>
            </p:cNvSpPr>
            <p:nvPr/>
          </p:nvSpPr>
          <p:spPr bwMode="auto">
            <a:xfrm>
              <a:off x="1762" y="2004"/>
              <a:ext cx="599" cy="614"/>
            </a:xfrm>
            <a:custGeom>
              <a:avLst/>
              <a:gdLst>
                <a:gd name="T0" fmla="*/ 253 w 253"/>
                <a:gd name="T1" fmla="*/ 9 h 259"/>
                <a:gd name="T2" fmla="*/ 250 w 253"/>
                <a:gd name="T3" fmla="*/ 0 h 259"/>
                <a:gd name="T4" fmla="*/ 0 w 253"/>
                <a:gd name="T5" fmla="*/ 251 h 259"/>
                <a:gd name="T6" fmla="*/ 3 w 253"/>
                <a:gd name="T7" fmla="*/ 259 h 259"/>
                <a:gd name="T8" fmla="*/ 253 w 253"/>
                <a:gd name="T9" fmla="*/ 9 h 259"/>
              </a:gdLst>
              <a:ahLst/>
              <a:cxnLst>
                <a:cxn ang="0">
                  <a:pos x="T0" y="T1"/>
                </a:cxn>
                <a:cxn ang="0">
                  <a:pos x="T2" y="T3"/>
                </a:cxn>
                <a:cxn ang="0">
                  <a:pos x="T4" y="T5"/>
                </a:cxn>
                <a:cxn ang="0">
                  <a:pos x="T6" y="T7"/>
                </a:cxn>
                <a:cxn ang="0">
                  <a:pos x="T8" y="T9"/>
                </a:cxn>
              </a:cxnLst>
              <a:rect l="0" t="0" r="r" b="b"/>
              <a:pathLst>
                <a:path w="253" h="259">
                  <a:moveTo>
                    <a:pt x="253" y="9"/>
                  </a:moveTo>
                  <a:cubicBezTo>
                    <a:pt x="252" y="6"/>
                    <a:pt x="251" y="3"/>
                    <a:pt x="250" y="0"/>
                  </a:cubicBezTo>
                  <a:lnTo>
                    <a:pt x="0" y="251"/>
                  </a:lnTo>
                  <a:cubicBezTo>
                    <a:pt x="1" y="254"/>
                    <a:pt x="2" y="256"/>
                    <a:pt x="3" y="259"/>
                  </a:cubicBezTo>
                  <a:lnTo>
                    <a:pt x="25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279"/>
            <p:cNvSpPr>
              <a:spLocks/>
            </p:cNvSpPr>
            <p:nvPr/>
          </p:nvSpPr>
          <p:spPr bwMode="auto">
            <a:xfrm>
              <a:off x="3020" y="457"/>
              <a:ext cx="332" cy="309"/>
            </a:xfrm>
            <a:custGeom>
              <a:avLst/>
              <a:gdLst>
                <a:gd name="T0" fmla="*/ 0 w 140"/>
                <a:gd name="T1" fmla="*/ 130 h 130"/>
                <a:gd name="T2" fmla="*/ 18 w 140"/>
                <a:gd name="T3" fmla="*/ 124 h 130"/>
                <a:gd name="T4" fmla="*/ 140 w 140"/>
                <a:gd name="T5" fmla="*/ 2 h 130"/>
                <a:gd name="T6" fmla="*/ 130 w 140"/>
                <a:gd name="T7" fmla="*/ 0 h 130"/>
                <a:gd name="T8" fmla="*/ 0 w 140"/>
                <a:gd name="T9" fmla="*/ 130 h 130"/>
              </a:gdLst>
              <a:ahLst/>
              <a:cxnLst>
                <a:cxn ang="0">
                  <a:pos x="T0" y="T1"/>
                </a:cxn>
                <a:cxn ang="0">
                  <a:pos x="T2" y="T3"/>
                </a:cxn>
                <a:cxn ang="0">
                  <a:pos x="T4" y="T5"/>
                </a:cxn>
                <a:cxn ang="0">
                  <a:pos x="T6" y="T7"/>
                </a:cxn>
                <a:cxn ang="0">
                  <a:pos x="T8" y="T9"/>
                </a:cxn>
              </a:cxnLst>
              <a:rect l="0" t="0" r="r" b="b"/>
              <a:pathLst>
                <a:path w="140" h="130">
                  <a:moveTo>
                    <a:pt x="0" y="130"/>
                  </a:moveTo>
                  <a:cubicBezTo>
                    <a:pt x="6" y="128"/>
                    <a:pt x="12" y="126"/>
                    <a:pt x="18" y="124"/>
                  </a:cubicBezTo>
                  <a:lnTo>
                    <a:pt x="140" y="2"/>
                  </a:lnTo>
                  <a:cubicBezTo>
                    <a:pt x="137" y="1"/>
                    <a:pt x="133" y="1"/>
                    <a:pt x="130" y="0"/>
                  </a:cubicBezTo>
                  <a:lnTo>
                    <a:pt x="0"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280"/>
            <p:cNvSpPr>
              <a:spLocks/>
            </p:cNvSpPr>
            <p:nvPr/>
          </p:nvSpPr>
          <p:spPr bwMode="auto">
            <a:xfrm>
              <a:off x="1684" y="505"/>
              <a:ext cx="1054" cy="1058"/>
            </a:xfrm>
            <a:custGeom>
              <a:avLst/>
              <a:gdLst>
                <a:gd name="T0" fmla="*/ 445 w 445"/>
                <a:gd name="T1" fmla="*/ 0 h 446"/>
                <a:gd name="T2" fmla="*/ 429 w 445"/>
                <a:gd name="T3" fmla="*/ 5 h 446"/>
                <a:gd name="T4" fmla="*/ 4 w 445"/>
                <a:gd name="T5" fmla="*/ 430 h 446"/>
                <a:gd name="T6" fmla="*/ 0 w 445"/>
                <a:gd name="T7" fmla="*/ 446 h 446"/>
                <a:gd name="T8" fmla="*/ 445 w 445"/>
                <a:gd name="T9" fmla="*/ 0 h 446"/>
              </a:gdLst>
              <a:ahLst/>
              <a:cxnLst>
                <a:cxn ang="0">
                  <a:pos x="T0" y="T1"/>
                </a:cxn>
                <a:cxn ang="0">
                  <a:pos x="T2" y="T3"/>
                </a:cxn>
                <a:cxn ang="0">
                  <a:pos x="T4" y="T5"/>
                </a:cxn>
                <a:cxn ang="0">
                  <a:pos x="T6" y="T7"/>
                </a:cxn>
                <a:cxn ang="0">
                  <a:pos x="T8" y="T9"/>
                </a:cxn>
              </a:cxnLst>
              <a:rect l="0" t="0" r="r" b="b"/>
              <a:pathLst>
                <a:path w="445" h="446">
                  <a:moveTo>
                    <a:pt x="445" y="0"/>
                  </a:moveTo>
                  <a:cubicBezTo>
                    <a:pt x="439" y="2"/>
                    <a:pt x="434" y="3"/>
                    <a:pt x="429" y="5"/>
                  </a:cubicBezTo>
                  <a:lnTo>
                    <a:pt x="4" y="430"/>
                  </a:lnTo>
                  <a:cubicBezTo>
                    <a:pt x="3" y="435"/>
                    <a:pt x="1" y="441"/>
                    <a:pt x="0" y="446"/>
                  </a:cubicBezTo>
                  <a:lnTo>
                    <a:pt x="4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281"/>
            <p:cNvSpPr>
              <a:spLocks/>
            </p:cNvSpPr>
            <p:nvPr/>
          </p:nvSpPr>
          <p:spPr bwMode="auto">
            <a:xfrm>
              <a:off x="1651" y="472"/>
              <a:ext cx="1234" cy="1238"/>
            </a:xfrm>
            <a:custGeom>
              <a:avLst/>
              <a:gdLst>
                <a:gd name="T0" fmla="*/ 521 w 521"/>
                <a:gd name="T1" fmla="*/ 0 h 522"/>
                <a:gd name="T2" fmla="*/ 507 w 521"/>
                <a:gd name="T3" fmla="*/ 2 h 522"/>
                <a:gd name="T4" fmla="*/ 2 w 521"/>
                <a:gd name="T5" fmla="*/ 508 h 522"/>
                <a:gd name="T6" fmla="*/ 0 w 521"/>
                <a:gd name="T7" fmla="*/ 522 h 522"/>
                <a:gd name="T8" fmla="*/ 521 w 521"/>
                <a:gd name="T9" fmla="*/ 0 h 522"/>
              </a:gdLst>
              <a:ahLst/>
              <a:cxnLst>
                <a:cxn ang="0">
                  <a:pos x="T0" y="T1"/>
                </a:cxn>
                <a:cxn ang="0">
                  <a:pos x="T2" y="T3"/>
                </a:cxn>
                <a:cxn ang="0">
                  <a:pos x="T4" y="T5"/>
                </a:cxn>
                <a:cxn ang="0">
                  <a:pos x="T6" y="T7"/>
                </a:cxn>
                <a:cxn ang="0">
                  <a:pos x="T8" y="T9"/>
                </a:cxn>
              </a:cxnLst>
              <a:rect l="0" t="0" r="r" b="b"/>
              <a:pathLst>
                <a:path w="521" h="522">
                  <a:moveTo>
                    <a:pt x="521" y="0"/>
                  </a:moveTo>
                  <a:cubicBezTo>
                    <a:pt x="517" y="1"/>
                    <a:pt x="512" y="2"/>
                    <a:pt x="507" y="2"/>
                  </a:cubicBezTo>
                  <a:lnTo>
                    <a:pt x="2" y="508"/>
                  </a:lnTo>
                  <a:cubicBezTo>
                    <a:pt x="1" y="513"/>
                    <a:pt x="0" y="518"/>
                    <a:pt x="0" y="522"/>
                  </a:cubicBezTo>
                  <a:lnTo>
                    <a:pt x="5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282"/>
            <p:cNvSpPr>
              <a:spLocks/>
            </p:cNvSpPr>
            <p:nvPr/>
          </p:nvSpPr>
          <p:spPr bwMode="auto">
            <a:xfrm>
              <a:off x="1632" y="453"/>
              <a:ext cx="1386" cy="1389"/>
            </a:xfrm>
            <a:custGeom>
              <a:avLst/>
              <a:gdLst>
                <a:gd name="T0" fmla="*/ 585 w 585"/>
                <a:gd name="T1" fmla="*/ 0 h 586"/>
                <a:gd name="T2" fmla="*/ 572 w 585"/>
                <a:gd name="T3" fmla="*/ 2 h 586"/>
                <a:gd name="T4" fmla="*/ 2 w 585"/>
                <a:gd name="T5" fmla="*/ 573 h 586"/>
                <a:gd name="T6" fmla="*/ 0 w 585"/>
                <a:gd name="T7" fmla="*/ 586 h 586"/>
                <a:gd name="T8" fmla="*/ 585 w 585"/>
                <a:gd name="T9" fmla="*/ 0 h 586"/>
              </a:gdLst>
              <a:ahLst/>
              <a:cxnLst>
                <a:cxn ang="0">
                  <a:pos x="T0" y="T1"/>
                </a:cxn>
                <a:cxn ang="0">
                  <a:pos x="T2" y="T3"/>
                </a:cxn>
                <a:cxn ang="0">
                  <a:pos x="T4" y="T5"/>
                </a:cxn>
                <a:cxn ang="0">
                  <a:pos x="T6" y="T7"/>
                </a:cxn>
                <a:cxn ang="0">
                  <a:pos x="T8" y="T9"/>
                </a:cxn>
              </a:cxnLst>
              <a:rect l="0" t="0" r="r" b="b"/>
              <a:pathLst>
                <a:path w="585" h="586">
                  <a:moveTo>
                    <a:pt x="585" y="0"/>
                  </a:moveTo>
                  <a:cubicBezTo>
                    <a:pt x="581" y="1"/>
                    <a:pt x="576" y="1"/>
                    <a:pt x="572" y="2"/>
                  </a:cubicBezTo>
                  <a:lnTo>
                    <a:pt x="2" y="573"/>
                  </a:lnTo>
                  <a:cubicBezTo>
                    <a:pt x="1" y="577"/>
                    <a:pt x="1" y="581"/>
                    <a:pt x="0" y="586"/>
                  </a:cubicBezTo>
                  <a:lnTo>
                    <a:pt x="5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283"/>
            <p:cNvSpPr>
              <a:spLocks/>
            </p:cNvSpPr>
            <p:nvPr/>
          </p:nvSpPr>
          <p:spPr bwMode="auto">
            <a:xfrm>
              <a:off x="3146" y="1966"/>
              <a:ext cx="1528" cy="1532"/>
            </a:xfrm>
            <a:custGeom>
              <a:avLst/>
              <a:gdLst>
                <a:gd name="T0" fmla="*/ 645 w 645"/>
                <a:gd name="T1" fmla="*/ 0 h 646"/>
                <a:gd name="T2" fmla="*/ 0 w 645"/>
                <a:gd name="T3" fmla="*/ 646 h 646"/>
                <a:gd name="T4" fmla="*/ 11 w 645"/>
                <a:gd name="T5" fmla="*/ 646 h 646"/>
                <a:gd name="T6" fmla="*/ 644 w 645"/>
                <a:gd name="T7" fmla="*/ 11 h 646"/>
                <a:gd name="T8" fmla="*/ 645 w 645"/>
                <a:gd name="T9" fmla="*/ 0 h 646"/>
              </a:gdLst>
              <a:ahLst/>
              <a:cxnLst>
                <a:cxn ang="0">
                  <a:pos x="T0" y="T1"/>
                </a:cxn>
                <a:cxn ang="0">
                  <a:pos x="T2" y="T3"/>
                </a:cxn>
                <a:cxn ang="0">
                  <a:pos x="T4" y="T5"/>
                </a:cxn>
                <a:cxn ang="0">
                  <a:pos x="T6" y="T7"/>
                </a:cxn>
                <a:cxn ang="0">
                  <a:pos x="T8" y="T9"/>
                </a:cxn>
              </a:cxnLst>
              <a:rect l="0" t="0" r="r" b="b"/>
              <a:pathLst>
                <a:path w="645" h="646">
                  <a:moveTo>
                    <a:pt x="645" y="0"/>
                  </a:moveTo>
                  <a:lnTo>
                    <a:pt x="0" y="646"/>
                  </a:lnTo>
                  <a:cubicBezTo>
                    <a:pt x="3" y="646"/>
                    <a:pt x="7" y="646"/>
                    <a:pt x="11" y="646"/>
                  </a:cubicBezTo>
                  <a:lnTo>
                    <a:pt x="644" y="11"/>
                  </a:lnTo>
                  <a:cubicBezTo>
                    <a:pt x="645" y="7"/>
                    <a:pt x="645" y="4"/>
                    <a:pt x="64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284"/>
            <p:cNvSpPr>
              <a:spLocks/>
            </p:cNvSpPr>
            <p:nvPr/>
          </p:nvSpPr>
          <p:spPr bwMode="auto">
            <a:xfrm>
              <a:off x="1743" y="567"/>
              <a:ext cx="820" cy="820"/>
            </a:xfrm>
            <a:custGeom>
              <a:avLst/>
              <a:gdLst>
                <a:gd name="T0" fmla="*/ 346 w 346"/>
                <a:gd name="T1" fmla="*/ 0 h 346"/>
                <a:gd name="T2" fmla="*/ 326 w 346"/>
                <a:gd name="T3" fmla="*/ 8 h 346"/>
                <a:gd name="T4" fmla="*/ 9 w 346"/>
                <a:gd name="T5" fmla="*/ 326 h 346"/>
                <a:gd name="T6" fmla="*/ 0 w 346"/>
                <a:gd name="T7" fmla="*/ 346 h 346"/>
                <a:gd name="T8" fmla="*/ 346 w 346"/>
                <a:gd name="T9" fmla="*/ 0 h 346"/>
              </a:gdLst>
              <a:ahLst/>
              <a:cxnLst>
                <a:cxn ang="0">
                  <a:pos x="T0" y="T1"/>
                </a:cxn>
                <a:cxn ang="0">
                  <a:pos x="T2" y="T3"/>
                </a:cxn>
                <a:cxn ang="0">
                  <a:pos x="T4" y="T5"/>
                </a:cxn>
                <a:cxn ang="0">
                  <a:pos x="T6" y="T7"/>
                </a:cxn>
                <a:cxn ang="0">
                  <a:pos x="T8" y="T9"/>
                </a:cxn>
              </a:cxnLst>
              <a:rect l="0" t="0" r="r" b="b"/>
              <a:pathLst>
                <a:path w="346" h="346">
                  <a:moveTo>
                    <a:pt x="346" y="0"/>
                  </a:moveTo>
                  <a:cubicBezTo>
                    <a:pt x="340" y="2"/>
                    <a:pt x="333" y="5"/>
                    <a:pt x="326" y="8"/>
                  </a:cubicBezTo>
                  <a:lnTo>
                    <a:pt x="9" y="326"/>
                  </a:lnTo>
                  <a:cubicBezTo>
                    <a:pt x="6" y="333"/>
                    <a:pt x="3" y="339"/>
                    <a:pt x="0" y="346"/>
                  </a:cubicBezTo>
                  <a:lnTo>
                    <a:pt x="3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285"/>
            <p:cNvSpPr>
              <a:spLocks/>
            </p:cNvSpPr>
            <p:nvPr/>
          </p:nvSpPr>
          <p:spPr bwMode="auto">
            <a:xfrm>
              <a:off x="1627" y="448"/>
              <a:ext cx="1509" cy="1513"/>
            </a:xfrm>
            <a:custGeom>
              <a:avLst/>
              <a:gdLst>
                <a:gd name="T0" fmla="*/ 637 w 637"/>
                <a:gd name="T1" fmla="*/ 0 h 638"/>
                <a:gd name="T2" fmla="*/ 626 w 637"/>
                <a:gd name="T3" fmla="*/ 0 h 638"/>
                <a:gd name="T4" fmla="*/ 0 w 637"/>
                <a:gd name="T5" fmla="*/ 627 h 638"/>
                <a:gd name="T6" fmla="*/ 0 w 637"/>
                <a:gd name="T7" fmla="*/ 638 h 638"/>
                <a:gd name="T8" fmla="*/ 637 w 637"/>
                <a:gd name="T9" fmla="*/ 0 h 638"/>
              </a:gdLst>
              <a:ahLst/>
              <a:cxnLst>
                <a:cxn ang="0">
                  <a:pos x="T0" y="T1"/>
                </a:cxn>
                <a:cxn ang="0">
                  <a:pos x="T2" y="T3"/>
                </a:cxn>
                <a:cxn ang="0">
                  <a:pos x="T4" y="T5"/>
                </a:cxn>
                <a:cxn ang="0">
                  <a:pos x="T6" y="T7"/>
                </a:cxn>
                <a:cxn ang="0">
                  <a:pos x="T8" y="T9"/>
                </a:cxn>
              </a:cxnLst>
              <a:rect l="0" t="0" r="r" b="b"/>
              <a:pathLst>
                <a:path w="637" h="638">
                  <a:moveTo>
                    <a:pt x="637" y="0"/>
                  </a:moveTo>
                  <a:cubicBezTo>
                    <a:pt x="633" y="0"/>
                    <a:pt x="630" y="0"/>
                    <a:pt x="626" y="0"/>
                  </a:cubicBezTo>
                  <a:lnTo>
                    <a:pt x="0" y="627"/>
                  </a:lnTo>
                  <a:cubicBezTo>
                    <a:pt x="0" y="630"/>
                    <a:pt x="0" y="634"/>
                    <a:pt x="0" y="638"/>
                  </a:cubicBezTo>
                  <a:lnTo>
                    <a:pt x="6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286"/>
            <p:cNvSpPr>
              <a:spLocks/>
            </p:cNvSpPr>
            <p:nvPr/>
          </p:nvSpPr>
          <p:spPr bwMode="auto">
            <a:xfrm>
              <a:off x="1871" y="692"/>
              <a:ext cx="453" cy="453"/>
            </a:xfrm>
            <a:custGeom>
              <a:avLst/>
              <a:gdLst>
                <a:gd name="T0" fmla="*/ 191 w 191"/>
                <a:gd name="T1" fmla="*/ 0 h 191"/>
                <a:gd name="T2" fmla="*/ 154 w 191"/>
                <a:gd name="T3" fmla="*/ 26 h 191"/>
                <a:gd name="T4" fmla="*/ 26 w 191"/>
                <a:gd name="T5" fmla="*/ 154 h 191"/>
                <a:gd name="T6" fmla="*/ 0 w 191"/>
                <a:gd name="T7" fmla="*/ 191 h 191"/>
                <a:gd name="T8" fmla="*/ 191 w 191"/>
                <a:gd name="T9" fmla="*/ 0 h 191"/>
              </a:gdLst>
              <a:ahLst/>
              <a:cxnLst>
                <a:cxn ang="0">
                  <a:pos x="T0" y="T1"/>
                </a:cxn>
                <a:cxn ang="0">
                  <a:pos x="T2" y="T3"/>
                </a:cxn>
                <a:cxn ang="0">
                  <a:pos x="T4" y="T5"/>
                </a:cxn>
                <a:cxn ang="0">
                  <a:pos x="T6" y="T7"/>
                </a:cxn>
                <a:cxn ang="0">
                  <a:pos x="T8" y="T9"/>
                </a:cxn>
              </a:cxnLst>
              <a:rect l="0" t="0" r="r" b="b"/>
              <a:pathLst>
                <a:path w="191" h="191">
                  <a:moveTo>
                    <a:pt x="191" y="0"/>
                  </a:moveTo>
                  <a:cubicBezTo>
                    <a:pt x="178" y="8"/>
                    <a:pt x="166" y="17"/>
                    <a:pt x="154" y="26"/>
                  </a:cubicBezTo>
                  <a:lnTo>
                    <a:pt x="26" y="154"/>
                  </a:lnTo>
                  <a:cubicBezTo>
                    <a:pt x="17" y="166"/>
                    <a:pt x="8" y="179"/>
                    <a:pt x="0" y="191"/>
                  </a:cubicBezTo>
                  <a:lnTo>
                    <a:pt x="1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287"/>
            <p:cNvSpPr>
              <a:spLocks/>
            </p:cNvSpPr>
            <p:nvPr/>
          </p:nvSpPr>
          <p:spPr bwMode="auto">
            <a:xfrm>
              <a:off x="3885" y="704"/>
              <a:ext cx="125" cy="119"/>
            </a:xfrm>
            <a:custGeom>
              <a:avLst/>
              <a:gdLst>
                <a:gd name="T0" fmla="*/ 0 w 53"/>
                <a:gd name="T1" fmla="*/ 46 h 50"/>
                <a:gd name="T2" fmla="*/ 7 w 53"/>
                <a:gd name="T3" fmla="*/ 50 h 50"/>
                <a:gd name="T4" fmla="*/ 53 w 53"/>
                <a:gd name="T5" fmla="*/ 4 h 50"/>
                <a:gd name="T6" fmla="*/ 46 w 53"/>
                <a:gd name="T7" fmla="*/ 0 h 50"/>
                <a:gd name="T8" fmla="*/ 0 w 53"/>
                <a:gd name="T9" fmla="*/ 46 h 50"/>
              </a:gdLst>
              <a:ahLst/>
              <a:cxnLst>
                <a:cxn ang="0">
                  <a:pos x="T0" y="T1"/>
                </a:cxn>
                <a:cxn ang="0">
                  <a:pos x="T2" y="T3"/>
                </a:cxn>
                <a:cxn ang="0">
                  <a:pos x="T4" y="T5"/>
                </a:cxn>
                <a:cxn ang="0">
                  <a:pos x="T6" y="T7"/>
                </a:cxn>
                <a:cxn ang="0">
                  <a:pos x="T8" y="T9"/>
                </a:cxn>
              </a:cxnLst>
              <a:rect l="0" t="0" r="r" b="b"/>
              <a:pathLst>
                <a:path w="53" h="50">
                  <a:moveTo>
                    <a:pt x="0" y="46"/>
                  </a:moveTo>
                  <a:cubicBezTo>
                    <a:pt x="2" y="48"/>
                    <a:pt x="5" y="49"/>
                    <a:pt x="7" y="50"/>
                  </a:cubicBezTo>
                  <a:lnTo>
                    <a:pt x="53" y="4"/>
                  </a:lnTo>
                  <a:cubicBezTo>
                    <a:pt x="51" y="3"/>
                    <a:pt x="48" y="1"/>
                    <a:pt x="46" y="0"/>
                  </a:cubicBez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288"/>
            <p:cNvSpPr>
              <a:spLocks/>
            </p:cNvSpPr>
            <p:nvPr/>
          </p:nvSpPr>
          <p:spPr bwMode="auto">
            <a:xfrm>
              <a:off x="3724" y="619"/>
              <a:ext cx="144" cy="135"/>
            </a:xfrm>
            <a:custGeom>
              <a:avLst/>
              <a:gdLst>
                <a:gd name="T0" fmla="*/ 0 w 61"/>
                <a:gd name="T1" fmla="*/ 54 h 57"/>
                <a:gd name="T2" fmla="*/ 8 w 61"/>
                <a:gd name="T3" fmla="*/ 57 h 57"/>
                <a:gd name="T4" fmla="*/ 61 w 61"/>
                <a:gd name="T5" fmla="*/ 4 h 57"/>
                <a:gd name="T6" fmla="*/ 54 w 61"/>
                <a:gd name="T7" fmla="*/ 0 h 57"/>
                <a:gd name="T8" fmla="*/ 0 w 61"/>
                <a:gd name="T9" fmla="*/ 54 h 57"/>
              </a:gdLst>
              <a:ahLst/>
              <a:cxnLst>
                <a:cxn ang="0">
                  <a:pos x="T0" y="T1"/>
                </a:cxn>
                <a:cxn ang="0">
                  <a:pos x="T2" y="T3"/>
                </a:cxn>
                <a:cxn ang="0">
                  <a:pos x="T4" y="T5"/>
                </a:cxn>
                <a:cxn ang="0">
                  <a:pos x="T6" y="T7"/>
                </a:cxn>
                <a:cxn ang="0">
                  <a:pos x="T8" y="T9"/>
                </a:cxn>
              </a:cxnLst>
              <a:rect l="0" t="0" r="r" b="b"/>
              <a:pathLst>
                <a:path w="61" h="57">
                  <a:moveTo>
                    <a:pt x="0" y="54"/>
                  </a:moveTo>
                  <a:cubicBezTo>
                    <a:pt x="3" y="55"/>
                    <a:pt x="5" y="56"/>
                    <a:pt x="8" y="57"/>
                  </a:cubicBezTo>
                  <a:lnTo>
                    <a:pt x="61" y="4"/>
                  </a:lnTo>
                  <a:cubicBezTo>
                    <a:pt x="59" y="3"/>
                    <a:pt x="56" y="1"/>
                    <a:pt x="54" y="0"/>
                  </a:cubicBezTo>
                  <a:lnTo>
                    <a:pt x="0"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289"/>
            <p:cNvSpPr>
              <a:spLocks/>
            </p:cNvSpPr>
            <p:nvPr/>
          </p:nvSpPr>
          <p:spPr bwMode="auto">
            <a:xfrm>
              <a:off x="3958" y="752"/>
              <a:ext cx="119" cy="113"/>
            </a:xfrm>
            <a:custGeom>
              <a:avLst/>
              <a:gdLst>
                <a:gd name="T0" fmla="*/ 43 w 50"/>
                <a:gd name="T1" fmla="*/ 0 h 48"/>
                <a:gd name="T2" fmla="*/ 0 w 50"/>
                <a:gd name="T3" fmla="*/ 43 h 48"/>
                <a:gd name="T4" fmla="*/ 7 w 50"/>
                <a:gd name="T5" fmla="*/ 48 h 48"/>
                <a:gd name="T6" fmla="*/ 50 w 50"/>
                <a:gd name="T7" fmla="*/ 5 h 48"/>
                <a:gd name="T8" fmla="*/ 43 w 50"/>
                <a:gd name="T9" fmla="*/ 0 h 48"/>
              </a:gdLst>
              <a:ahLst/>
              <a:cxnLst>
                <a:cxn ang="0">
                  <a:pos x="T0" y="T1"/>
                </a:cxn>
                <a:cxn ang="0">
                  <a:pos x="T2" y="T3"/>
                </a:cxn>
                <a:cxn ang="0">
                  <a:pos x="T4" y="T5"/>
                </a:cxn>
                <a:cxn ang="0">
                  <a:pos x="T6" y="T7"/>
                </a:cxn>
                <a:cxn ang="0">
                  <a:pos x="T8" y="T9"/>
                </a:cxn>
              </a:cxnLst>
              <a:rect l="0" t="0" r="r" b="b"/>
              <a:pathLst>
                <a:path w="50" h="48">
                  <a:moveTo>
                    <a:pt x="43" y="0"/>
                  </a:moveTo>
                  <a:lnTo>
                    <a:pt x="0" y="43"/>
                  </a:lnTo>
                  <a:cubicBezTo>
                    <a:pt x="2" y="45"/>
                    <a:pt x="4" y="46"/>
                    <a:pt x="7" y="48"/>
                  </a:cubicBezTo>
                  <a:lnTo>
                    <a:pt x="50" y="5"/>
                  </a:lnTo>
                  <a:cubicBezTo>
                    <a:pt x="48" y="3"/>
                    <a:pt x="45" y="1"/>
                    <a:pt x="4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290"/>
            <p:cNvSpPr>
              <a:spLocks/>
            </p:cNvSpPr>
            <p:nvPr/>
          </p:nvSpPr>
          <p:spPr bwMode="auto">
            <a:xfrm>
              <a:off x="3430" y="519"/>
              <a:ext cx="199" cy="178"/>
            </a:xfrm>
            <a:custGeom>
              <a:avLst/>
              <a:gdLst>
                <a:gd name="T0" fmla="*/ 0 w 84"/>
                <a:gd name="T1" fmla="*/ 75 h 75"/>
                <a:gd name="T2" fmla="*/ 11 w 84"/>
                <a:gd name="T3" fmla="*/ 75 h 75"/>
                <a:gd name="T4" fmla="*/ 84 w 84"/>
                <a:gd name="T5" fmla="*/ 3 h 75"/>
                <a:gd name="T6" fmla="*/ 76 w 84"/>
                <a:gd name="T7" fmla="*/ 0 h 75"/>
                <a:gd name="T8" fmla="*/ 0 w 84"/>
                <a:gd name="T9" fmla="*/ 75 h 75"/>
              </a:gdLst>
              <a:ahLst/>
              <a:cxnLst>
                <a:cxn ang="0">
                  <a:pos x="T0" y="T1"/>
                </a:cxn>
                <a:cxn ang="0">
                  <a:pos x="T2" y="T3"/>
                </a:cxn>
                <a:cxn ang="0">
                  <a:pos x="T4" y="T5"/>
                </a:cxn>
                <a:cxn ang="0">
                  <a:pos x="T6" y="T7"/>
                </a:cxn>
                <a:cxn ang="0">
                  <a:pos x="T8" y="T9"/>
                </a:cxn>
              </a:cxnLst>
              <a:rect l="0" t="0" r="r" b="b"/>
              <a:pathLst>
                <a:path w="84" h="75">
                  <a:moveTo>
                    <a:pt x="0" y="75"/>
                  </a:moveTo>
                  <a:cubicBezTo>
                    <a:pt x="4" y="75"/>
                    <a:pt x="8" y="75"/>
                    <a:pt x="11" y="75"/>
                  </a:cubicBezTo>
                  <a:lnTo>
                    <a:pt x="84" y="3"/>
                  </a:lnTo>
                  <a:cubicBezTo>
                    <a:pt x="81" y="2"/>
                    <a:pt x="78" y="1"/>
                    <a:pt x="76" y="0"/>
                  </a:cubicBezTo>
                  <a:lnTo>
                    <a:pt x="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291"/>
            <p:cNvSpPr>
              <a:spLocks/>
            </p:cNvSpPr>
            <p:nvPr/>
          </p:nvSpPr>
          <p:spPr bwMode="auto">
            <a:xfrm>
              <a:off x="3537" y="548"/>
              <a:ext cx="175" cy="161"/>
            </a:xfrm>
            <a:custGeom>
              <a:avLst/>
              <a:gdLst>
                <a:gd name="T0" fmla="*/ 0 w 74"/>
                <a:gd name="T1" fmla="*/ 67 h 68"/>
                <a:gd name="T2" fmla="*/ 10 w 74"/>
                <a:gd name="T3" fmla="*/ 68 h 68"/>
                <a:gd name="T4" fmla="*/ 74 w 74"/>
                <a:gd name="T5" fmla="*/ 4 h 68"/>
                <a:gd name="T6" fmla="*/ 66 w 74"/>
                <a:gd name="T7" fmla="*/ 0 h 68"/>
                <a:gd name="T8" fmla="*/ 0 w 74"/>
                <a:gd name="T9" fmla="*/ 67 h 68"/>
              </a:gdLst>
              <a:ahLst/>
              <a:cxnLst>
                <a:cxn ang="0">
                  <a:pos x="T0" y="T1"/>
                </a:cxn>
                <a:cxn ang="0">
                  <a:pos x="T2" y="T3"/>
                </a:cxn>
                <a:cxn ang="0">
                  <a:pos x="T4" y="T5"/>
                </a:cxn>
                <a:cxn ang="0">
                  <a:pos x="T6" y="T7"/>
                </a:cxn>
                <a:cxn ang="0">
                  <a:pos x="T8" y="T9"/>
                </a:cxn>
              </a:cxnLst>
              <a:rect l="0" t="0" r="r" b="b"/>
              <a:pathLst>
                <a:path w="74" h="68">
                  <a:moveTo>
                    <a:pt x="0" y="67"/>
                  </a:moveTo>
                  <a:cubicBezTo>
                    <a:pt x="3" y="67"/>
                    <a:pt x="7" y="67"/>
                    <a:pt x="10" y="68"/>
                  </a:cubicBezTo>
                  <a:lnTo>
                    <a:pt x="74" y="4"/>
                  </a:lnTo>
                  <a:cubicBezTo>
                    <a:pt x="72" y="2"/>
                    <a:pt x="69" y="1"/>
                    <a:pt x="66" y="0"/>
                  </a:cubicBezTo>
                  <a:lnTo>
                    <a:pt x="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292"/>
            <p:cNvSpPr>
              <a:spLocks/>
            </p:cNvSpPr>
            <p:nvPr/>
          </p:nvSpPr>
          <p:spPr bwMode="auto">
            <a:xfrm>
              <a:off x="3807" y="659"/>
              <a:ext cx="135" cy="126"/>
            </a:xfrm>
            <a:custGeom>
              <a:avLst/>
              <a:gdLst>
                <a:gd name="T0" fmla="*/ 0 w 57"/>
                <a:gd name="T1" fmla="*/ 50 h 53"/>
                <a:gd name="T2" fmla="*/ 8 w 57"/>
                <a:gd name="T3" fmla="*/ 53 h 53"/>
                <a:gd name="T4" fmla="*/ 57 w 57"/>
                <a:gd name="T5" fmla="*/ 5 h 53"/>
                <a:gd name="T6" fmla="*/ 50 w 57"/>
                <a:gd name="T7" fmla="*/ 0 h 53"/>
                <a:gd name="T8" fmla="*/ 0 w 57"/>
                <a:gd name="T9" fmla="*/ 50 h 53"/>
              </a:gdLst>
              <a:ahLst/>
              <a:cxnLst>
                <a:cxn ang="0">
                  <a:pos x="T0" y="T1"/>
                </a:cxn>
                <a:cxn ang="0">
                  <a:pos x="T2" y="T3"/>
                </a:cxn>
                <a:cxn ang="0">
                  <a:pos x="T4" y="T5"/>
                </a:cxn>
                <a:cxn ang="0">
                  <a:pos x="T6" y="T7"/>
                </a:cxn>
                <a:cxn ang="0">
                  <a:pos x="T8" y="T9"/>
                </a:cxn>
              </a:cxnLst>
              <a:rect l="0" t="0" r="r" b="b"/>
              <a:pathLst>
                <a:path w="57" h="53">
                  <a:moveTo>
                    <a:pt x="0" y="50"/>
                  </a:moveTo>
                  <a:cubicBezTo>
                    <a:pt x="3" y="51"/>
                    <a:pt x="5" y="52"/>
                    <a:pt x="8" y="53"/>
                  </a:cubicBezTo>
                  <a:lnTo>
                    <a:pt x="57" y="5"/>
                  </a:lnTo>
                  <a:cubicBezTo>
                    <a:pt x="54" y="3"/>
                    <a:pt x="52" y="2"/>
                    <a:pt x="50" y="0"/>
                  </a:cubicBezTo>
                  <a:lnTo>
                    <a:pt x="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293"/>
            <p:cNvSpPr>
              <a:spLocks/>
            </p:cNvSpPr>
            <p:nvPr/>
          </p:nvSpPr>
          <p:spPr bwMode="auto">
            <a:xfrm>
              <a:off x="3314" y="493"/>
              <a:ext cx="227" cy="206"/>
            </a:xfrm>
            <a:custGeom>
              <a:avLst/>
              <a:gdLst>
                <a:gd name="T0" fmla="*/ 0 w 96"/>
                <a:gd name="T1" fmla="*/ 87 h 87"/>
                <a:gd name="T2" fmla="*/ 12 w 96"/>
                <a:gd name="T3" fmla="*/ 86 h 87"/>
                <a:gd name="T4" fmla="*/ 96 w 96"/>
                <a:gd name="T5" fmla="*/ 3 h 87"/>
                <a:gd name="T6" fmla="*/ 87 w 96"/>
                <a:gd name="T7" fmla="*/ 0 h 87"/>
                <a:gd name="T8" fmla="*/ 0 w 96"/>
                <a:gd name="T9" fmla="*/ 87 h 87"/>
              </a:gdLst>
              <a:ahLst/>
              <a:cxnLst>
                <a:cxn ang="0">
                  <a:pos x="T0" y="T1"/>
                </a:cxn>
                <a:cxn ang="0">
                  <a:pos x="T2" y="T3"/>
                </a:cxn>
                <a:cxn ang="0">
                  <a:pos x="T4" y="T5"/>
                </a:cxn>
                <a:cxn ang="0">
                  <a:pos x="T6" y="T7"/>
                </a:cxn>
                <a:cxn ang="0">
                  <a:pos x="T8" y="T9"/>
                </a:cxn>
              </a:cxnLst>
              <a:rect l="0" t="0" r="r" b="b"/>
              <a:pathLst>
                <a:path w="96" h="87">
                  <a:moveTo>
                    <a:pt x="0" y="87"/>
                  </a:moveTo>
                  <a:cubicBezTo>
                    <a:pt x="4" y="87"/>
                    <a:pt x="8" y="87"/>
                    <a:pt x="12" y="86"/>
                  </a:cubicBezTo>
                  <a:lnTo>
                    <a:pt x="96" y="3"/>
                  </a:lnTo>
                  <a:cubicBezTo>
                    <a:pt x="93" y="2"/>
                    <a:pt x="90" y="1"/>
                    <a:pt x="87" y="0"/>
                  </a:cubicBezTo>
                  <a:lnTo>
                    <a:pt x="0"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294"/>
            <p:cNvSpPr>
              <a:spLocks/>
            </p:cNvSpPr>
            <p:nvPr/>
          </p:nvSpPr>
          <p:spPr bwMode="auto">
            <a:xfrm>
              <a:off x="3634" y="583"/>
              <a:ext cx="158" cy="145"/>
            </a:xfrm>
            <a:custGeom>
              <a:avLst/>
              <a:gdLst>
                <a:gd name="T0" fmla="*/ 0 w 67"/>
                <a:gd name="T1" fmla="*/ 59 h 61"/>
                <a:gd name="T2" fmla="*/ 9 w 67"/>
                <a:gd name="T3" fmla="*/ 61 h 61"/>
                <a:gd name="T4" fmla="*/ 67 w 67"/>
                <a:gd name="T5" fmla="*/ 3 h 61"/>
                <a:gd name="T6" fmla="*/ 59 w 67"/>
                <a:gd name="T7" fmla="*/ 0 h 61"/>
                <a:gd name="T8" fmla="*/ 0 w 67"/>
                <a:gd name="T9" fmla="*/ 59 h 61"/>
              </a:gdLst>
              <a:ahLst/>
              <a:cxnLst>
                <a:cxn ang="0">
                  <a:pos x="T0" y="T1"/>
                </a:cxn>
                <a:cxn ang="0">
                  <a:pos x="T2" y="T3"/>
                </a:cxn>
                <a:cxn ang="0">
                  <a:pos x="T4" y="T5"/>
                </a:cxn>
                <a:cxn ang="0">
                  <a:pos x="T6" y="T7"/>
                </a:cxn>
                <a:cxn ang="0">
                  <a:pos x="T8" y="T9"/>
                </a:cxn>
              </a:cxnLst>
              <a:rect l="0" t="0" r="r" b="b"/>
              <a:pathLst>
                <a:path w="67" h="61">
                  <a:moveTo>
                    <a:pt x="0" y="59"/>
                  </a:moveTo>
                  <a:cubicBezTo>
                    <a:pt x="3" y="60"/>
                    <a:pt x="6" y="60"/>
                    <a:pt x="9" y="61"/>
                  </a:cubicBezTo>
                  <a:lnTo>
                    <a:pt x="67" y="3"/>
                  </a:lnTo>
                  <a:cubicBezTo>
                    <a:pt x="64" y="2"/>
                    <a:pt x="62" y="1"/>
                    <a:pt x="59" y="0"/>
                  </a:cubicBezTo>
                  <a:lnTo>
                    <a:pt x="0"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295"/>
            <p:cNvSpPr>
              <a:spLocks/>
            </p:cNvSpPr>
            <p:nvPr/>
          </p:nvSpPr>
          <p:spPr bwMode="auto">
            <a:xfrm>
              <a:off x="2835" y="3230"/>
              <a:ext cx="261" cy="239"/>
            </a:xfrm>
            <a:custGeom>
              <a:avLst/>
              <a:gdLst>
                <a:gd name="T0" fmla="*/ 110 w 110"/>
                <a:gd name="T1" fmla="*/ 0 h 101"/>
                <a:gd name="T2" fmla="*/ 96 w 110"/>
                <a:gd name="T3" fmla="*/ 3 h 101"/>
                <a:gd name="T4" fmla="*/ 0 w 110"/>
                <a:gd name="T5" fmla="*/ 99 h 101"/>
                <a:gd name="T6" fmla="*/ 10 w 110"/>
                <a:gd name="T7" fmla="*/ 101 h 101"/>
                <a:gd name="T8" fmla="*/ 110 w 110"/>
                <a:gd name="T9" fmla="*/ 0 h 101"/>
              </a:gdLst>
              <a:ahLst/>
              <a:cxnLst>
                <a:cxn ang="0">
                  <a:pos x="T0" y="T1"/>
                </a:cxn>
                <a:cxn ang="0">
                  <a:pos x="T2" y="T3"/>
                </a:cxn>
                <a:cxn ang="0">
                  <a:pos x="T4" y="T5"/>
                </a:cxn>
                <a:cxn ang="0">
                  <a:pos x="T6" y="T7"/>
                </a:cxn>
                <a:cxn ang="0">
                  <a:pos x="T8" y="T9"/>
                </a:cxn>
              </a:cxnLst>
              <a:rect l="0" t="0" r="r" b="b"/>
              <a:pathLst>
                <a:path w="110" h="101">
                  <a:moveTo>
                    <a:pt x="110" y="0"/>
                  </a:moveTo>
                  <a:cubicBezTo>
                    <a:pt x="106" y="1"/>
                    <a:pt x="101" y="2"/>
                    <a:pt x="96" y="3"/>
                  </a:cubicBezTo>
                  <a:lnTo>
                    <a:pt x="0" y="99"/>
                  </a:lnTo>
                  <a:cubicBezTo>
                    <a:pt x="3" y="100"/>
                    <a:pt x="6" y="100"/>
                    <a:pt x="10" y="101"/>
                  </a:cubicBezTo>
                  <a:lnTo>
                    <a:pt x="1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296"/>
            <p:cNvSpPr>
              <a:spLocks/>
            </p:cNvSpPr>
            <p:nvPr/>
          </p:nvSpPr>
          <p:spPr bwMode="auto">
            <a:xfrm>
              <a:off x="2575" y="3235"/>
              <a:ext cx="173" cy="156"/>
            </a:xfrm>
            <a:custGeom>
              <a:avLst/>
              <a:gdLst>
                <a:gd name="T0" fmla="*/ 73 w 73"/>
                <a:gd name="T1" fmla="*/ 1 h 66"/>
                <a:gd name="T2" fmla="*/ 63 w 73"/>
                <a:gd name="T3" fmla="*/ 0 h 66"/>
                <a:gd name="T4" fmla="*/ 0 w 73"/>
                <a:gd name="T5" fmla="*/ 63 h 66"/>
                <a:gd name="T6" fmla="*/ 8 w 73"/>
                <a:gd name="T7" fmla="*/ 66 h 66"/>
                <a:gd name="T8" fmla="*/ 73 w 73"/>
                <a:gd name="T9" fmla="*/ 1 h 66"/>
              </a:gdLst>
              <a:ahLst/>
              <a:cxnLst>
                <a:cxn ang="0">
                  <a:pos x="T0" y="T1"/>
                </a:cxn>
                <a:cxn ang="0">
                  <a:pos x="T2" y="T3"/>
                </a:cxn>
                <a:cxn ang="0">
                  <a:pos x="T4" y="T5"/>
                </a:cxn>
                <a:cxn ang="0">
                  <a:pos x="T6" y="T7"/>
                </a:cxn>
                <a:cxn ang="0">
                  <a:pos x="T8" y="T9"/>
                </a:cxn>
              </a:cxnLst>
              <a:rect l="0" t="0" r="r" b="b"/>
              <a:pathLst>
                <a:path w="73" h="66">
                  <a:moveTo>
                    <a:pt x="73" y="1"/>
                  </a:moveTo>
                  <a:cubicBezTo>
                    <a:pt x="70" y="1"/>
                    <a:pt x="66" y="0"/>
                    <a:pt x="63" y="0"/>
                  </a:cubicBezTo>
                  <a:lnTo>
                    <a:pt x="0" y="63"/>
                  </a:lnTo>
                  <a:cubicBezTo>
                    <a:pt x="3" y="64"/>
                    <a:pt x="5" y="65"/>
                    <a:pt x="8" y="66"/>
                  </a:cubicBezTo>
                  <a:lnTo>
                    <a:pt x="7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297"/>
            <p:cNvSpPr>
              <a:spLocks/>
            </p:cNvSpPr>
            <p:nvPr/>
          </p:nvSpPr>
          <p:spPr bwMode="auto">
            <a:xfrm>
              <a:off x="2743" y="3246"/>
              <a:ext cx="223" cy="202"/>
            </a:xfrm>
            <a:custGeom>
              <a:avLst/>
              <a:gdLst>
                <a:gd name="T0" fmla="*/ 94 w 94"/>
                <a:gd name="T1" fmla="*/ 0 h 85"/>
                <a:gd name="T2" fmla="*/ 82 w 94"/>
                <a:gd name="T3" fmla="*/ 0 h 85"/>
                <a:gd name="T4" fmla="*/ 0 w 94"/>
                <a:gd name="T5" fmla="*/ 82 h 85"/>
                <a:gd name="T6" fmla="*/ 9 w 94"/>
                <a:gd name="T7" fmla="*/ 85 h 85"/>
                <a:gd name="T8" fmla="*/ 94 w 94"/>
                <a:gd name="T9" fmla="*/ 0 h 85"/>
              </a:gdLst>
              <a:ahLst/>
              <a:cxnLst>
                <a:cxn ang="0">
                  <a:pos x="T0" y="T1"/>
                </a:cxn>
                <a:cxn ang="0">
                  <a:pos x="T2" y="T3"/>
                </a:cxn>
                <a:cxn ang="0">
                  <a:pos x="T4" y="T5"/>
                </a:cxn>
                <a:cxn ang="0">
                  <a:pos x="T6" y="T7"/>
                </a:cxn>
                <a:cxn ang="0">
                  <a:pos x="T8" y="T9"/>
                </a:cxn>
              </a:cxnLst>
              <a:rect l="0" t="0" r="r" b="b"/>
              <a:pathLst>
                <a:path w="94" h="85">
                  <a:moveTo>
                    <a:pt x="94" y="0"/>
                  </a:moveTo>
                  <a:cubicBezTo>
                    <a:pt x="90" y="0"/>
                    <a:pt x="86" y="0"/>
                    <a:pt x="82" y="0"/>
                  </a:cubicBezTo>
                  <a:lnTo>
                    <a:pt x="0" y="82"/>
                  </a:lnTo>
                  <a:cubicBezTo>
                    <a:pt x="3" y="83"/>
                    <a:pt x="6" y="84"/>
                    <a:pt x="9" y="85"/>
                  </a:cubicBez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298"/>
            <p:cNvSpPr>
              <a:spLocks/>
            </p:cNvSpPr>
            <p:nvPr/>
          </p:nvSpPr>
          <p:spPr bwMode="auto">
            <a:xfrm>
              <a:off x="2658" y="3246"/>
              <a:ext cx="194" cy="176"/>
            </a:xfrm>
            <a:custGeom>
              <a:avLst/>
              <a:gdLst>
                <a:gd name="T0" fmla="*/ 82 w 82"/>
                <a:gd name="T1" fmla="*/ 0 h 74"/>
                <a:gd name="T2" fmla="*/ 71 w 82"/>
                <a:gd name="T3" fmla="*/ 0 h 74"/>
                <a:gd name="T4" fmla="*/ 0 w 82"/>
                <a:gd name="T5" fmla="*/ 71 h 74"/>
                <a:gd name="T6" fmla="*/ 8 w 82"/>
                <a:gd name="T7" fmla="*/ 74 h 74"/>
                <a:gd name="T8" fmla="*/ 82 w 82"/>
                <a:gd name="T9" fmla="*/ 0 h 74"/>
              </a:gdLst>
              <a:ahLst/>
              <a:cxnLst>
                <a:cxn ang="0">
                  <a:pos x="T0" y="T1"/>
                </a:cxn>
                <a:cxn ang="0">
                  <a:pos x="T2" y="T3"/>
                </a:cxn>
                <a:cxn ang="0">
                  <a:pos x="T4" y="T5"/>
                </a:cxn>
                <a:cxn ang="0">
                  <a:pos x="T6" y="T7"/>
                </a:cxn>
                <a:cxn ang="0">
                  <a:pos x="T8" y="T9"/>
                </a:cxn>
              </a:cxnLst>
              <a:rect l="0" t="0" r="r" b="b"/>
              <a:pathLst>
                <a:path w="82" h="74">
                  <a:moveTo>
                    <a:pt x="82" y="0"/>
                  </a:moveTo>
                  <a:cubicBezTo>
                    <a:pt x="78" y="0"/>
                    <a:pt x="75" y="0"/>
                    <a:pt x="71" y="0"/>
                  </a:cubicBezTo>
                  <a:lnTo>
                    <a:pt x="0" y="71"/>
                  </a:lnTo>
                  <a:cubicBezTo>
                    <a:pt x="3" y="72"/>
                    <a:pt x="5" y="73"/>
                    <a:pt x="8" y="74"/>
                  </a:cubicBezTo>
                  <a:lnTo>
                    <a:pt x="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299"/>
            <p:cNvSpPr>
              <a:spLocks/>
            </p:cNvSpPr>
            <p:nvPr/>
          </p:nvSpPr>
          <p:spPr bwMode="auto">
            <a:xfrm>
              <a:off x="2347" y="3154"/>
              <a:ext cx="133" cy="123"/>
            </a:xfrm>
            <a:custGeom>
              <a:avLst/>
              <a:gdLst>
                <a:gd name="T0" fmla="*/ 56 w 56"/>
                <a:gd name="T1" fmla="*/ 3 h 52"/>
                <a:gd name="T2" fmla="*/ 48 w 56"/>
                <a:gd name="T3" fmla="*/ 0 h 52"/>
                <a:gd name="T4" fmla="*/ 0 w 56"/>
                <a:gd name="T5" fmla="*/ 48 h 52"/>
                <a:gd name="T6" fmla="*/ 7 w 56"/>
                <a:gd name="T7" fmla="*/ 52 h 52"/>
                <a:gd name="T8" fmla="*/ 56 w 56"/>
                <a:gd name="T9" fmla="*/ 3 h 52"/>
              </a:gdLst>
              <a:ahLst/>
              <a:cxnLst>
                <a:cxn ang="0">
                  <a:pos x="T0" y="T1"/>
                </a:cxn>
                <a:cxn ang="0">
                  <a:pos x="T2" y="T3"/>
                </a:cxn>
                <a:cxn ang="0">
                  <a:pos x="T4" y="T5"/>
                </a:cxn>
                <a:cxn ang="0">
                  <a:pos x="T6" y="T7"/>
                </a:cxn>
                <a:cxn ang="0">
                  <a:pos x="T8" y="T9"/>
                </a:cxn>
              </a:cxnLst>
              <a:rect l="0" t="0" r="r" b="b"/>
              <a:pathLst>
                <a:path w="56" h="52">
                  <a:moveTo>
                    <a:pt x="56" y="3"/>
                  </a:moveTo>
                  <a:cubicBezTo>
                    <a:pt x="54" y="2"/>
                    <a:pt x="51" y="1"/>
                    <a:pt x="48" y="0"/>
                  </a:cubicBezTo>
                  <a:lnTo>
                    <a:pt x="0" y="48"/>
                  </a:lnTo>
                  <a:cubicBezTo>
                    <a:pt x="3" y="50"/>
                    <a:pt x="5" y="51"/>
                    <a:pt x="7" y="52"/>
                  </a:cubicBezTo>
                  <a:lnTo>
                    <a:pt x="5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300"/>
            <p:cNvSpPr>
              <a:spLocks/>
            </p:cNvSpPr>
            <p:nvPr/>
          </p:nvSpPr>
          <p:spPr bwMode="auto">
            <a:xfrm>
              <a:off x="2494" y="3213"/>
              <a:ext cx="159" cy="145"/>
            </a:xfrm>
            <a:custGeom>
              <a:avLst/>
              <a:gdLst>
                <a:gd name="T0" fmla="*/ 67 w 67"/>
                <a:gd name="T1" fmla="*/ 2 h 61"/>
                <a:gd name="T2" fmla="*/ 57 w 67"/>
                <a:gd name="T3" fmla="*/ 0 h 61"/>
                <a:gd name="T4" fmla="*/ 0 w 67"/>
                <a:gd name="T5" fmla="*/ 57 h 61"/>
                <a:gd name="T6" fmla="*/ 8 w 67"/>
                <a:gd name="T7" fmla="*/ 61 h 61"/>
                <a:gd name="T8" fmla="*/ 67 w 67"/>
                <a:gd name="T9" fmla="*/ 2 h 61"/>
              </a:gdLst>
              <a:ahLst/>
              <a:cxnLst>
                <a:cxn ang="0">
                  <a:pos x="T0" y="T1"/>
                </a:cxn>
                <a:cxn ang="0">
                  <a:pos x="T2" y="T3"/>
                </a:cxn>
                <a:cxn ang="0">
                  <a:pos x="T4" y="T5"/>
                </a:cxn>
                <a:cxn ang="0">
                  <a:pos x="T6" y="T7"/>
                </a:cxn>
                <a:cxn ang="0">
                  <a:pos x="T8" y="T9"/>
                </a:cxn>
              </a:cxnLst>
              <a:rect l="0" t="0" r="r" b="b"/>
              <a:pathLst>
                <a:path w="67" h="61">
                  <a:moveTo>
                    <a:pt x="67" y="2"/>
                  </a:moveTo>
                  <a:cubicBezTo>
                    <a:pt x="63" y="2"/>
                    <a:pt x="60" y="1"/>
                    <a:pt x="57" y="0"/>
                  </a:cubicBezTo>
                  <a:lnTo>
                    <a:pt x="0" y="57"/>
                  </a:lnTo>
                  <a:cubicBezTo>
                    <a:pt x="3" y="58"/>
                    <a:pt x="6" y="60"/>
                    <a:pt x="8" y="61"/>
                  </a:cubicBezTo>
                  <a:lnTo>
                    <a:pt x="67"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301"/>
            <p:cNvSpPr>
              <a:spLocks/>
            </p:cNvSpPr>
            <p:nvPr/>
          </p:nvSpPr>
          <p:spPr bwMode="auto">
            <a:xfrm>
              <a:off x="2279" y="3116"/>
              <a:ext cx="125" cy="119"/>
            </a:xfrm>
            <a:custGeom>
              <a:avLst/>
              <a:gdLst>
                <a:gd name="T0" fmla="*/ 53 w 53"/>
                <a:gd name="T1" fmla="*/ 4 h 50"/>
                <a:gd name="T2" fmla="*/ 45 w 53"/>
                <a:gd name="T3" fmla="*/ 0 h 50"/>
                <a:gd name="T4" fmla="*/ 0 w 53"/>
                <a:gd name="T5" fmla="*/ 45 h 50"/>
                <a:gd name="T6" fmla="*/ 7 w 53"/>
                <a:gd name="T7" fmla="*/ 50 h 50"/>
                <a:gd name="T8" fmla="*/ 53 w 53"/>
                <a:gd name="T9" fmla="*/ 4 h 50"/>
              </a:gdLst>
              <a:ahLst/>
              <a:cxnLst>
                <a:cxn ang="0">
                  <a:pos x="T0" y="T1"/>
                </a:cxn>
                <a:cxn ang="0">
                  <a:pos x="T2" y="T3"/>
                </a:cxn>
                <a:cxn ang="0">
                  <a:pos x="T4" y="T5"/>
                </a:cxn>
                <a:cxn ang="0">
                  <a:pos x="T6" y="T7"/>
                </a:cxn>
                <a:cxn ang="0">
                  <a:pos x="T8" y="T9"/>
                </a:cxn>
              </a:cxnLst>
              <a:rect l="0" t="0" r="r" b="b"/>
              <a:pathLst>
                <a:path w="53" h="50">
                  <a:moveTo>
                    <a:pt x="53" y="4"/>
                  </a:moveTo>
                  <a:cubicBezTo>
                    <a:pt x="50" y="2"/>
                    <a:pt x="48" y="1"/>
                    <a:pt x="45" y="0"/>
                  </a:cubicBezTo>
                  <a:lnTo>
                    <a:pt x="0" y="45"/>
                  </a:lnTo>
                  <a:cubicBezTo>
                    <a:pt x="2" y="47"/>
                    <a:pt x="5" y="48"/>
                    <a:pt x="7" y="50"/>
                  </a:cubicBezTo>
                  <a:lnTo>
                    <a:pt x="5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302"/>
            <p:cNvSpPr>
              <a:spLocks/>
            </p:cNvSpPr>
            <p:nvPr/>
          </p:nvSpPr>
          <p:spPr bwMode="auto">
            <a:xfrm>
              <a:off x="1795" y="540"/>
              <a:ext cx="2713" cy="2732"/>
            </a:xfrm>
            <a:custGeom>
              <a:avLst/>
              <a:gdLst>
                <a:gd name="T0" fmla="*/ 1145 w 1145"/>
                <a:gd name="T1" fmla="*/ 7 h 1152"/>
                <a:gd name="T2" fmla="*/ 1141 w 1145"/>
                <a:gd name="T3" fmla="*/ 0 h 1152"/>
                <a:gd name="T4" fmla="*/ 0 w 1145"/>
                <a:gd name="T5" fmla="*/ 1142 h 1152"/>
                <a:gd name="T6" fmla="*/ 2 w 1145"/>
                <a:gd name="T7" fmla="*/ 1152 h 1152"/>
                <a:gd name="T8" fmla="*/ 1145 w 1145"/>
                <a:gd name="T9" fmla="*/ 7 h 1152"/>
              </a:gdLst>
              <a:ahLst/>
              <a:cxnLst>
                <a:cxn ang="0">
                  <a:pos x="T0" y="T1"/>
                </a:cxn>
                <a:cxn ang="0">
                  <a:pos x="T2" y="T3"/>
                </a:cxn>
                <a:cxn ang="0">
                  <a:pos x="T4" y="T5"/>
                </a:cxn>
                <a:cxn ang="0">
                  <a:pos x="T6" y="T7"/>
                </a:cxn>
                <a:cxn ang="0">
                  <a:pos x="T8" y="T9"/>
                </a:cxn>
              </a:cxnLst>
              <a:rect l="0" t="0" r="r" b="b"/>
              <a:pathLst>
                <a:path w="1145" h="1152">
                  <a:moveTo>
                    <a:pt x="1145" y="7"/>
                  </a:moveTo>
                  <a:cubicBezTo>
                    <a:pt x="1144" y="5"/>
                    <a:pt x="1142" y="3"/>
                    <a:pt x="1141" y="0"/>
                  </a:cubicBezTo>
                  <a:lnTo>
                    <a:pt x="0" y="1142"/>
                  </a:lnTo>
                  <a:cubicBezTo>
                    <a:pt x="1" y="1146"/>
                    <a:pt x="2" y="1149"/>
                    <a:pt x="2" y="1152"/>
                  </a:cubicBezTo>
                  <a:lnTo>
                    <a:pt x="1145"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303"/>
            <p:cNvSpPr>
              <a:spLocks/>
            </p:cNvSpPr>
            <p:nvPr/>
          </p:nvSpPr>
          <p:spPr bwMode="auto">
            <a:xfrm>
              <a:off x="3707" y="2528"/>
              <a:ext cx="860" cy="863"/>
            </a:xfrm>
            <a:custGeom>
              <a:avLst/>
              <a:gdLst>
                <a:gd name="T0" fmla="*/ 356 w 363"/>
                <a:gd name="T1" fmla="*/ 19 h 364"/>
                <a:gd name="T2" fmla="*/ 363 w 363"/>
                <a:gd name="T3" fmla="*/ 0 h 364"/>
                <a:gd name="T4" fmla="*/ 0 w 363"/>
                <a:gd name="T5" fmla="*/ 364 h 364"/>
                <a:gd name="T6" fmla="*/ 18 w 363"/>
                <a:gd name="T7" fmla="*/ 357 h 364"/>
                <a:gd name="T8" fmla="*/ 356 w 363"/>
                <a:gd name="T9" fmla="*/ 19 h 364"/>
              </a:gdLst>
              <a:ahLst/>
              <a:cxnLst>
                <a:cxn ang="0">
                  <a:pos x="T0" y="T1"/>
                </a:cxn>
                <a:cxn ang="0">
                  <a:pos x="T2" y="T3"/>
                </a:cxn>
                <a:cxn ang="0">
                  <a:pos x="T4" y="T5"/>
                </a:cxn>
                <a:cxn ang="0">
                  <a:pos x="T6" y="T7"/>
                </a:cxn>
                <a:cxn ang="0">
                  <a:pos x="T8" y="T9"/>
                </a:cxn>
              </a:cxnLst>
              <a:rect l="0" t="0" r="r" b="b"/>
              <a:pathLst>
                <a:path w="363" h="364">
                  <a:moveTo>
                    <a:pt x="356" y="19"/>
                  </a:moveTo>
                  <a:cubicBezTo>
                    <a:pt x="358" y="13"/>
                    <a:pt x="361" y="6"/>
                    <a:pt x="363" y="0"/>
                  </a:cubicBezTo>
                  <a:lnTo>
                    <a:pt x="0" y="364"/>
                  </a:lnTo>
                  <a:cubicBezTo>
                    <a:pt x="6" y="362"/>
                    <a:pt x="12" y="359"/>
                    <a:pt x="18" y="357"/>
                  </a:cubicBezTo>
                  <a:lnTo>
                    <a:pt x="356"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304"/>
            <p:cNvSpPr>
              <a:spLocks/>
            </p:cNvSpPr>
            <p:nvPr/>
          </p:nvSpPr>
          <p:spPr bwMode="auto">
            <a:xfrm>
              <a:off x="3927" y="2751"/>
              <a:ext cx="534" cy="531"/>
            </a:xfrm>
            <a:custGeom>
              <a:avLst/>
              <a:gdLst>
                <a:gd name="T0" fmla="*/ 205 w 225"/>
                <a:gd name="T1" fmla="*/ 31 h 224"/>
                <a:gd name="T2" fmla="*/ 225 w 225"/>
                <a:gd name="T3" fmla="*/ 0 h 224"/>
                <a:gd name="T4" fmla="*/ 0 w 225"/>
                <a:gd name="T5" fmla="*/ 224 h 224"/>
                <a:gd name="T6" fmla="*/ 31 w 225"/>
                <a:gd name="T7" fmla="*/ 205 h 224"/>
                <a:gd name="T8" fmla="*/ 205 w 225"/>
                <a:gd name="T9" fmla="*/ 31 h 224"/>
              </a:gdLst>
              <a:ahLst/>
              <a:cxnLst>
                <a:cxn ang="0">
                  <a:pos x="T0" y="T1"/>
                </a:cxn>
                <a:cxn ang="0">
                  <a:pos x="T2" y="T3"/>
                </a:cxn>
                <a:cxn ang="0">
                  <a:pos x="T4" y="T5"/>
                </a:cxn>
                <a:cxn ang="0">
                  <a:pos x="T6" y="T7"/>
                </a:cxn>
                <a:cxn ang="0">
                  <a:pos x="T8" y="T9"/>
                </a:cxn>
              </a:cxnLst>
              <a:rect l="0" t="0" r="r" b="b"/>
              <a:pathLst>
                <a:path w="225" h="224">
                  <a:moveTo>
                    <a:pt x="205" y="31"/>
                  </a:moveTo>
                  <a:cubicBezTo>
                    <a:pt x="212" y="21"/>
                    <a:pt x="218" y="10"/>
                    <a:pt x="225" y="0"/>
                  </a:cubicBezTo>
                  <a:lnTo>
                    <a:pt x="0" y="224"/>
                  </a:lnTo>
                  <a:cubicBezTo>
                    <a:pt x="11" y="218"/>
                    <a:pt x="21" y="212"/>
                    <a:pt x="31" y="205"/>
                  </a:cubicBezTo>
                  <a:lnTo>
                    <a:pt x="20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305"/>
            <p:cNvSpPr>
              <a:spLocks/>
            </p:cNvSpPr>
            <p:nvPr/>
          </p:nvSpPr>
          <p:spPr bwMode="auto">
            <a:xfrm>
              <a:off x="3537" y="2357"/>
              <a:ext cx="1087" cy="1089"/>
            </a:xfrm>
            <a:custGeom>
              <a:avLst/>
              <a:gdLst>
                <a:gd name="T0" fmla="*/ 454 w 459"/>
                <a:gd name="T1" fmla="*/ 16 h 459"/>
                <a:gd name="T2" fmla="*/ 459 w 459"/>
                <a:gd name="T3" fmla="*/ 0 h 459"/>
                <a:gd name="T4" fmla="*/ 0 w 459"/>
                <a:gd name="T5" fmla="*/ 459 h 459"/>
                <a:gd name="T6" fmla="*/ 16 w 459"/>
                <a:gd name="T7" fmla="*/ 455 h 459"/>
                <a:gd name="T8" fmla="*/ 454 w 459"/>
                <a:gd name="T9" fmla="*/ 16 h 459"/>
              </a:gdLst>
              <a:ahLst/>
              <a:cxnLst>
                <a:cxn ang="0">
                  <a:pos x="T0" y="T1"/>
                </a:cxn>
                <a:cxn ang="0">
                  <a:pos x="T2" y="T3"/>
                </a:cxn>
                <a:cxn ang="0">
                  <a:pos x="T4" y="T5"/>
                </a:cxn>
                <a:cxn ang="0">
                  <a:pos x="T6" y="T7"/>
                </a:cxn>
                <a:cxn ang="0">
                  <a:pos x="T8" y="T9"/>
                </a:cxn>
              </a:cxnLst>
              <a:rect l="0" t="0" r="r" b="b"/>
              <a:pathLst>
                <a:path w="459" h="459">
                  <a:moveTo>
                    <a:pt x="454" y="16"/>
                  </a:moveTo>
                  <a:cubicBezTo>
                    <a:pt x="456" y="11"/>
                    <a:pt x="457" y="5"/>
                    <a:pt x="459" y="0"/>
                  </a:cubicBezTo>
                  <a:lnTo>
                    <a:pt x="0" y="459"/>
                  </a:lnTo>
                  <a:cubicBezTo>
                    <a:pt x="6" y="458"/>
                    <a:pt x="11" y="456"/>
                    <a:pt x="16" y="455"/>
                  </a:cubicBezTo>
                  <a:lnTo>
                    <a:pt x="45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306"/>
            <p:cNvSpPr>
              <a:spLocks/>
            </p:cNvSpPr>
            <p:nvPr/>
          </p:nvSpPr>
          <p:spPr bwMode="auto">
            <a:xfrm>
              <a:off x="3392" y="2212"/>
              <a:ext cx="1263" cy="1264"/>
            </a:xfrm>
            <a:custGeom>
              <a:avLst/>
              <a:gdLst>
                <a:gd name="T0" fmla="*/ 530 w 533"/>
                <a:gd name="T1" fmla="*/ 14 h 533"/>
                <a:gd name="T2" fmla="*/ 533 w 533"/>
                <a:gd name="T3" fmla="*/ 0 h 533"/>
                <a:gd name="T4" fmla="*/ 0 w 533"/>
                <a:gd name="T5" fmla="*/ 533 h 533"/>
                <a:gd name="T6" fmla="*/ 14 w 533"/>
                <a:gd name="T7" fmla="*/ 531 h 533"/>
                <a:gd name="T8" fmla="*/ 530 w 533"/>
                <a:gd name="T9" fmla="*/ 14 h 533"/>
              </a:gdLst>
              <a:ahLst/>
              <a:cxnLst>
                <a:cxn ang="0">
                  <a:pos x="T0" y="T1"/>
                </a:cxn>
                <a:cxn ang="0">
                  <a:pos x="T2" y="T3"/>
                </a:cxn>
                <a:cxn ang="0">
                  <a:pos x="T4" y="T5"/>
                </a:cxn>
                <a:cxn ang="0">
                  <a:pos x="T6" y="T7"/>
                </a:cxn>
                <a:cxn ang="0">
                  <a:pos x="T8" y="T9"/>
                </a:cxn>
              </a:cxnLst>
              <a:rect l="0" t="0" r="r" b="b"/>
              <a:pathLst>
                <a:path w="533" h="533">
                  <a:moveTo>
                    <a:pt x="530" y="14"/>
                  </a:moveTo>
                  <a:cubicBezTo>
                    <a:pt x="531" y="9"/>
                    <a:pt x="532" y="5"/>
                    <a:pt x="533" y="0"/>
                  </a:cubicBezTo>
                  <a:lnTo>
                    <a:pt x="0" y="533"/>
                  </a:lnTo>
                  <a:cubicBezTo>
                    <a:pt x="5" y="533"/>
                    <a:pt x="9" y="532"/>
                    <a:pt x="14" y="531"/>
                  </a:cubicBezTo>
                  <a:lnTo>
                    <a:pt x="53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307"/>
            <p:cNvSpPr>
              <a:spLocks/>
            </p:cNvSpPr>
            <p:nvPr/>
          </p:nvSpPr>
          <p:spPr bwMode="auto">
            <a:xfrm>
              <a:off x="2932" y="3189"/>
              <a:ext cx="318" cy="295"/>
            </a:xfrm>
            <a:custGeom>
              <a:avLst/>
              <a:gdLst>
                <a:gd name="T0" fmla="*/ 134 w 134"/>
                <a:gd name="T1" fmla="*/ 0 h 124"/>
                <a:gd name="T2" fmla="*/ 118 w 134"/>
                <a:gd name="T3" fmla="*/ 5 h 124"/>
                <a:gd name="T4" fmla="*/ 0 w 134"/>
                <a:gd name="T5" fmla="*/ 123 h 124"/>
                <a:gd name="T6" fmla="*/ 10 w 134"/>
                <a:gd name="T7" fmla="*/ 124 h 124"/>
                <a:gd name="T8" fmla="*/ 134 w 134"/>
                <a:gd name="T9" fmla="*/ 0 h 124"/>
              </a:gdLst>
              <a:ahLst/>
              <a:cxnLst>
                <a:cxn ang="0">
                  <a:pos x="T0" y="T1"/>
                </a:cxn>
                <a:cxn ang="0">
                  <a:pos x="T2" y="T3"/>
                </a:cxn>
                <a:cxn ang="0">
                  <a:pos x="T4" y="T5"/>
                </a:cxn>
                <a:cxn ang="0">
                  <a:pos x="T6" y="T7"/>
                </a:cxn>
                <a:cxn ang="0">
                  <a:pos x="T8" y="T9"/>
                </a:cxn>
              </a:cxnLst>
              <a:rect l="0" t="0" r="r" b="b"/>
              <a:pathLst>
                <a:path w="134" h="124">
                  <a:moveTo>
                    <a:pt x="134" y="0"/>
                  </a:moveTo>
                  <a:cubicBezTo>
                    <a:pt x="129" y="2"/>
                    <a:pt x="123" y="4"/>
                    <a:pt x="118" y="5"/>
                  </a:cubicBezTo>
                  <a:lnTo>
                    <a:pt x="0" y="123"/>
                  </a:lnTo>
                  <a:cubicBezTo>
                    <a:pt x="3" y="124"/>
                    <a:pt x="7" y="124"/>
                    <a:pt x="10" y="124"/>
                  </a:cubicBezTo>
                  <a:lnTo>
                    <a:pt x="1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308"/>
            <p:cNvSpPr>
              <a:spLocks/>
            </p:cNvSpPr>
            <p:nvPr/>
          </p:nvSpPr>
          <p:spPr bwMode="auto">
            <a:xfrm>
              <a:off x="3034" y="3085"/>
              <a:ext cx="434" cy="410"/>
            </a:xfrm>
            <a:custGeom>
              <a:avLst/>
              <a:gdLst>
                <a:gd name="T0" fmla="*/ 183 w 183"/>
                <a:gd name="T1" fmla="*/ 0 h 173"/>
                <a:gd name="T2" fmla="*/ 156 w 183"/>
                <a:gd name="T3" fmla="*/ 16 h 173"/>
                <a:gd name="T4" fmla="*/ 0 w 183"/>
                <a:gd name="T5" fmla="*/ 172 h 173"/>
                <a:gd name="T6" fmla="*/ 11 w 183"/>
                <a:gd name="T7" fmla="*/ 173 h 173"/>
                <a:gd name="T8" fmla="*/ 183 w 183"/>
                <a:gd name="T9" fmla="*/ 0 h 173"/>
              </a:gdLst>
              <a:ahLst/>
              <a:cxnLst>
                <a:cxn ang="0">
                  <a:pos x="T0" y="T1"/>
                </a:cxn>
                <a:cxn ang="0">
                  <a:pos x="T2" y="T3"/>
                </a:cxn>
                <a:cxn ang="0">
                  <a:pos x="T4" y="T5"/>
                </a:cxn>
                <a:cxn ang="0">
                  <a:pos x="T6" y="T7"/>
                </a:cxn>
                <a:cxn ang="0">
                  <a:pos x="T8" y="T9"/>
                </a:cxn>
              </a:cxnLst>
              <a:rect l="0" t="0" r="r" b="b"/>
              <a:pathLst>
                <a:path w="183" h="173">
                  <a:moveTo>
                    <a:pt x="183" y="0"/>
                  </a:moveTo>
                  <a:cubicBezTo>
                    <a:pt x="174" y="6"/>
                    <a:pt x="165" y="11"/>
                    <a:pt x="156" y="16"/>
                  </a:cubicBezTo>
                  <a:lnTo>
                    <a:pt x="0" y="172"/>
                  </a:lnTo>
                  <a:cubicBezTo>
                    <a:pt x="4" y="172"/>
                    <a:pt x="7" y="172"/>
                    <a:pt x="11" y="173"/>
                  </a:cubicBezTo>
                  <a:lnTo>
                    <a:pt x="18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309"/>
            <p:cNvSpPr>
              <a:spLocks/>
            </p:cNvSpPr>
            <p:nvPr/>
          </p:nvSpPr>
          <p:spPr bwMode="auto">
            <a:xfrm>
              <a:off x="3264" y="2084"/>
              <a:ext cx="1405" cy="1409"/>
            </a:xfrm>
            <a:custGeom>
              <a:avLst/>
              <a:gdLst>
                <a:gd name="T0" fmla="*/ 592 w 593"/>
                <a:gd name="T1" fmla="*/ 12 h 594"/>
                <a:gd name="T2" fmla="*/ 593 w 593"/>
                <a:gd name="T3" fmla="*/ 0 h 594"/>
                <a:gd name="T4" fmla="*/ 0 w 593"/>
                <a:gd name="T5" fmla="*/ 594 h 594"/>
                <a:gd name="T6" fmla="*/ 12 w 593"/>
                <a:gd name="T7" fmla="*/ 593 h 594"/>
                <a:gd name="T8" fmla="*/ 592 w 593"/>
                <a:gd name="T9" fmla="*/ 12 h 594"/>
              </a:gdLst>
              <a:ahLst/>
              <a:cxnLst>
                <a:cxn ang="0">
                  <a:pos x="T0" y="T1"/>
                </a:cxn>
                <a:cxn ang="0">
                  <a:pos x="T2" y="T3"/>
                </a:cxn>
                <a:cxn ang="0">
                  <a:pos x="T4" y="T5"/>
                </a:cxn>
                <a:cxn ang="0">
                  <a:pos x="T6" y="T7"/>
                </a:cxn>
                <a:cxn ang="0">
                  <a:pos x="T8" y="T9"/>
                </a:cxn>
              </a:cxnLst>
              <a:rect l="0" t="0" r="r" b="b"/>
              <a:pathLst>
                <a:path w="593" h="594">
                  <a:moveTo>
                    <a:pt x="592" y="12"/>
                  </a:moveTo>
                  <a:cubicBezTo>
                    <a:pt x="592" y="8"/>
                    <a:pt x="592" y="4"/>
                    <a:pt x="593" y="0"/>
                  </a:cubicBezTo>
                  <a:lnTo>
                    <a:pt x="0" y="594"/>
                  </a:lnTo>
                  <a:cubicBezTo>
                    <a:pt x="4" y="593"/>
                    <a:pt x="8" y="593"/>
                    <a:pt x="12" y="593"/>
                  </a:cubicBezTo>
                  <a:lnTo>
                    <a:pt x="59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310"/>
            <p:cNvSpPr>
              <a:spLocks/>
            </p:cNvSpPr>
            <p:nvPr/>
          </p:nvSpPr>
          <p:spPr bwMode="auto">
            <a:xfrm>
              <a:off x="2421" y="3187"/>
              <a:ext cx="142" cy="133"/>
            </a:xfrm>
            <a:custGeom>
              <a:avLst/>
              <a:gdLst>
                <a:gd name="T0" fmla="*/ 60 w 60"/>
                <a:gd name="T1" fmla="*/ 3 h 56"/>
                <a:gd name="T2" fmla="*/ 52 w 60"/>
                <a:gd name="T3" fmla="*/ 0 h 56"/>
                <a:gd name="T4" fmla="*/ 0 w 60"/>
                <a:gd name="T5" fmla="*/ 52 h 56"/>
                <a:gd name="T6" fmla="*/ 7 w 60"/>
                <a:gd name="T7" fmla="*/ 56 h 56"/>
                <a:gd name="T8" fmla="*/ 60 w 60"/>
                <a:gd name="T9" fmla="*/ 3 h 56"/>
              </a:gdLst>
              <a:ahLst/>
              <a:cxnLst>
                <a:cxn ang="0">
                  <a:pos x="T0" y="T1"/>
                </a:cxn>
                <a:cxn ang="0">
                  <a:pos x="T2" y="T3"/>
                </a:cxn>
                <a:cxn ang="0">
                  <a:pos x="T4" y="T5"/>
                </a:cxn>
                <a:cxn ang="0">
                  <a:pos x="T6" y="T7"/>
                </a:cxn>
                <a:cxn ang="0">
                  <a:pos x="T8" y="T9"/>
                </a:cxn>
              </a:cxnLst>
              <a:rect l="0" t="0" r="r" b="b"/>
              <a:pathLst>
                <a:path w="60" h="56">
                  <a:moveTo>
                    <a:pt x="60" y="3"/>
                  </a:moveTo>
                  <a:cubicBezTo>
                    <a:pt x="57" y="2"/>
                    <a:pt x="54" y="1"/>
                    <a:pt x="52" y="0"/>
                  </a:cubicBezTo>
                  <a:lnTo>
                    <a:pt x="0" y="52"/>
                  </a:lnTo>
                  <a:cubicBezTo>
                    <a:pt x="2" y="53"/>
                    <a:pt x="5" y="55"/>
                    <a:pt x="7" y="56"/>
                  </a:cubicBezTo>
                  <a:lnTo>
                    <a:pt x="6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311"/>
            <p:cNvSpPr>
              <a:spLocks/>
            </p:cNvSpPr>
            <p:nvPr/>
          </p:nvSpPr>
          <p:spPr bwMode="auto">
            <a:xfrm>
              <a:off x="3809" y="1857"/>
              <a:ext cx="860" cy="887"/>
            </a:xfrm>
            <a:custGeom>
              <a:avLst/>
              <a:gdLst>
                <a:gd name="T0" fmla="*/ 363 w 363"/>
                <a:gd name="T1" fmla="*/ 10 h 374"/>
                <a:gd name="T2" fmla="*/ 363 w 363"/>
                <a:gd name="T3" fmla="*/ 0 h 374"/>
                <a:gd name="T4" fmla="*/ 16 w 363"/>
                <a:gd name="T5" fmla="*/ 347 h 374"/>
                <a:gd name="T6" fmla="*/ 0 w 363"/>
                <a:gd name="T7" fmla="*/ 374 h 374"/>
                <a:gd name="T8" fmla="*/ 363 w 363"/>
                <a:gd name="T9" fmla="*/ 10 h 374"/>
              </a:gdLst>
              <a:ahLst/>
              <a:cxnLst>
                <a:cxn ang="0">
                  <a:pos x="T0" y="T1"/>
                </a:cxn>
                <a:cxn ang="0">
                  <a:pos x="T2" y="T3"/>
                </a:cxn>
                <a:cxn ang="0">
                  <a:pos x="T4" y="T5"/>
                </a:cxn>
                <a:cxn ang="0">
                  <a:pos x="T6" y="T7"/>
                </a:cxn>
                <a:cxn ang="0">
                  <a:pos x="T8" y="T9"/>
                </a:cxn>
              </a:cxnLst>
              <a:rect l="0" t="0" r="r" b="b"/>
              <a:pathLst>
                <a:path w="363" h="374">
                  <a:moveTo>
                    <a:pt x="363" y="10"/>
                  </a:moveTo>
                  <a:cubicBezTo>
                    <a:pt x="363" y="7"/>
                    <a:pt x="363" y="3"/>
                    <a:pt x="363" y="0"/>
                  </a:cubicBezTo>
                  <a:lnTo>
                    <a:pt x="16" y="347"/>
                  </a:lnTo>
                  <a:cubicBezTo>
                    <a:pt x="11" y="356"/>
                    <a:pt x="5" y="366"/>
                    <a:pt x="0" y="374"/>
                  </a:cubicBezTo>
                  <a:lnTo>
                    <a:pt x="363"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312"/>
            <p:cNvSpPr>
              <a:spLocks/>
            </p:cNvSpPr>
            <p:nvPr/>
          </p:nvSpPr>
          <p:spPr bwMode="auto">
            <a:xfrm>
              <a:off x="2215" y="3073"/>
              <a:ext cx="116" cy="114"/>
            </a:xfrm>
            <a:custGeom>
              <a:avLst/>
              <a:gdLst>
                <a:gd name="T0" fmla="*/ 49 w 49"/>
                <a:gd name="T1" fmla="*/ 4 h 48"/>
                <a:gd name="T2" fmla="*/ 42 w 49"/>
                <a:gd name="T3" fmla="*/ 0 h 48"/>
                <a:gd name="T4" fmla="*/ 0 w 49"/>
                <a:gd name="T5" fmla="*/ 43 h 48"/>
                <a:gd name="T6" fmla="*/ 6 w 49"/>
                <a:gd name="T7" fmla="*/ 48 h 48"/>
                <a:gd name="T8" fmla="*/ 49 w 49"/>
                <a:gd name="T9" fmla="*/ 4 h 48"/>
              </a:gdLst>
              <a:ahLst/>
              <a:cxnLst>
                <a:cxn ang="0">
                  <a:pos x="T0" y="T1"/>
                </a:cxn>
                <a:cxn ang="0">
                  <a:pos x="T2" y="T3"/>
                </a:cxn>
                <a:cxn ang="0">
                  <a:pos x="T4" y="T5"/>
                </a:cxn>
                <a:cxn ang="0">
                  <a:pos x="T6" y="T7"/>
                </a:cxn>
                <a:cxn ang="0">
                  <a:pos x="T8" y="T9"/>
                </a:cxn>
              </a:cxnLst>
              <a:rect l="0" t="0" r="r" b="b"/>
              <a:pathLst>
                <a:path w="49" h="48">
                  <a:moveTo>
                    <a:pt x="49" y="4"/>
                  </a:moveTo>
                  <a:cubicBezTo>
                    <a:pt x="47" y="3"/>
                    <a:pt x="45" y="1"/>
                    <a:pt x="42" y="0"/>
                  </a:cubicBezTo>
                  <a:lnTo>
                    <a:pt x="0" y="43"/>
                  </a:lnTo>
                  <a:cubicBezTo>
                    <a:pt x="2" y="44"/>
                    <a:pt x="4" y="46"/>
                    <a:pt x="6" y="48"/>
                  </a:cubicBezTo>
                  <a:lnTo>
                    <a:pt x="49"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313"/>
            <p:cNvSpPr>
              <a:spLocks/>
            </p:cNvSpPr>
            <p:nvPr/>
          </p:nvSpPr>
          <p:spPr bwMode="auto">
            <a:xfrm>
              <a:off x="3970" y="1565"/>
              <a:ext cx="652" cy="676"/>
            </a:xfrm>
            <a:custGeom>
              <a:avLst/>
              <a:gdLst>
                <a:gd name="T0" fmla="*/ 0 w 275"/>
                <a:gd name="T1" fmla="*/ 273 h 285"/>
                <a:gd name="T2" fmla="*/ 0 w 275"/>
                <a:gd name="T3" fmla="*/ 285 h 285"/>
                <a:gd name="T4" fmla="*/ 275 w 275"/>
                <a:gd name="T5" fmla="*/ 9 h 285"/>
                <a:gd name="T6" fmla="*/ 273 w 275"/>
                <a:gd name="T7" fmla="*/ 0 h 285"/>
                <a:gd name="T8" fmla="*/ 0 w 275"/>
                <a:gd name="T9" fmla="*/ 273 h 285"/>
              </a:gdLst>
              <a:ahLst/>
              <a:cxnLst>
                <a:cxn ang="0">
                  <a:pos x="T0" y="T1"/>
                </a:cxn>
                <a:cxn ang="0">
                  <a:pos x="T2" y="T3"/>
                </a:cxn>
                <a:cxn ang="0">
                  <a:pos x="T4" y="T5"/>
                </a:cxn>
                <a:cxn ang="0">
                  <a:pos x="T6" y="T7"/>
                </a:cxn>
                <a:cxn ang="0">
                  <a:pos x="T8" y="T9"/>
                </a:cxn>
              </a:cxnLst>
              <a:rect l="0" t="0" r="r" b="b"/>
              <a:pathLst>
                <a:path w="275" h="285">
                  <a:moveTo>
                    <a:pt x="0" y="273"/>
                  </a:moveTo>
                  <a:cubicBezTo>
                    <a:pt x="0" y="277"/>
                    <a:pt x="0" y="281"/>
                    <a:pt x="0" y="285"/>
                  </a:cubicBezTo>
                  <a:lnTo>
                    <a:pt x="275" y="9"/>
                  </a:lnTo>
                  <a:cubicBezTo>
                    <a:pt x="275" y="6"/>
                    <a:pt x="274" y="3"/>
                    <a:pt x="273" y="0"/>
                  </a:cubicBezTo>
                  <a:lnTo>
                    <a:pt x="0" y="2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314"/>
            <p:cNvSpPr>
              <a:spLocks/>
            </p:cNvSpPr>
            <p:nvPr/>
          </p:nvSpPr>
          <p:spPr bwMode="auto">
            <a:xfrm>
              <a:off x="3968" y="1477"/>
              <a:ext cx="630" cy="648"/>
            </a:xfrm>
            <a:custGeom>
              <a:avLst/>
              <a:gdLst>
                <a:gd name="T0" fmla="*/ 0 w 266"/>
                <a:gd name="T1" fmla="*/ 263 h 273"/>
                <a:gd name="T2" fmla="*/ 1 w 266"/>
                <a:gd name="T3" fmla="*/ 273 h 273"/>
                <a:gd name="T4" fmla="*/ 266 w 266"/>
                <a:gd name="T5" fmla="*/ 8 h 273"/>
                <a:gd name="T6" fmla="*/ 263 w 266"/>
                <a:gd name="T7" fmla="*/ 0 h 273"/>
                <a:gd name="T8" fmla="*/ 0 w 266"/>
                <a:gd name="T9" fmla="*/ 263 h 273"/>
              </a:gdLst>
              <a:ahLst/>
              <a:cxnLst>
                <a:cxn ang="0">
                  <a:pos x="T0" y="T1"/>
                </a:cxn>
                <a:cxn ang="0">
                  <a:pos x="T2" y="T3"/>
                </a:cxn>
                <a:cxn ang="0">
                  <a:pos x="T4" y="T5"/>
                </a:cxn>
                <a:cxn ang="0">
                  <a:pos x="T6" y="T7"/>
                </a:cxn>
                <a:cxn ang="0">
                  <a:pos x="T8" y="T9"/>
                </a:cxn>
              </a:cxnLst>
              <a:rect l="0" t="0" r="r" b="b"/>
              <a:pathLst>
                <a:path w="266" h="273">
                  <a:moveTo>
                    <a:pt x="0" y="263"/>
                  </a:moveTo>
                  <a:cubicBezTo>
                    <a:pt x="0" y="266"/>
                    <a:pt x="1" y="270"/>
                    <a:pt x="1" y="273"/>
                  </a:cubicBezTo>
                  <a:lnTo>
                    <a:pt x="266" y="8"/>
                  </a:lnTo>
                  <a:cubicBezTo>
                    <a:pt x="265" y="6"/>
                    <a:pt x="264" y="3"/>
                    <a:pt x="263" y="0"/>
                  </a:cubicBezTo>
                  <a:lnTo>
                    <a:pt x="0" y="2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315"/>
            <p:cNvSpPr>
              <a:spLocks/>
            </p:cNvSpPr>
            <p:nvPr/>
          </p:nvSpPr>
          <p:spPr bwMode="auto">
            <a:xfrm>
              <a:off x="3954" y="1655"/>
              <a:ext cx="689" cy="716"/>
            </a:xfrm>
            <a:custGeom>
              <a:avLst/>
              <a:gdLst>
                <a:gd name="T0" fmla="*/ 0 w 291"/>
                <a:gd name="T1" fmla="*/ 302 h 302"/>
                <a:gd name="T2" fmla="*/ 291 w 291"/>
                <a:gd name="T3" fmla="*/ 10 h 302"/>
                <a:gd name="T4" fmla="*/ 290 w 291"/>
                <a:gd name="T5" fmla="*/ 5 h 302"/>
                <a:gd name="T6" fmla="*/ 289 w 291"/>
                <a:gd name="T7" fmla="*/ 0 h 302"/>
                <a:gd name="T8" fmla="*/ 2 w 291"/>
                <a:gd name="T9" fmla="*/ 288 h 302"/>
                <a:gd name="T10" fmla="*/ 0 w 291"/>
                <a:gd name="T11" fmla="*/ 302 h 302"/>
              </a:gdLst>
              <a:ahLst/>
              <a:cxnLst>
                <a:cxn ang="0">
                  <a:pos x="T0" y="T1"/>
                </a:cxn>
                <a:cxn ang="0">
                  <a:pos x="T2" y="T3"/>
                </a:cxn>
                <a:cxn ang="0">
                  <a:pos x="T4" y="T5"/>
                </a:cxn>
                <a:cxn ang="0">
                  <a:pos x="T6" y="T7"/>
                </a:cxn>
                <a:cxn ang="0">
                  <a:pos x="T8" y="T9"/>
                </a:cxn>
                <a:cxn ang="0">
                  <a:pos x="T10" y="T11"/>
                </a:cxn>
              </a:cxnLst>
              <a:rect l="0" t="0" r="r" b="b"/>
              <a:pathLst>
                <a:path w="291" h="302">
                  <a:moveTo>
                    <a:pt x="0" y="302"/>
                  </a:moveTo>
                  <a:lnTo>
                    <a:pt x="291" y="10"/>
                  </a:lnTo>
                  <a:cubicBezTo>
                    <a:pt x="291" y="8"/>
                    <a:pt x="291" y="7"/>
                    <a:pt x="290" y="5"/>
                  </a:cubicBezTo>
                  <a:cubicBezTo>
                    <a:pt x="290" y="3"/>
                    <a:pt x="290" y="2"/>
                    <a:pt x="289" y="0"/>
                  </a:cubicBezTo>
                  <a:lnTo>
                    <a:pt x="2" y="288"/>
                  </a:lnTo>
                  <a:cubicBezTo>
                    <a:pt x="2" y="293"/>
                    <a:pt x="1" y="297"/>
                    <a:pt x="0" y="3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316"/>
            <p:cNvSpPr>
              <a:spLocks/>
            </p:cNvSpPr>
            <p:nvPr/>
          </p:nvSpPr>
          <p:spPr bwMode="auto">
            <a:xfrm>
              <a:off x="1824" y="619"/>
              <a:ext cx="2715" cy="2736"/>
            </a:xfrm>
            <a:custGeom>
              <a:avLst/>
              <a:gdLst>
                <a:gd name="T0" fmla="*/ 1146 w 1146"/>
                <a:gd name="T1" fmla="*/ 9 h 1154"/>
                <a:gd name="T2" fmla="*/ 1144 w 1146"/>
                <a:gd name="T3" fmla="*/ 0 h 1154"/>
                <a:gd name="T4" fmla="*/ 0 w 1146"/>
                <a:gd name="T5" fmla="*/ 1146 h 1154"/>
                <a:gd name="T6" fmla="*/ 4 w 1146"/>
                <a:gd name="T7" fmla="*/ 1154 h 1154"/>
                <a:gd name="T8" fmla="*/ 1146 w 1146"/>
                <a:gd name="T9" fmla="*/ 9 h 1154"/>
              </a:gdLst>
              <a:ahLst/>
              <a:cxnLst>
                <a:cxn ang="0">
                  <a:pos x="T0" y="T1"/>
                </a:cxn>
                <a:cxn ang="0">
                  <a:pos x="T2" y="T3"/>
                </a:cxn>
                <a:cxn ang="0">
                  <a:pos x="T4" y="T5"/>
                </a:cxn>
                <a:cxn ang="0">
                  <a:pos x="T6" y="T7"/>
                </a:cxn>
                <a:cxn ang="0">
                  <a:pos x="T8" y="T9"/>
                </a:cxn>
              </a:cxnLst>
              <a:rect l="0" t="0" r="r" b="b"/>
              <a:pathLst>
                <a:path w="1146" h="1154">
                  <a:moveTo>
                    <a:pt x="1146" y="9"/>
                  </a:moveTo>
                  <a:cubicBezTo>
                    <a:pt x="1146" y="6"/>
                    <a:pt x="1145" y="3"/>
                    <a:pt x="1144" y="0"/>
                  </a:cubicBezTo>
                  <a:lnTo>
                    <a:pt x="0" y="1146"/>
                  </a:lnTo>
                  <a:cubicBezTo>
                    <a:pt x="1" y="1149"/>
                    <a:pt x="2" y="1151"/>
                    <a:pt x="4" y="1154"/>
                  </a:cubicBezTo>
                  <a:lnTo>
                    <a:pt x="114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317"/>
            <p:cNvSpPr>
              <a:spLocks/>
            </p:cNvSpPr>
            <p:nvPr/>
          </p:nvSpPr>
          <p:spPr bwMode="auto">
            <a:xfrm>
              <a:off x="1873" y="721"/>
              <a:ext cx="2673" cy="2689"/>
            </a:xfrm>
            <a:custGeom>
              <a:avLst/>
              <a:gdLst>
                <a:gd name="T0" fmla="*/ 1128 w 1128"/>
                <a:gd name="T1" fmla="*/ 12 h 1134"/>
                <a:gd name="T2" fmla="*/ 1128 w 1128"/>
                <a:gd name="T3" fmla="*/ 0 h 1134"/>
                <a:gd name="T4" fmla="*/ 0 w 1128"/>
                <a:gd name="T5" fmla="*/ 1130 h 1134"/>
                <a:gd name="T6" fmla="*/ 7 w 1128"/>
                <a:gd name="T7" fmla="*/ 1134 h 1134"/>
                <a:gd name="T8" fmla="*/ 1128 w 1128"/>
                <a:gd name="T9" fmla="*/ 12 h 1134"/>
              </a:gdLst>
              <a:ahLst/>
              <a:cxnLst>
                <a:cxn ang="0">
                  <a:pos x="T0" y="T1"/>
                </a:cxn>
                <a:cxn ang="0">
                  <a:pos x="T2" y="T3"/>
                </a:cxn>
                <a:cxn ang="0">
                  <a:pos x="T4" y="T5"/>
                </a:cxn>
                <a:cxn ang="0">
                  <a:pos x="T6" y="T7"/>
                </a:cxn>
                <a:cxn ang="0">
                  <a:pos x="T8" y="T9"/>
                </a:cxn>
              </a:cxnLst>
              <a:rect l="0" t="0" r="r" b="b"/>
              <a:pathLst>
                <a:path w="1128" h="1134">
                  <a:moveTo>
                    <a:pt x="1128" y="12"/>
                  </a:moveTo>
                  <a:cubicBezTo>
                    <a:pt x="1128" y="8"/>
                    <a:pt x="1128" y="4"/>
                    <a:pt x="1128" y="0"/>
                  </a:cubicBezTo>
                  <a:lnTo>
                    <a:pt x="0" y="1130"/>
                  </a:lnTo>
                  <a:cubicBezTo>
                    <a:pt x="2" y="1132"/>
                    <a:pt x="5" y="1133"/>
                    <a:pt x="7" y="1134"/>
                  </a:cubicBezTo>
                  <a:lnTo>
                    <a:pt x="112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318"/>
            <p:cNvSpPr>
              <a:spLocks/>
            </p:cNvSpPr>
            <p:nvPr/>
          </p:nvSpPr>
          <p:spPr bwMode="auto">
            <a:xfrm>
              <a:off x="3913" y="1752"/>
              <a:ext cx="747" cy="773"/>
            </a:xfrm>
            <a:custGeom>
              <a:avLst/>
              <a:gdLst>
                <a:gd name="T0" fmla="*/ 5 w 315"/>
                <a:gd name="T1" fmla="*/ 309 h 326"/>
                <a:gd name="T2" fmla="*/ 0 w 315"/>
                <a:gd name="T3" fmla="*/ 326 h 326"/>
                <a:gd name="T4" fmla="*/ 315 w 315"/>
                <a:gd name="T5" fmla="*/ 10 h 326"/>
                <a:gd name="T6" fmla="*/ 314 w 315"/>
                <a:gd name="T7" fmla="*/ 0 h 326"/>
                <a:gd name="T8" fmla="*/ 5 w 315"/>
                <a:gd name="T9" fmla="*/ 309 h 326"/>
              </a:gdLst>
              <a:ahLst/>
              <a:cxnLst>
                <a:cxn ang="0">
                  <a:pos x="T0" y="T1"/>
                </a:cxn>
                <a:cxn ang="0">
                  <a:pos x="T2" y="T3"/>
                </a:cxn>
                <a:cxn ang="0">
                  <a:pos x="T4" y="T5"/>
                </a:cxn>
                <a:cxn ang="0">
                  <a:pos x="T6" y="T7"/>
                </a:cxn>
                <a:cxn ang="0">
                  <a:pos x="T8" y="T9"/>
                </a:cxn>
              </a:cxnLst>
              <a:rect l="0" t="0" r="r" b="b"/>
              <a:pathLst>
                <a:path w="315" h="326">
                  <a:moveTo>
                    <a:pt x="5" y="309"/>
                  </a:moveTo>
                  <a:cubicBezTo>
                    <a:pt x="4" y="315"/>
                    <a:pt x="2" y="320"/>
                    <a:pt x="0" y="326"/>
                  </a:cubicBezTo>
                  <a:lnTo>
                    <a:pt x="315" y="10"/>
                  </a:lnTo>
                  <a:cubicBezTo>
                    <a:pt x="315" y="7"/>
                    <a:pt x="314" y="4"/>
                    <a:pt x="314" y="0"/>
                  </a:cubicBezTo>
                  <a:lnTo>
                    <a:pt x="5"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319"/>
            <p:cNvSpPr>
              <a:spLocks/>
            </p:cNvSpPr>
            <p:nvPr/>
          </p:nvSpPr>
          <p:spPr bwMode="auto">
            <a:xfrm>
              <a:off x="3956" y="1394"/>
              <a:ext cx="611" cy="629"/>
            </a:xfrm>
            <a:custGeom>
              <a:avLst/>
              <a:gdLst>
                <a:gd name="T0" fmla="*/ 0 w 258"/>
                <a:gd name="T1" fmla="*/ 255 h 265"/>
                <a:gd name="T2" fmla="*/ 2 w 258"/>
                <a:gd name="T3" fmla="*/ 265 h 265"/>
                <a:gd name="T4" fmla="*/ 258 w 258"/>
                <a:gd name="T5" fmla="*/ 8 h 265"/>
                <a:gd name="T6" fmla="*/ 255 w 258"/>
                <a:gd name="T7" fmla="*/ 0 h 265"/>
                <a:gd name="T8" fmla="*/ 0 w 258"/>
                <a:gd name="T9" fmla="*/ 255 h 265"/>
              </a:gdLst>
              <a:ahLst/>
              <a:cxnLst>
                <a:cxn ang="0">
                  <a:pos x="T0" y="T1"/>
                </a:cxn>
                <a:cxn ang="0">
                  <a:pos x="T2" y="T3"/>
                </a:cxn>
                <a:cxn ang="0">
                  <a:pos x="T4" y="T5"/>
                </a:cxn>
                <a:cxn ang="0">
                  <a:pos x="T6" y="T7"/>
                </a:cxn>
                <a:cxn ang="0">
                  <a:pos x="T8" y="T9"/>
                </a:cxn>
              </a:cxnLst>
              <a:rect l="0" t="0" r="r" b="b"/>
              <a:pathLst>
                <a:path w="258" h="265">
                  <a:moveTo>
                    <a:pt x="0" y="255"/>
                  </a:moveTo>
                  <a:cubicBezTo>
                    <a:pt x="0" y="258"/>
                    <a:pt x="1" y="261"/>
                    <a:pt x="2" y="265"/>
                  </a:cubicBezTo>
                  <a:lnTo>
                    <a:pt x="258" y="8"/>
                  </a:lnTo>
                  <a:cubicBezTo>
                    <a:pt x="257" y="5"/>
                    <a:pt x="256" y="3"/>
                    <a:pt x="255" y="0"/>
                  </a:cubicBezTo>
                  <a:lnTo>
                    <a:pt x="0" y="2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320"/>
            <p:cNvSpPr>
              <a:spLocks/>
            </p:cNvSpPr>
            <p:nvPr/>
          </p:nvSpPr>
          <p:spPr bwMode="auto">
            <a:xfrm>
              <a:off x="3795" y="1034"/>
              <a:ext cx="566" cy="571"/>
            </a:xfrm>
            <a:custGeom>
              <a:avLst/>
              <a:gdLst>
                <a:gd name="T0" fmla="*/ 0 w 239"/>
                <a:gd name="T1" fmla="*/ 234 h 241"/>
                <a:gd name="T2" fmla="*/ 4 w 239"/>
                <a:gd name="T3" fmla="*/ 241 h 241"/>
                <a:gd name="T4" fmla="*/ 239 w 239"/>
                <a:gd name="T5" fmla="*/ 6 h 241"/>
                <a:gd name="T6" fmla="*/ 234 w 239"/>
                <a:gd name="T7" fmla="*/ 0 h 241"/>
                <a:gd name="T8" fmla="*/ 0 w 239"/>
                <a:gd name="T9" fmla="*/ 234 h 241"/>
              </a:gdLst>
              <a:ahLst/>
              <a:cxnLst>
                <a:cxn ang="0">
                  <a:pos x="T0" y="T1"/>
                </a:cxn>
                <a:cxn ang="0">
                  <a:pos x="T2" y="T3"/>
                </a:cxn>
                <a:cxn ang="0">
                  <a:pos x="T4" y="T5"/>
                </a:cxn>
                <a:cxn ang="0">
                  <a:pos x="T6" y="T7"/>
                </a:cxn>
                <a:cxn ang="0">
                  <a:pos x="T8" y="T9"/>
                </a:cxn>
              </a:cxnLst>
              <a:rect l="0" t="0" r="r" b="b"/>
              <a:pathLst>
                <a:path w="239" h="241">
                  <a:moveTo>
                    <a:pt x="0" y="234"/>
                  </a:moveTo>
                  <a:cubicBezTo>
                    <a:pt x="2" y="236"/>
                    <a:pt x="3" y="239"/>
                    <a:pt x="4" y="241"/>
                  </a:cubicBezTo>
                  <a:lnTo>
                    <a:pt x="239" y="6"/>
                  </a:lnTo>
                  <a:cubicBezTo>
                    <a:pt x="237" y="4"/>
                    <a:pt x="236" y="2"/>
                    <a:pt x="234" y="0"/>
                  </a:cubicBezTo>
                  <a:lnTo>
                    <a:pt x="0"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321"/>
            <p:cNvSpPr>
              <a:spLocks/>
            </p:cNvSpPr>
            <p:nvPr/>
          </p:nvSpPr>
          <p:spPr bwMode="auto">
            <a:xfrm>
              <a:off x="3875" y="1167"/>
              <a:ext cx="578" cy="588"/>
            </a:xfrm>
            <a:custGeom>
              <a:avLst/>
              <a:gdLst>
                <a:gd name="T0" fmla="*/ 0 w 244"/>
                <a:gd name="T1" fmla="*/ 240 h 248"/>
                <a:gd name="T2" fmla="*/ 4 w 244"/>
                <a:gd name="T3" fmla="*/ 248 h 248"/>
                <a:gd name="T4" fmla="*/ 244 w 244"/>
                <a:gd name="T5" fmla="*/ 7 h 248"/>
                <a:gd name="T6" fmla="*/ 240 w 244"/>
                <a:gd name="T7" fmla="*/ 0 h 248"/>
                <a:gd name="T8" fmla="*/ 0 w 244"/>
                <a:gd name="T9" fmla="*/ 240 h 248"/>
              </a:gdLst>
              <a:ahLst/>
              <a:cxnLst>
                <a:cxn ang="0">
                  <a:pos x="T0" y="T1"/>
                </a:cxn>
                <a:cxn ang="0">
                  <a:pos x="T2" y="T3"/>
                </a:cxn>
                <a:cxn ang="0">
                  <a:pos x="T4" y="T5"/>
                </a:cxn>
                <a:cxn ang="0">
                  <a:pos x="T6" y="T7"/>
                </a:cxn>
                <a:cxn ang="0">
                  <a:pos x="T8" y="T9"/>
                </a:cxn>
              </a:cxnLst>
              <a:rect l="0" t="0" r="r" b="b"/>
              <a:pathLst>
                <a:path w="244" h="248">
                  <a:moveTo>
                    <a:pt x="0" y="240"/>
                  </a:moveTo>
                  <a:cubicBezTo>
                    <a:pt x="1" y="243"/>
                    <a:pt x="3" y="245"/>
                    <a:pt x="4" y="248"/>
                  </a:cubicBezTo>
                  <a:lnTo>
                    <a:pt x="244" y="7"/>
                  </a:lnTo>
                  <a:cubicBezTo>
                    <a:pt x="243" y="5"/>
                    <a:pt x="241" y="3"/>
                    <a:pt x="240" y="0"/>
                  </a:cubicBezTo>
                  <a:lnTo>
                    <a:pt x="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322"/>
            <p:cNvSpPr>
              <a:spLocks/>
            </p:cNvSpPr>
            <p:nvPr/>
          </p:nvSpPr>
          <p:spPr bwMode="auto">
            <a:xfrm>
              <a:off x="3837" y="1098"/>
              <a:ext cx="571" cy="578"/>
            </a:xfrm>
            <a:custGeom>
              <a:avLst/>
              <a:gdLst>
                <a:gd name="T0" fmla="*/ 0 w 241"/>
                <a:gd name="T1" fmla="*/ 237 h 244"/>
                <a:gd name="T2" fmla="*/ 4 w 241"/>
                <a:gd name="T3" fmla="*/ 244 h 244"/>
                <a:gd name="T4" fmla="*/ 241 w 241"/>
                <a:gd name="T5" fmla="*/ 7 h 244"/>
                <a:gd name="T6" fmla="*/ 237 w 241"/>
                <a:gd name="T7" fmla="*/ 0 h 244"/>
                <a:gd name="T8" fmla="*/ 0 w 241"/>
                <a:gd name="T9" fmla="*/ 237 h 244"/>
              </a:gdLst>
              <a:ahLst/>
              <a:cxnLst>
                <a:cxn ang="0">
                  <a:pos x="T0" y="T1"/>
                </a:cxn>
                <a:cxn ang="0">
                  <a:pos x="T2" y="T3"/>
                </a:cxn>
                <a:cxn ang="0">
                  <a:pos x="T4" y="T5"/>
                </a:cxn>
                <a:cxn ang="0">
                  <a:pos x="T6" y="T7"/>
                </a:cxn>
                <a:cxn ang="0">
                  <a:pos x="T8" y="T9"/>
                </a:cxn>
              </a:cxnLst>
              <a:rect l="0" t="0" r="r" b="b"/>
              <a:pathLst>
                <a:path w="241" h="244">
                  <a:moveTo>
                    <a:pt x="0" y="237"/>
                  </a:moveTo>
                  <a:cubicBezTo>
                    <a:pt x="2" y="239"/>
                    <a:pt x="3" y="242"/>
                    <a:pt x="4" y="244"/>
                  </a:cubicBezTo>
                  <a:lnTo>
                    <a:pt x="241" y="7"/>
                  </a:lnTo>
                  <a:cubicBezTo>
                    <a:pt x="240" y="5"/>
                    <a:pt x="238" y="3"/>
                    <a:pt x="237" y="0"/>
                  </a:cubicBezTo>
                  <a:lnTo>
                    <a:pt x="0" y="2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323"/>
            <p:cNvSpPr>
              <a:spLocks/>
            </p:cNvSpPr>
            <p:nvPr/>
          </p:nvSpPr>
          <p:spPr bwMode="auto">
            <a:xfrm>
              <a:off x="3935" y="1316"/>
              <a:ext cx="597" cy="609"/>
            </a:xfrm>
            <a:custGeom>
              <a:avLst/>
              <a:gdLst>
                <a:gd name="T0" fmla="*/ 0 w 252"/>
                <a:gd name="T1" fmla="*/ 248 h 257"/>
                <a:gd name="T2" fmla="*/ 3 w 252"/>
                <a:gd name="T3" fmla="*/ 257 h 257"/>
                <a:gd name="T4" fmla="*/ 252 w 252"/>
                <a:gd name="T5" fmla="*/ 7 h 257"/>
                <a:gd name="T6" fmla="*/ 249 w 252"/>
                <a:gd name="T7" fmla="*/ 0 h 257"/>
                <a:gd name="T8" fmla="*/ 0 w 252"/>
                <a:gd name="T9" fmla="*/ 248 h 257"/>
              </a:gdLst>
              <a:ahLst/>
              <a:cxnLst>
                <a:cxn ang="0">
                  <a:pos x="T0" y="T1"/>
                </a:cxn>
                <a:cxn ang="0">
                  <a:pos x="T2" y="T3"/>
                </a:cxn>
                <a:cxn ang="0">
                  <a:pos x="T4" y="T5"/>
                </a:cxn>
                <a:cxn ang="0">
                  <a:pos x="T6" y="T7"/>
                </a:cxn>
                <a:cxn ang="0">
                  <a:pos x="T8" y="T9"/>
                </a:cxn>
              </a:cxnLst>
              <a:rect l="0" t="0" r="r" b="b"/>
              <a:pathLst>
                <a:path w="252" h="257">
                  <a:moveTo>
                    <a:pt x="0" y="248"/>
                  </a:moveTo>
                  <a:cubicBezTo>
                    <a:pt x="1" y="251"/>
                    <a:pt x="2" y="254"/>
                    <a:pt x="3" y="257"/>
                  </a:cubicBezTo>
                  <a:lnTo>
                    <a:pt x="252" y="7"/>
                  </a:lnTo>
                  <a:cubicBezTo>
                    <a:pt x="251" y="5"/>
                    <a:pt x="250" y="2"/>
                    <a:pt x="249" y="0"/>
                  </a:cubicBezTo>
                  <a:lnTo>
                    <a:pt x="0"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324"/>
            <p:cNvSpPr>
              <a:spLocks/>
            </p:cNvSpPr>
            <p:nvPr/>
          </p:nvSpPr>
          <p:spPr bwMode="auto">
            <a:xfrm>
              <a:off x="3909" y="1240"/>
              <a:ext cx="585" cy="598"/>
            </a:xfrm>
            <a:custGeom>
              <a:avLst/>
              <a:gdLst>
                <a:gd name="T0" fmla="*/ 0 w 247"/>
                <a:gd name="T1" fmla="*/ 243 h 252"/>
                <a:gd name="T2" fmla="*/ 3 w 247"/>
                <a:gd name="T3" fmla="*/ 252 h 252"/>
                <a:gd name="T4" fmla="*/ 247 w 247"/>
                <a:gd name="T5" fmla="*/ 7 h 252"/>
                <a:gd name="T6" fmla="*/ 243 w 247"/>
                <a:gd name="T7" fmla="*/ 0 h 252"/>
                <a:gd name="T8" fmla="*/ 0 w 247"/>
                <a:gd name="T9" fmla="*/ 243 h 252"/>
              </a:gdLst>
              <a:ahLst/>
              <a:cxnLst>
                <a:cxn ang="0">
                  <a:pos x="T0" y="T1"/>
                </a:cxn>
                <a:cxn ang="0">
                  <a:pos x="T2" y="T3"/>
                </a:cxn>
                <a:cxn ang="0">
                  <a:pos x="T4" y="T5"/>
                </a:cxn>
                <a:cxn ang="0">
                  <a:pos x="T6" y="T7"/>
                </a:cxn>
                <a:cxn ang="0">
                  <a:pos x="T8" y="T9"/>
                </a:cxn>
              </a:cxnLst>
              <a:rect l="0" t="0" r="r" b="b"/>
              <a:pathLst>
                <a:path w="247" h="252">
                  <a:moveTo>
                    <a:pt x="0" y="243"/>
                  </a:moveTo>
                  <a:cubicBezTo>
                    <a:pt x="1" y="246"/>
                    <a:pt x="2" y="249"/>
                    <a:pt x="3" y="252"/>
                  </a:cubicBezTo>
                  <a:lnTo>
                    <a:pt x="247" y="7"/>
                  </a:lnTo>
                  <a:cubicBezTo>
                    <a:pt x="246" y="5"/>
                    <a:pt x="245" y="2"/>
                    <a:pt x="243" y="0"/>
                  </a:cubicBezTo>
                  <a:lnTo>
                    <a:pt x="0"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0" name="Grafikk 9">
            <a:extLst>
              <a:ext uri="{FF2B5EF4-FFF2-40B4-BE49-F238E27FC236}">
                <a16:creationId xmlns:a16="http://schemas.microsoft.com/office/drawing/2014/main" id="{6CAEA097-8E2E-6649-9431-F8FE21DF405D}"/>
              </a:ext>
            </a:extLst>
          </p:cNvPr>
          <p:cNvPicPr>
            <a:picLocks noChangeAspect="1"/>
          </p:cNvPicPr>
          <p:nvPr userDrawn="1"/>
        </p:nvPicPr>
        <p:blipFill>
          <a:blip r:embed="rId78" cstate="print">
            <a:extLst>
              <a:ext uri="{28A0092B-C50C-407E-A947-70E740481C1C}">
                <a14:useLocalDpi xmlns:a14="http://schemas.microsoft.com/office/drawing/2010/main" val="0"/>
              </a:ext>
              <a:ext uri="{96DAC541-7B7A-43D3-8B79-37D633B846F1}">
                <asvg:svgBlip xmlns:asvg="http://schemas.microsoft.com/office/drawing/2016/SVG/main" r:embed="rId79"/>
              </a:ext>
            </a:extLst>
          </a:blip>
          <a:stretch>
            <a:fillRect/>
          </a:stretch>
        </p:blipFill>
        <p:spPr>
          <a:xfrm>
            <a:off x="10451429" y="6271064"/>
            <a:ext cx="1237527" cy="337508"/>
          </a:xfrm>
          <a:prstGeom prst="rect">
            <a:avLst/>
          </a:prstGeom>
        </p:spPr>
      </p:pic>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701" r:id="rId1"/>
    <p:sldLayoutId id="2147483799" r:id="rId2"/>
    <p:sldLayoutId id="2147483796" r:id="rId3"/>
    <p:sldLayoutId id="2147483727" r:id="rId4"/>
    <p:sldLayoutId id="2147483729" r:id="rId5"/>
    <p:sldLayoutId id="2147483730" r:id="rId6"/>
    <p:sldLayoutId id="2147483728" r:id="rId7"/>
    <p:sldLayoutId id="2147483731" r:id="rId8"/>
    <p:sldLayoutId id="2147483732" r:id="rId9"/>
    <p:sldLayoutId id="2147483743" r:id="rId10"/>
    <p:sldLayoutId id="2147483726" r:id="rId11"/>
    <p:sldLayoutId id="2147483774" r:id="rId12"/>
    <p:sldLayoutId id="2147483775" r:id="rId13"/>
    <p:sldLayoutId id="2147483776" r:id="rId14"/>
    <p:sldLayoutId id="2147483800" r:id="rId15"/>
    <p:sldLayoutId id="2147483755" r:id="rId16"/>
    <p:sldLayoutId id="2147483770" r:id="rId17"/>
    <p:sldLayoutId id="2147483771" r:id="rId18"/>
    <p:sldLayoutId id="2147483801" r:id="rId19"/>
    <p:sldLayoutId id="2147483780" r:id="rId20"/>
    <p:sldLayoutId id="2147483781" r:id="rId21"/>
    <p:sldLayoutId id="2147483782" r:id="rId22"/>
    <p:sldLayoutId id="2147483802" r:id="rId23"/>
    <p:sldLayoutId id="2147483777" r:id="rId24"/>
    <p:sldLayoutId id="2147483778" r:id="rId25"/>
    <p:sldLayoutId id="2147483779" r:id="rId26"/>
    <p:sldLayoutId id="2147483803" r:id="rId27"/>
    <p:sldLayoutId id="2147483811" r:id="rId28"/>
    <p:sldLayoutId id="2147483703" r:id="rId29"/>
    <p:sldLayoutId id="2147483749" r:id="rId30"/>
    <p:sldLayoutId id="2147483704" r:id="rId31"/>
    <p:sldLayoutId id="2147483750" r:id="rId32"/>
    <p:sldLayoutId id="2147483705" r:id="rId33"/>
    <p:sldLayoutId id="2147483751" r:id="rId34"/>
    <p:sldLayoutId id="2147483707" r:id="rId35"/>
    <p:sldLayoutId id="2147483797" r:id="rId36"/>
    <p:sldLayoutId id="2147483798" r:id="rId37"/>
    <p:sldLayoutId id="2147483784" r:id="rId38"/>
    <p:sldLayoutId id="2147483785" r:id="rId39"/>
    <p:sldLayoutId id="2147483786" r:id="rId40"/>
    <p:sldLayoutId id="2147483787" r:id="rId41"/>
    <p:sldLayoutId id="2147483788" r:id="rId42"/>
    <p:sldLayoutId id="2147483789" r:id="rId43"/>
    <p:sldLayoutId id="2147483790" r:id="rId44"/>
    <p:sldLayoutId id="2147483791" r:id="rId45"/>
    <p:sldLayoutId id="2147483792" r:id="rId46"/>
    <p:sldLayoutId id="2147483793" r:id="rId47"/>
    <p:sldLayoutId id="2147483794" r:id="rId48"/>
    <p:sldLayoutId id="2147483795" r:id="rId49"/>
    <p:sldLayoutId id="2147483733" r:id="rId50"/>
    <p:sldLayoutId id="2147483747" r:id="rId51"/>
    <p:sldLayoutId id="2147483748" r:id="rId52"/>
    <p:sldLayoutId id="2147483783" r:id="rId53"/>
    <p:sldLayoutId id="2147483765" r:id="rId54"/>
    <p:sldLayoutId id="2147483764" r:id="rId55"/>
    <p:sldLayoutId id="2147483725" r:id="rId56"/>
    <p:sldLayoutId id="2147483746" r:id="rId57"/>
    <p:sldLayoutId id="2147483766" r:id="rId58"/>
    <p:sldLayoutId id="2147483767" r:id="rId59"/>
    <p:sldLayoutId id="2147483804" r:id="rId60"/>
    <p:sldLayoutId id="2147483772" r:id="rId61"/>
    <p:sldLayoutId id="2147483773" r:id="rId62"/>
    <p:sldLayoutId id="2147483719" r:id="rId63"/>
    <p:sldLayoutId id="2147483805" r:id="rId64"/>
    <p:sldLayoutId id="2147483744" r:id="rId65"/>
    <p:sldLayoutId id="2147483745" r:id="rId66"/>
    <p:sldLayoutId id="2147483768" r:id="rId67"/>
    <p:sldLayoutId id="2147483769" r:id="rId68"/>
    <p:sldLayoutId id="2147483806" r:id="rId69"/>
    <p:sldLayoutId id="2147483807" r:id="rId70"/>
    <p:sldLayoutId id="2147483808" r:id="rId71"/>
    <p:sldLayoutId id="2147483660" r:id="rId72"/>
    <p:sldLayoutId id="2147483810" r:id="rId73"/>
    <p:sldLayoutId id="2147483812" r:id="rId74"/>
    <p:sldLayoutId id="2147483813" r:id="rId7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100000"/>
        </a:lnSpc>
        <a:spcBef>
          <a:spcPts val="400"/>
        </a:spcBef>
        <a:buClr>
          <a:schemeClr val="accent1"/>
        </a:buClr>
        <a:buSzPct val="135000"/>
        <a:buFont typeface="System Font Regular"/>
        <a:buChar char="-"/>
        <a:defRPr sz="2000" kern="1200">
          <a:solidFill>
            <a:schemeClr val="tx1"/>
          </a:solidFill>
          <a:latin typeface="+mn-lt"/>
          <a:ea typeface="+mn-ea"/>
          <a:cs typeface="+mn-cs"/>
        </a:defRPr>
      </a:lvl2pPr>
      <a:lvl3pPr marL="648000" indent="-216000" algn="l" defTabSz="914400" rtl="0" eaLnBrk="1" latinLnBrk="0" hangingPunct="1">
        <a:lnSpc>
          <a:spcPct val="100000"/>
        </a:lnSpc>
        <a:spcBef>
          <a:spcPts val="4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864000" indent="-216000" algn="l" defTabSz="914400" rtl="0" eaLnBrk="1" latinLnBrk="0" hangingPunct="1">
        <a:lnSpc>
          <a:spcPct val="100000"/>
        </a:lnSpc>
        <a:spcBef>
          <a:spcPts val="400"/>
        </a:spcBef>
        <a:buClr>
          <a:schemeClr val="accent1"/>
        </a:buClr>
        <a:buSzPct val="135000"/>
        <a:buFont typeface="System Font Regular"/>
        <a:buChar char="-"/>
        <a:defRPr sz="1400" kern="1200">
          <a:solidFill>
            <a:schemeClr val="tx1"/>
          </a:solidFill>
          <a:latin typeface="+mn-lt"/>
          <a:ea typeface="+mn-ea"/>
          <a:cs typeface="+mn-cs"/>
        </a:defRPr>
      </a:lvl4pPr>
      <a:lvl5pPr marL="1080000" indent="-216000" algn="l" defTabSz="914400" rtl="0" eaLnBrk="1" latinLnBrk="0" hangingPunct="1">
        <a:lnSpc>
          <a:spcPct val="100000"/>
        </a:lnSpc>
        <a:spcBef>
          <a:spcPts val="4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F26B43"/>
          </p15:clr>
        </p15:guide>
        <p15:guide id="2" pos="338" userDrawn="1">
          <p15:clr>
            <a:srgbClr val="F26B43"/>
          </p15:clr>
        </p15:guide>
        <p15:guide id="3" pos="7331" userDrawn="1">
          <p15:clr>
            <a:srgbClr val="F26B43"/>
          </p15:clr>
        </p15:guide>
        <p15:guide id="5" orient="horz" pos="3748" userDrawn="1">
          <p15:clr>
            <a:srgbClr val="F26B43"/>
          </p15:clr>
        </p15:guide>
        <p15:guide id="6" orient="horz" pos="1082" userDrawn="1">
          <p15:clr>
            <a:srgbClr val="F26B43"/>
          </p15:clr>
        </p15:guide>
        <p15:guide id="7" orient="horz" pos="720" userDrawn="1">
          <p15:clr>
            <a:srgbClr val="F26B43"/>
          </p15:clr>
        </p15:guide>
        <p15:guide id="8" orient="horz" pos="4135" userDrawn="1">
          <p15:clr>
            <a:srgbClr val="F26B43"/>
          </p15:clr>
        </p15:guide>
        <p15:guide id="9" pos="4951" userDrawn="1">
          <p15:clr>
            <a:srgbClr val="F26B43"/>
          </p15:clr>
        </p15:guide>
        <p15:guide id="10" pos="4725" userDrawn="1">
          <p15:clr>
            <a:srgbClr val="F26B43"/>
          </p15:clr>
        </p15:guide>
        <p15:guide id="11" pos="3829" userDrawn="1">
          <p15:clr>
            <a:srgbClr val="F26B43"/>
          </p15:clr>
        </p15:guide>
        <p15:guide id="12" pos="3740" userDrawn="1">
          <p15:clr>
            <a:srgbClr val="F26B43"/>
          </p15:clr>
        </p15:guide>
        <p15:guide id="13" pos="391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74.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1.xml"/><Relationship Id="rId1" Type="http://schemas.openxmlformats.org/officeDocument/2006/relationships/slideLayout" Target="../slideLayouts/slideLayout74.xml"/><Relationship Id="rId5" Type="http://schemas.openxmlformats.org/officeDocument/2006/relationships/image" Target="../media/image54.jpeg"/><Relationship Id="rId4" Type="http://schemas.openxmlformats.org/officeDocument/2006/relationships/image" Target="../media/image53.jpeg"/></Relationships>
</file>

<file path=ppt/slides/_rels/slide1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2.xml"/><Relationship Id="rId1" Type="http://schemas.openxmlformats.org/officeDocument/2006/relationships/slideLayout" Target="../slideLayouts/slideLayout74.xml"/><Relationship Id="rId4" Type="http://schemas.openxmlformats.org/officeDocument/2006/relationships/image" Target="../media/image5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75.xml"/></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74.xml"/><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0.xml"/><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2.xml"/><Relationship Id="rId1" Type="http://schemas.openxmlformats.org/officeDocument/2006/relationships/slideLayout" Target="../slideLayouts/slideLayout74.xml"/></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7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4.xml"/></Relationships>
</file>

<file path=ppt/slides/_rels/slide2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5.xml"/><Relationship Id="rId1" Type="http://schemas.openxmlformats.org/officeDocument/2006/relationships/slideLayout" Target="../slideLayouts/slideLayout74.xml"/><Relationship Id="rId4" Type="http://schemas.openxmlformats.org/officeDocument/2006/relationships/image" Target="../media/image6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8.xml"/><Relationship Id="rId1" Type="http://schemas.openxmlformats.org/officeDocument/2006/relationships/slideLayout" Target="../slideLayouts/slideLayout74.xml"/><Relationship Id="rId4" Type="http://schemas.openxmlformats.org/officeDocument/2006/relationships/image" Target="../media/image69.png"/></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9.xml"/><Relationship Id="rId1" Type="http://schemas.openxmlformats.org/officeDocument/2006/relationships/slideLayout" Target="../slideLayouts/slideLayout74.xml"/><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4.xml"/></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0.xml"/><Relationship Id="rId1" Type="http://schemas.openxmlformats.org/officeDocument/2006/relationships/slideLayout" Target="../slideLayouts/slideLayout74.xml"/><Relationship Id="rId4" Type="http://schemas.openxmlformats.org/officeDocument/2006/relationships/image" Target="../media/image69.png"/></Relationships>
</file>

<file path=ppt/slides/_rels/slide3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1.xml"/><Relationship Id="rId1" Type="http://schemas.openxmlformats.org/officeDocument/2006/relationships/slideLayout" Target="../slideLayouts/slideLayout7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4.xml"/></Relationships>
</file>

<file path=ppt/slides/_rels/slide3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5.xml"/><Relationship Id="rId1" Type="http://schemas.openxmlformats.org/officeDocument/2006/relationships/slideLayout" Target="../slideLayouts/slideLayout7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xml"/><Relationship Id="rId1" Type="http://schemas.openxmlformats.org/officeDocument/2006/relationships/slideLayout" Target="../slideLayouts/slideLayout74.xml"/><Relationship Id="rId5" Type="http://schemas.openxmlformats.org/officeDocument/2006/relationships/image" Target="../media/image46.jpeg"/><Relationship Id="rId4" Type="http://schemas.openxmlformats.org/officeDocument/2006/relationships/image" Target="../media/image45.jpeg"/></Relationships>
</file>

<file path=ppt/slides/_rels/slide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74.xml"/><Relationship Id="rId4" Type="http://schemas.openxmlformats.org/officeDocument/2006/relationships/image" Target="../media/image4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xml"/><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DD202F-52CB-EFF2-5591-81E3A9D4CC5F}"/>
              </a:ext>
            </a:extLst>
          </p:cNvPr>
          <p:cNvSpPr>
            <a:spLocks noGrp="1"/>
          </p:cNvSpPr>
          <p:nvPr>
            <p:ph type="ctrTitle"/>
          </p:nvPr>
        </p:nvSpPr>
        <p:spPr/>
        <p:txBody>
          <a:bodyPr/>
          <a:lstStyle/>
          <a:p>
            <a:r>
              <a:rPr lang="nb-NO" sz="5400" dirty="0"/>
              <a:t>Kapittel 4 LCC og </a:t>
            </a:r>
            <a:r>
              <a:rPr lang="nb-NO" sz="5400" dirty="0" err="1"/>
              <a:t>alternativsvurderinger</a:t>
            </a:r>
            <a:endParaRPr lang="nb-NO" dirty="0"/>
          </a:p>
        </p:txBody>
      </p:sp>
      <p:sp>
        <p:nvSpPr>
          <p:cNvPr id="3" name="Undertittel 2">
            <a:extLst>
              <a:ext uri="{FF2B5EF4-FFF2-40B4-BE49-F238E27FC236}">
                <a16:creationId xmlns:a16="http://schemas.microsoft.com/office/drawing/2014/main" id="{6F432CAF-C472-6E9F-28F7-D63F6ADD36A6}"/>
              </a:ext>
            </a:extLst>
          </p:cNvPr>
          <p:cNvSpPr>
            <a:spLocks noGrp="1"/>
          </p:cNvSpPr>
          <p:nvPr>
            <p:ph type="subTitle" idx="1"/>
          </p:nvPr>
        </p:nvSpPr>
        <p:spPr/>
        <p:txBody>
          <a:bodyPr/>
          <a:lstStyle/>
          <a:p>
            <a:endParaRPr lang="nb-NO" dirty="0"/>
          </a:p>
        </p:txBody>
      </p:sp>
    </p:spTree>
    <p:extLst>
      <p:ext uri="{BB962C8B-B14F-4D97-AF65-F5344CB8AC3E}">
        <p14:creationId xmlns:p14="http://schemas.microsoft.com/office/powerpoint/2010/main" val="1235333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a:ext>
            </a:extLst>
          </a:blip>
          <a:srcRect/>
          <a:stretch>
            <a:fillRect/>
          </a:stretch>
        </p:blipFill>
        <p:spPr bwMode="auto">
          <a:xfrm>
            <a:off x="5054012" y="2498651"/>
            <a:ext cx="5824076" cy="402974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tel 1"/>
          <p:cNvSpPr>
            <a:spLocks noGrp="1"/>
          </p:cNvSpPr>
          <p:nvPr>
            <p:ph type="title"/>
          </p:nvPr>
        </p:nvSpPr>
        <p:spPr/>
        <p:txBody>
          <a:bodyPr/>
          <a:lstStyle/>
          <a:p>
            <a:r>
              <a:rPr lang="nb-NO" dirty="0"/>
              <a:t>Fasadeform</a:t>
            </a:r>
            <a:endParaRPr lang="nb-NO" b="1" dirty="0"/>
          </a:p>
        </p:txBody>
      </p:sp>
      <p:sp>
        <p:nvSpPr>
          <p:cNvPr id="4" name="Plassholder for innhold 2"/>
          <p:cNvSpPr>
            <a:spLocks noGrp="1"/>
          </p:cNvSpPr>
          <p:nvPr>
            <p:ph idx="1"/>
          </p:nvPr>
        </p:nvSpPr>
        <p:spPr>
          <a:xfrm>
            <a:off x="1981200" y="1600201"/>
            <a:ext cx="8229600" cy="4525963"/>
          </a:xfrm>
        </p:spPr>
        <p:txBody>
          <a:bodyPr/>
          <a:lstStyle/>
          <a:p>
            <a:r>
              <a:rPr lang="nb-NO" dirty="0"/>
              <a:t>mer enn det arkitektoniske uttrykket</a:t>
            </a:r>
          </a:p>
          <a:p>
            <a:r>
              <a:rPr lang="nb-NO" dirty="0"/>
              <a:t>forskjellige løsninger gir føringer for </a:t>
            </a:r>
          </a:p>
          <a:p>
            <a:pPr lvl="1"/>
            <a:r>
              <a:rPr lang="nb-NO" dirty="0"/>
              <a:t>materialvalg</a:t>
            </a:r>
          </a:p>
          <a:p>
            <a:pPr lvl="1"/>
            <a:r>
              <a:rPr lang="nb-NO" dirty="0"/>
              <a:t>byggeteknikk</a:t>
            </a:r>
          </a:p>
          <a:p>
            <a:pPr lvl="1"/>
            <a:r>
              <a:rPr lang="nb-NO" dirty="0"/>
              <a:t>krav til materialmengde</a:t>
            </a:r>
          </a:p>
          <a:p>
            <a:pPr lvl="1"/>
            <a:r>
              <a:rPr lang="nb-NO" dirty="0"/>
              <a:t>energiløsninger og –behov.</a:t>
            </a:r>
          </a:p>
          <a:p>
            <a:endParaRPr lang="nb-NO" dirty="0"/>
          </a:p>
        </p:txBody>
      </p:sp>
    </p:spTree>
    <p:extLst>
      <p:ext uri="{BB962C8B-B14F-4D97-AF65-F5344CB8AC3E}">
        <p14:creationId xmlns:p14="http://schemas.microsoft.com/office/powerpoint/2010/main" val="2227176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Energi - oppvarming</a:t>
            </a:r>
            <a:endParaRPr lang="nb-NO" b="1" dirty="0"/>
          </a:p>
        </p:txBody>
      </p:sp>
      <p:pic>
        <p:nvPicPr>
          <p:cNvPr id="3" name="Picture 4" descr="C:\Users\hde\Downloads\COLOURBOX757556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30327" y="1781203"/>
            <a:ext cx="3794323" cy="39400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C:\Users\hde\Downloads\COLOURBOX278372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16820" y="1785671"/>
            <a:ext cx="4719552" cy="39317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hde\Downloads\COLOURBOX3068763.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245736" y="1789511"/>
            <a:ext cx="3119433" cy="393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27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52727" y="434126"/>
            <a:ext cx="8229600" cy="1143000"/>
          </a:xfrm>
        </p:spPr>
        <p:txBody>
          <a:bodyPr/>
          <a:lstStyle/>
          <a:p>
            <a:r>
              <a:rPr lang="nb-NO" b="1" dirty="0"/>
              <a:t>Energi – tekniske anlegg</a:t>
            </a:r>
          </a:p>
        </p:txBody>
      </p:sp>
      <p:pic>
        <p:nvPicPr>
          <p:cNvPr id="3" name="Picture 2" descr="C:\Users\hde\Downloads\COLOURBOX700201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523999" y="1800281"/>
            <a:ext cx="4284922" cy="41799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hde\Downloads\COLOURBOX754541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5808921" y="1800281"/>
            <a:ext cx="4859079" cy="4179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493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Romløsning og renhold</a:t>
            </a:r>
          </a:p>
        </p:txBody>
      </p:sp>
      <p:sp>
        <p:nvSpPr>
          <p:cNvPr id="5" name="Plassholder for innhold 2"/>
          <p:cNvSpPr>
            <a:spLocks noGrp="1"/>
          </p:cNvSpPr>
          <p:nvPr>
            <p:ph idx="1"/>
          </p:nvPr>
        </p:nvSpPr>
        <p:spPr>
          <a:xfrm>
            <a:off x="1981200" y="1600201"/>
            <a:ext cx="8229600" cy="4525963"/>
          </a:xfrm>
        </p:spPr>
        <p:txBody>
          <a:bodyPr/>
          <a:lstStyle/>
          <a:p>
            <a:r>
              <a:rPr lang="nb-NO" dirty="0"/>
              <a:t>fleksible planløsninger er gunstig for LCC.</a:t>
            </a:r>
          </a:p>
          <a:p>
            <a:endParaRPr lang="nb-NO" dirty="0"/>
          </a:p>
          <a:p>
            <a:r>
              <a:rPr lang="nb-NO" dirty="0"/>
              <a:t>renhold er den største enkeltkostnaden i byggets driftsfase, visste du det?</a:t>
            </a:r>
          </a:p>
        </p:txBody>
      </p:sp>
    </p:spTree>
    <p:extLst>
      <p:ext uri="{BB962C8B-B14F-4D97-AF65-F5344CB8AC3E}">
        <p14:creationId xmlns:p14="http://schemas.microsoft.com/office/powerpoint/2010/main" val="3667403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err="1"/>
              <a:t>Rådhuskvartalet</a:t>
            </a:r>
            <a:r>
              <a:rPr lang="en-GB" dirty="0"/>
              <a:t> </a:t>
            </a:r>
            <a:r>
              <a:rPr lang="en-GB" dirty="0" err="1"/>
              <a:t>i</a:t>
            </a:r>
            <a:r>
              <a:rPr lang="en-GB" dirty="0"/>
              <a:t> Kristiansand</a:t>
            </a:r>
            <a:endParaRPr lang="nb-NO" b="1" dirty="0"/>
          </a:p>
        </p:txBody>
      </p:sp>
      <p:pic>
        <p:nvPicPr>
          <p:cNvPr id="4" name="Picture 2" descr="N:\Avdelinger\ANS\Bygg anlegg eiendom BAE\10 - Prosjekter BAE\10-8 Modulbasert opplæring i livssykluskostnader\Basiskurs\Ferdige presentasjoner\Bilder kapittel 4\14.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62176" y="1168179"/>
            <a:ext cx="7368141" cy="4903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125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97149" y="0"/>
            <a:ext cx="8229600" cy="1143000"/>
          </a:xfrm>
        </p:spPr>
        <p:txBody>
          <a:bodyPr/>
          <a:lstStyle/>
          <a:p>
            <a:r>
              <a:rPr lang="nb-NO" b="1" dirty="0"/>
              <a:t>Konseptvalg</a:t>
            </a:r>
          </a:p>
        </p:txBody>
      </p:sp>
      <p:pic>
        <p:nvPicPr>
          <p:cNvPr id="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18867" y="1754372"/>
            <a:ext cx="7287897" cy="3848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9719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Totalkostnad for ulike alternativ</a:t>
            </a:r>
          </a:p>
        </p:txBody>
      </p:sp>
      <p:sp>
        <p:nvSpPr>
          <p:cNvPr id="4" name="Plassholder for innhold 2"/>
          <p:cNvSpPr>
            <a:spLocks noGrp="1"/>
          </p:cNvSpPr>
          <p:nvPr>
            <p:ph idx="1"/>
          </p:nvPr>
        </p:nvSpPr>
        <p:spPr>
          <a:xfrm>
            <a:off x="1981200" y="1600201"/>
            <a:ext cx="8229600" cy="4525963"/>
          </a:xfrm>
        </p:spPr>
        <p:txBody>
          <a:bodyPr/>
          <a:lstStyle/>
          <a:p>
            <a:pPr lvl="0"/>
            <a:r>
              <a:rPr lang="nb-NO" dirty="0"/>
              <a:t>Alternativ 1: Ett nybygg, én rehabilitering, ett bygg beholdes som det er, to bygg selges (510 arbeidsplasser)</a:t>
            </a:r>
          </a:p>
          <a:p>
            <a:pPr lvl="0"/>
            <a:r>
              <a:rPr lang="nb-NO" dirty="0"/>
              <a:t>Alternativ 2: Ett nybygg, ett bygg rehabiliteres, to bygg beholdes som de er, ett bygg selges (494 arbeidsplasser)</a:t>
            </a:r>
          </a:p>
          <a:p>
            <a:pPr lvl="0"/>
            <a:r>
              <a:rPr lang="nb-NO" dirty="0"/>
              <a:t>Alternativ 3: To nybygg, ett bygg beholdes som det er, tre bygg selges (515 arbeidsplasser)</a:t>
            </a:r>
          </a:p>
          <a:p>
            <a:pPr marL="0" indent="0">
              <a:buNone/>
            </a:pPr>
            <a:endParaRPr lang="nb-NO" dirty="0"/>
          </a:p>
        </p:txBody>
      </p:sp>
    </p:spTree>
    <p:extLst>
      <p:ext uri="{BB962C8B-B14F-4D97-AF65-F5344CB8AC3E}">
        <p14:creationId xmlns:p14="http://schemas.microsoft.com/office/powerpoint/2010/main" val="2467475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2"/>
          <p:cNvSpPr>
            <a:spLocks noGrp="1"/>
          </p:cNvSpPr>
          <p:nvPr>
            <p:ph idx="1"/>
          </p:nvPr>
        </p:nvSpPr>
        <p:spPr>
          <a:xfrm>
            <a:off x="1981200" y="1600201"/>
            <a:ext cx="8229600" cy="4525963"/>
          </a:xfrm>
        </p:spPr>
        <p:txBody>
          <a:bodyPr/>
          <a:lstStyle/>
          <a:p>
            <a:pPr lvl="0"/>
            <a:r>
              <a:rPr lang="nb-NO" dirty="0"/>
              <a:t>Alternativ 4: To nybygg, ett bygg rehabiliteres, tre bygg selges (515 arbeidsplasser)</a:t>
            </a:r>
          </a:p>
          <a:p>
            <a:pPr lvl="0"/>
            <a:r>
              <a:rPr lang="nb-NO" dirty="0"/>
              <a:t>Alternativ 5: To nybygg, ett bygg rehabiliteres, ett bygg beholdes som det er, to bygg selges (499 arbeidsplasser)</a:t>
            </a:r>
          </a:p>
          <a:p>
            <a:pPr marL="0" indent="0">
              <a:buNone/>
            </a:pPr>
            <a:endParaRPr lang="nb-NO" dirty="0"/>
          </a:p>
          <a:p>
            <a:r>
              <a:rPr lang="nb-NO" b="1" dirty="0"/>
              <a:t>Alternativ 1 ble valgt.</a:t>
            </a:r>
          </a:p>
          <a:p>
            <a:pPr marL="0" indent="0">
              <a:buNone/>
            </a:pPr>
            <a:endParaRPr lang="nb-NO" dirty="0"/>
          </a:p>
        </p:txBody>
      </p:sp>
      <p:sp>
        <p:nvSpPr>
          <p:cNvPr id="5" name="Tittel 1">
            <a:extLst>
              <a:ext uri="{FF2B5EF4-FFF2-40B4-BE49-F238E27FC236}">
                <a16:creationId xmlns:a16="http://schemas.microsoft.com/office/drawing/2014/main" id="{884AB0B7-2A05-D732-D7FF-6B1623BE065A}"/>
              </a:ext>
            </a:extLst>
          </p:cNvPr>
          <p:cNvSpPr txBox="1">
            <a:spLocks/>
          </p:cNvSpPr>
          <p:nvPr/>
        </p:nvSpPr>
        <p:spPr>
          <a:xfrm>
            <a:off x="594611" y="502883"/>
            <a:ext cx="9516039" cy="78861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nb-NO"/>
              <a:t>Totalkostnad for ulike alternativ fortsettelse…</a:t>
            </a:r>
            <a:endParaRPr lang="nb-NO" dirty="0"/>
          </a:p>
        </p:txBody>
      </p:sp>
    </p:spTree>
    <p:extLst>
      <p:ext uri="{BB962C8B-B14F-4D97-AF65-F5344CB8AC3E}">
        <p14:creationId xmlns:p14="http://schemas.microsoft.com/office/powerpoint/2010/main" val="2476393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LCC- beregning for de fem alternativene</a:t>
            </a:r>
            <a:endParaRPr lang="nb-NO" dirty="0"/>
          </a:p>
        </p:txBody>
      </p:sp>
      <p:graphicFrame>
        <p:nvGraphicFramePr>
          <p:cNvPr id="4" name="Tabell 3"/>
          <p:cNvGraphicFramePr>
            <a:graphicFrameLocks noGrp="1"/>
          </p:cNvGraphicFramePr>
          <p:nvPr/>
        </p:nvGraphicFramePr>
        <p:xfrm>
          <a:off x="1630325" y="1648050"/>
          <a:ext cx="8915132" cy="4224001"/>
        </p:xfrm>
        <a:graphic>
          <a:graphicData uri="http://schemas.openxmlformats.org/drawingml/2006/table">
            <a:tbl>
              <a:tblPr/>
              <a:tblGrid>
                <a:gridCol w="1163637">
                  <a:extLst>
                    <a:ext uri="{9D8B030D-6E8A-4147-A177-3AD203B41FA5}">
                      <a16:colId xmlns:a16="http://schemas.microsoft.com/office/drawing/2014/main" val="20000"/>
                    </a:ext>
                  </a:extLst>
                </a:gridCol>
                <a:gridCol w="2337031">
                  <a:extLst>
                    <a:ext uri="{9D8B030D-6E8A-4147-A177-3AD203B41FA5}">
                      <a16:colId xmlns:a16="http://schemas.microsoft.com/office/drawing/2014/main" val="20001"/>
                    </a:ext>
                  </a:extLst>
                </a:gridCol>
                <a:gridCol w="2750492">
                  <a:extLst>
                    <a:ext uri="{9D8B030D-6E8A-4147-A177-3AD203B41FA5}">
                      <a16:colId xmlns:a16="http://schemas.microsoft.com/office/drawing/2014/main" val="20002"/>
                    </a:ext>
                  </a:extLst>
                </a:gridCol>
                <a:gridCol w="2663972">
                  <a:extLst>
                    <a:ext uri="{9D8B030D-6E8A-4147-A177-3AD203B41FA5}">
                      <a16:colId xmlns:a16="http://schemas.microsoft.com/office/drawing/2014/main" val="20003"/>
                    </a:ext>
                  </a:extLst>
                </a:gridCol>
              </a:tblGrid>
              <a:tr h="1670155">
                <a:tc>
                  <a:txBody>
                    <a:bodyPr/>
                    <a:lstStyle/>
                    <a:p>
                      <a:pPr algn="ctr" fontAlgn="b"/>
                      <a:r>
                        <a:rPr lang="nb-NO" sz="2400" b="1" i="0" u="none" strike="noStrike" dirty="0" err="1">
                          <a:solidFill>
                            <a:srgbClr val="000000"/>
                          </a:solidFill>
                          <a:effectLst/>
                          <a:latin typeface="Calibri"/>
                        </a:rPr>
                        <a:t>Scenarie</a:t>
                      </a:r>
                      <a:endParaRPr lang="nb-NO" sz="2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2400" b="1" i="0" u="none" strike="noStrike" dirty="0">
                          <a:solidFill>
                            <a:srgbClr val="000000"/>
                          </a:solidFill>
                          <a:effectLst/>
                          <a:latin typeface="Calibri"/>
                        </a:rPr>
                        <a:t>Sum </a:t>
                      </a:r>
                      <a:r>
                        <a:rPr lang="nb-NO" sz="2400" b="1" i="0" u="none" strike="noStrike" dirty="0" err="1">
                          <a:solidFill>
                            <a:srgbClr val="000000"/>
                          </a:solidFill>
                          <a:effectLst/>
                          <a:latin typeface="Calibri"/>
                        </a:rPr>
                        <a:t>årskostnad</a:t>
                      </a:r>
                      <a:r>
                        <a:rPr lang="nb-NO" sz="2400" b="1" i="0" u="none" strike="noStrike" dirty="0">
                          <a:solidFill>
                            <a:srgbClr val="000000"/>
                          </a:solidFill>
                          <a:effectLst/>
                          <a:latin typeface="Calibri"/>
                        </a:rPr>
                        <a:t>,</a:t>
                      </a:r>
                    </a:p>
                    <a:p>
                      <a:pPr algn="ctr" fontAlgn="b"/>
                      <a:r>
                        <a:rPr lang="nb-NO" sz="2400" b="1" i="0" u="none" strike="noStrike" dirty="0" err="1">
                          <a:solidFill>
                            <a:srgbClr val="000000"/>
                          </a:solidFill>
                          <a:effectLst/>
                          <a:latin typeface="Calibri"/>
                        </a:rPr>
                        <a:t>mill</a:t>
                      </a:r>
                      <a:r>
                        <a:rPr lang="nb-NO" sz="2400" b="1" i="0" u="none" strike="noStrike" dirty="0">
                          <a:solidFill>
                            <a:srgbClr val="000000"/>
                          </a:solidFill>
                          <a:effectLst/>
                          <a:latin typeface="Calibri"/>
                        </a:rPr>
                        <a:t> kr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2400" b="1" i="0" u="none" strike="noStrike" dirty="0">
                          <a:solidFill>
                            <a:srgbClr val="000000"/>
                          </a:solidFill>
                          <a:effectLst/>
                          <a:latin typeface="Calibri"/>
                        </a:rPr>
                        <a:t>Differanse årlig belastning bykasse, </a:t>
                      </a:r>
                      <a:r>
                        <a:rPr lang="nb-NO" sz="2400" b="1" i="0" u="none" strike="noStrike" dirty="0" err="1">
                          <a:solidFill>
                            <a:srgbClr val="000000"/>
                          </a:solidFill>
                          <a:effectLst/>
                          <a:latin typeface="Calibri"/>
                        </a:rPr>
                        <a:t>mill</a:t>
                      </a:r>
                      <a:r>
                        <a:rPr lang="nb-NO" sz="2400" b="1" i="0" u="none" strike="noStrike" dirty="0">
                          <a:solidFill>
                            <a:srgbClr val="000000"/>
                          </a:solidFill>
                          <a:effectLst/>
                          <a:latin typeface="Calibri"/>
                        </a:rPr>
                        <a:t> kr (eks </a:t>
                      </a:r>
                      <a:r>
                        <a:rPr lang="nb-NO" sz="2400" b="1" i="0" u="none" strike="noStrike" dirty="0" err="1">
                          <a:solidFill>
                            <a:srgbClr val="000000"/>
                          </a:solidFill>
                          <a:effectLst/>
                          <a:latin typeface="Calibri"/>
                        </a:rPr>
                        <a:t>mva</a:t>
                      </a:r>
                      <a:r>
                        <a:rPr lang="nb-NO" sz="2400" b="1" i="0" u="none" strike="noStrike" dirty="0">
                          <a:solidFill>
                            <a:srgbClr val="000000"/>
                          </a:solidFill>
                          <a:effectLst/>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2400" b="1" i="0" u="none" strike="noStrike">
                          <a:solidFill>
                            <a:srgbClr val="000000"/>
                          </a:solidFill>
                          <a:effectLst/>
                          <a:latin typeface="Calibri"/>
                        </a:rPr>
                        <a:t>Differanse årlig belastning bykassa, mill kr (inkl mva)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5641">
                <a:tc>
                  <a:txBody>
                    <a:bodyPr/>
                    <a:lstStyle/>
                    <a:p>
                      <a:pPr algn="ctr" fontAlgn="b"/>
                      <a:r>
                        <a:rPr lang="nb-NO" sz="2400" b="0" i="0" u="none" strike="noStrike">
                          <a:solidFill>
                            <a:srgbClr val="000000"/>
                          </a:solidFill>
                          <a:effectLst/>
                          <a:latin typeface="Calibri"/>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nb-NO" sz="2400" b="0" i="0" u="none" strike="noStrike" dirty="0">
                          <a:solidFill>
                            <a:srgbClr val="000000"/>
                          </a:solidFill>
                          <a:effectLst/>
                          <a:latin typeface="Calibri"/>
                        </a:rPr>
                        <a:t>33,16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2400" b="0" i="0" u="none" strike="noStrike" dirty="0">
                          <a:solidFill>
                            <a:srgbClr val="000000"/>
                          </a:solidFill>
                          <a:effectLst/>
                          <a:latin typeface="Calibri"/>
                        </a:rPr>
                        <a:t>7,75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2400" b="0" i="0" u="none" strike="noStrike">
                          <a:solidFill>
                            <a:srgbClr val="000000"/>
                          </a:solidFill>
                          <a:effectLst/>
                          <a:latin typeface="Calibri"/>
                        </a:rPr>
                        <a:t>10,23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5641">
                <a:tc>
                  <a:txBody>
                    <a:bodyPr/>
                    <a:lstStyle/>
                    <a:p>
                      <a:pPr algn="ctr" fontAlgn="b"/>
                      <a:r>
                        <a:rPr lang="nb-NO" sz="24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nb-NO" sz="2400" b="0" i="0" u="none" strike="noStrike">
                          <a:solidFill>
                            <a:srgbClr val="000000"/>
                          </a:solidFill>
                          <a:effectLst/>
                          <a:latin typeface="Calibri"/>
                        </a:rPr>
                        <a:t>21,96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nb-NO" sz="2400" b="0" i="0" u="none" strike="noStrike" dirty="0">
                          <a:solidFill>
                            <a:srgbClr val="000000"/>
                          </a:solidFill>
                          <a:effectLst/>
                          <a:latin typeface="Calibri"/>
                        </a:rPr>
                        <a:t>5,52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nb-NO" sz="2400" b="0" i="0" u="none" strike="noStrike">
                          <a:solidFill>
                            <a:srgbClr val="000000"/>
                          </a:solidFill>
                          <a:effectLst/>
                          <a:latin typeface="Calibri"/>
                        </a:rPr>
                        <a:t>10,79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425641">
                <a:tc>
                  <a:txBody>
                    <a:bodyPr/>
                    <a:lstStyle/>
                    <a:p>
                      <a:pPr algn="ctr" fontAlgn="b"/>
                      <a:r>
                        <a:rPr lang="nb-NO" sz="2400" b="0" i="0" u="none" strike="noStrike">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2400" b="0" i="0" u="none" strike="noStrike">
                          <a:solidFill>
                            <a:srgbClr val="000000"/>
                          </a:solidFill>
                          <a:effectLst/>
                          <a:latin typeface="Calibri"/>
                        </a:rPr>
                        <a:t>21,39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2400" b="0" i="0" u="none" strike="noStrike" dirty="0">
                          <a:solidFill>
                            <a:srgbClr val="000000"/>
                          </a:solidFill>
                          <a:effectLst/>
                          <a:latin typeface="Calibri"/>
                        </a:rPr>
                        <a:t>5,32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2400" b="0" i="0" u="none" strike="noStrike">
                          <a:solidFill>
                            <a:srgbClr val="000000"/>
                          </a:solidFill>
                          <a:effectLst/>
                          <a:latin typeface="Calibri"/>
                        </a:rPr>
                        <a:t>10,46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25641">
                <a:tc>
                  <a:txBody>
                    <a:bodyPr/>
                    <a:lstStyle/>
                    <a:p>
                      <a:pPr algn="ctr" fontAlgn="b"/>
                      <a:r>
                        <a:rPr lang="nb-NO" sz="2400" b="0" i="0" u="none" strike="noStrike">
                          <a:solidFill>
                            <a:srgbClr val="000000"/>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2400" b="0" i="0" u="none" strike="noStrike">
                          <a:solidFill>
                            <a:srgbClr val="000000"/>
                          </a:solidFill>
                          <a:effectLst/>
                          <a:latin typeface="Calibri"/>
                        </a:rPr>
                        <a:t>19,72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2400" b="0" i="0" u="none" strike="noStrike" dirty="0">
                          <a:solidFill>
                            <a:srgbClr val="000000"/>
                          </a:solidFill>
                          <a:effectLst/>
                          <a:latin typeface="Calibri"/>
                        </a:rPr>
                        <a:t>3,36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2400" b="0" i="0" u="none" strike="noStrike" dirty="0">
                          <a:solidFill>
                            <a:srgbClr val="000000"/>
                          </a:solidFill>
                          <a:effectLst/>
                          <a:latin typeface="Calibri"/>
                        </a:rPr>
                        <a:t>9,14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25641">
                <a:tc>
                  <a:txBody>
                    <a:bodyPr/>
                    <a:lstStyle/>
                    <a:p>
                      <a:pPr algn="ctr" fontAlgn="b"/>
                      <a:r>
                        <a:rPr lang="nb-NO" sz="2400" b="0" i="0" u="none" strike="noStrike">
                          <a:solidFill>
                            <a:srgbClr val="000000"/>
                          </a:solidFill>
                          <a:effectLst/>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2400" b="0" i="0" u="none" strike="noStrike" dirty="0">
                          <a:solidFill>
                            <a:srgbClr val="000000"/>
                          </a:solidFill>
                          <a:effectLst/>
                          <a:latin typeface="Calibri"/>
                        </a:rPr>
                        <a:t>22,70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2400" b="0" i="0" u="none" strike="noStrike">
                          <a:solidFill>
                            <a:srgbClr val="000000"/>
                          </a:solidFill>
                          <a:effectLst/>
                          <a:latin typeface="Calibri"/>
                        </a:rPr>
                        <a:t>7,19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2400" b="0" i="0" u="none" strike="noStrike" dirty="0">
                          <a:solidFill>
                            <a:srgbClr val="000000"/>
                          </a:solidFill>
                          <a:effectLst/>
                          <a:latin typeface="Calibri"/>
                        </a:rPr>
                        <a:t>13,89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25641">
                <a:tc>
                  <a:txBody>
                    <a:bodyPr/>
                    <a:lstStyle/>
                    <a:p>
                      <a:pPr algn="ctr" fontAlgn="b"/>
                      <a:r>
                        <a:rPr lang="nb-NO" sz="2400" b="0" i="0" u="none" strike="noStrike">
                          <a:solidFill>
                            <a:srgbClr val="000000"/>
                          </a:solidFill>
                          <a:effectLst/>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2400" b="0" i="0" u="none" strike="noStrike">
                          <a:solidFill>
                            <a:srgbClr val="000000"/>
                          </a:solidFill>
                          <a:effectLst/>
                          <a:latin typeface="Calibri"/>
                        </a:rPr>
                        <a:t>22,13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2400" b="0" i="0" u="none" strike="noStrike">
                          <a:solidFill>
                            <a:srgbClr val="000000"/>
                          </a:solidFill>
                          <a:effectLst/>
                          <a:latin typeface="Calibri"/>
                        </a:rPr>
                        <a:t>6,99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2400" b="0" i="0" u="none" strike="noStrike" dirty="0">
                          <a:solidFill>
                            <a:srgbClr val="000000"/>
                          </a:solidFill>
                          <a:effectLst/>
                          <a:latin typeface="Calibri"/>
                        </a:rPr>
                        <a:t>13,55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52074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524000" y="115149"/>
            <a:ext cx="9144000" cy="1143000"/>
          </a:xfrm>
        </p:spPr>
        <p:txBody>
          <a:bodyPr/>
          <a:lstStyle/>
          <a:p>
            <a:r>
              <a:rPr lang="nn-NO" sz="4000" dirty="0" err="1"/>
              <a:t>Framsenteret</a:t>
            </a:r>
            <a:r>
              <a:rPr lang="nn-NO" sz="4000" dirty="0"/>
              <a:t> i Tromsø, </a:t>
            </a:r>
            <a:r>
              <a:rPr lang="nn-NO" sz="4000" dirty="0" err="1"/>
              <a:t>konseptvalg</a:t>
            </a:r>
            <a:r>
              <a:rPr lang="nn-NO" sz="4000" dirty="0"/>
              <a:t> </a:t>
            </a:r>
            <a:endParaRPr lang="nb-NO" sz="4000" dirty="0"/>
          </a:p>
        </p:txBody>
      </p:sp>
      <p:pic>
        <p:nvPicPr>
          <p:cNvPr id="4" name="Picture 2" descr="N:\Avdelinger\ANS\Bygg anlegg eiendom BAE\10 - Prosjekter BAE\10-8 Modulbasert opplæring i livssykluskostnader\Basiskurs\Ferdige presentasjoner\Bilder kapittel 4\20.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395870" y="1488559"/>
            <a:ext cx="7060019" cy="431681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95869" y="4880345"/>
            <a:ext cx="1367440" cy="925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4668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de\Downloads\COLOURBOX237626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48462" y="1"/>
            <a:ext cx="3919538" cy="2613025"/>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p:cNvSpPr>
            <a:spLocks noGrp="1"/>
          </p:cNvSpPr>
          <p:nvPr>
            <p:ph type="title"/>
          </p:nvPr>
        </p:nvSpPr>
        <p:spPr/>
        <p:txBody>
          <a:bodyPr/>
          <a:lstStyle/>
          <a:p>
            <a:r>
              <a:rPr lang="nb-NO" b="1" dirty="0"/>
              <a:t>Refleksjonsspørsmål</a:t>
            </a:r>
            <a:endParaRPr lang="nb-NO" dirty="0"/>
          </a:p>
        </p:txBody>
      </p:sp>
      <p:sp>
        <p:nvSpPr>
          <p:cNvPr id="3" name="Plassholder for innhold 2"/>
          <p:cNvSpPr>
            <a:spLocks noGrp="1"/>
          </p:cNvSpPr>
          <p:nvPr>
            <p:ph idx="1"/>
          </p:nvPr>
        </p:nvSpPr>
        <p:spPr>
          <a:xfrm>
            <a:off x="533399" y="1717676"/>
            <a:ext cx="6146007" cy="4232274"/>
          </a:xfrm>
        </p:spPr>
        <p:txBody>
          <a:bodyPr/>
          <a:lstStyle/>
          <a:p>
            <a:endParaRPr lang="nb-NO" dirty="0"/>
          </a:p>
          <a:p>
            <a:endParaRPr lang="nb-NO" dirty="0"/>
          </a:p>
          <a:p>
            <a:r>
              <a:rPr lang="nb-NO" dirty="0"/>
              <a:t>Du kan ta mange valg når behov for et bygg melder seg. Hvordan påvirker følgende valg livssykluskostnaden?</a:t>
            </a:r>
          </a:p>
          <a:p>
            <a:pPr lvl="1"/>
            <a:r>
              <a:rPr lang="nb-NO" dirty="0"/>
              <a:t>bygge om og pusse opp</a:t>
            </a:r>
          </a:p>
          <a:p>
            <a:pPr lvl="1"/>
            <a:r>
              <a:rPr lang="nb-NO" dirty="0"/>
              <a:t>rive eksisterende bygg og bygge en stor ny bygning</a:t>
            </a:r>
          </a:p>
          <a:p>
            <a:pPr lvl="1"/>
            <a:r>
              <a:rPr lang="nb-NO" dirty="0"/>
              <a:t>bygge litt mindre bygning og pusse opp eksisterende</a:t>
            </a:r>
          </a:p>
          <a:p>
            <a:pPr lvl="1"/>
            <a:r>
              <a:rPr lang="nb-NO" dirty="0"/>
              <a:t>bruke nærliggende lokaler</a:t>
            </a:r>
          </a:p>
          <a:p>
            <a:pPr lvl="1"/>
            <a:r>
              <a:rPr lang="nb-NO" dirty="0"/>
              <a:t>ikke bygge noen ting.</a:t>
            </a:r>
          </a:p>
        </p:txBody>
      </p:sp>
    </p:spTree>
    <p:extLst>
      <p:ext uri="{BB962C8B-B14F-4D97-AF65-F5344CB8AC3E}">
        <p14:creationId xmlns:p14="http://schemas.microsoft.com/office/powerpoint/2010/main" val="910924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Valg av tomt </a:t>
            </a:r>
            <a:r>
              <a:rPr lang="nb-NO" b="1" kern="1200" dirty="0">
                <a:ea typeface="ＭＳ Ｐゴシック" pitchFamily="37" charset="-128"/>
              </a:rPr>
              <a:t>tomtealternativ 1</a:t>
            </a:r>
            <a:br>
              <a:rPr lang="nb-NO" b="1" kern="1200" dirty="0">
                <a:ea typeface="ＭＳ Ｐゴシック" pitchFamily="37" charset="-128"/>
              </a:rPr>
            </a:br>
            <a:endParaRPr lang="nb-NO" b="1" dirty="0"/>
          </a:p>
        </p:txBody>
      </p:sp>
      <p:pic>
        <p:nvPicPr>
          <p:cNvPr id="5" name="Plassholder for innhold 4"/>
          <p:cNvPicPr>
            <a:picLocks noGrp="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1981200" y="1820385"/>
            <a:ext cx="8229600" cy="40855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53108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Tomtealternativ 3</a:t>
            </a:r>
          </a:p>
        </p:txBody>
      </p:sp>
      <p:pic>
        <p:nvPicPr>
          <p:cNvPr id="5" name="Plassholder for innhold 4"/>
          <p:cNvPicPr>
            <a:picLocks noGrp="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1981200" y="2097724"/>
            <a:ext cx="8229600" cy="35309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4072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Tomtevalg 2</a:t>
            </a:r>
          </a:p>
        </p:txBody>
      </p:sp>
      <p:pic>
        <p:nvPicPr>
          <p:cNvPr id="5" name="Plassholder for innhold 4"/>
          <p:cNvPicPr>
            <a:picLocks noGrp="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1981200" y="1701425"/>
            <a:ext cx="8229600" cy="43235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4450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96618" y="115149"/>
            <a:ext cx="8229600" cy="1143000"/>
          </a:xfrm>
        </p:spPr>
        <p:txBody>
          <a:bodyPr/>
          <a:lstStyle/>
          <a:p>
            <a:r>
              <a:rPr lang="nb-NO" dirty="0"/>
              <a:t>Volumstudier</a:t>
            </a:r>
            <a:endParaRPr lang="nb-NO" b="1" dirty="0"/>
          </a:p>
        </p:txBody>
      </p:sp>
      <p:pic>
        <p:nvPicPr>
          <p:cNvPr id="4" name="Picture 2" descr="N:\Avdelinger\ANS\Bygg anlegg eiendom BAE\10 - Prosjekter BAE\10-8 Modulbasert opplæring i livssykluskostnader\Basiskurs\Ferdige presentasjoner\Bilder kapittel 4\2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76400" y="1109663"/>
            <a:ext cx="8839200" cy="463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690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Ulikt overflateareal</a:t>
            </a:r>
          </a:p>
        </p:txBody>
      </p:sp>
      <p:graphicFrame>
        <p:nvGraphicFramePr>
          <p:cNvPr id="5" name="Plassholder for innhold 4"/>
          <p:cNvGraphicFramePr>
            <a:graphicFrameLocks noGrp="1"/>
          </p:cNvGraphicFramePr>
          <p:nvPr>
            <p:ph idx="1"/>
          </p:nvPr>
        </p:nvGraphicFramePr>
        <p:xfrm>
          <a:off x="1660567" y="1781296"/>
          <a:ext cx="9007432" cy="3129149"/>
        </p:xfrm>
        <a:graphic>
          <a:graphicData uri="http://schemas.openxmlformats.org/drawingml/2006/table">
            <a:tbl>
              <a:tblPr firstRow="1" firstCol="1" bandRow="1">
                <a:tableStyleId>{5C22544A-7EE6-4342-B048-85BDC9FD1C3A}</a:tableStyleId>
              </a:tblPr>
              <a:tblGrid>
                <a:gridCol w="2799955">
                  <a:extLst>
                    <a:ext uri="{9D8B030D-6E8A-4147-A177-3AD203B41FA5}">
                      <a16:colId xmlns:a16="http://schemas.microsoft.com/office/drawing/2014/main" val="20000"/>
                    </a:ext>
                  </a:extLst>
                </a:gridCol>
                <a:gridCol w="1526953">
                  <a:extLst>
                    <a:ext uri="{9D8B030D-6E8A-4147-A177-3AD203B41FA5}">
                      <a16:colId xmlns:a16="http://schemas.microsoft.com/office/drawing/2014/main" val="20001"/>
                    </a:ext>
                  </a:extLst>
                </a:gridCol>
                <a:gridCol w="1486360">
                  <a:extLst>
                    <a:ext uri="{9D8B030D-6E8A-4147-A177-3AD203B41FA5}">
                      <a16:colId xmlns:a16="http://schemas.microsoft.com/office/drawing/2014/main" val="20002"/>
                    </a:ext>
                  </a:extLst>
                </a:gridCol>
                <a:gridCol w="1388383">
                  <a:extLst>
                    <a:ext uri="{9D8B030D-6E8A-4147-A177-3AD203B41FA5}">
                      <a16:colId xmlns:a16="http://schemas.microsoft.com/office/drawing/2014/main" val="20003"/>
                    </a:ext>
                  </a:extLst>
                </a:gridCol>
                <a:gridCol w="1805781">
                  <a:extLst>
                    <a:ext uri="{9D8B030D-6E8A-4147-A177-3AD203B41FA5}">
                      <a16:colId xmlns:a16="http://schemas.microsoft.com/office/drawing/2014/main" val="20004"/>
                    </a:ext>
                  </a:extLst>
                </a:gridCol>
              </a:tblGrid>
              <a:tr h="1284194">
                <a:tc>
                  <a:txBody>
                    <a:bodyPr/>
                    <a:lstStyle/>
                    <a:p>
                      <a:pPr>
                        <a:lnSpc>
                          <a:spcPct val="115000"/>
                        </a:lnSpc>
                        <a:spcAft>
                          <a:spcPts val="0"/>
                        </a:spcAft>
                      </a:pPr>
                      <a:r>
                        <a:rPr lang="nb-NO" sz="2800" dirty="0">
                          <a:effectLst/>
                        </a:rPr>
                        <a:t>Bygningsform </a:t>
                      </a:r>
                      <a:endParaRPr lang="nb-NO" sz="2800" dirty="0">
                        <a:effectLst/>
                        <a:latin typeface="Times New Roman"/>
                        <a:ea typeface="Calibri"/>
                        <a:cs typeface="Times New Roman"/>
                      </a:endParaRPr>
                    </a:p>
                  </a:txBody>
                  <a:tcPr marL="68580" marR="68580" marT="0" marB="0"/>
                </a:tc>
                <a:tc>
                  <a:txBody>
                    <a:bodyPr/>
                    <a:lstStyle/>
                    <a:p>
                      <a:pPr>
                        <a:lnSpc>
                          <a:spcPct val="115000"/>
                        </a:lnSpc>
                        <a:spcAft>
                          <a:spcPts val="0"/>
                        </a:spcAft>
                      </a:pPr>
                      <a:r>
                        <a:rPr lang="nb-NO" sz="2800" dirty="0">
                          <a:effectLst/>
                        </a:rPr>
                        <a:t>Lengde</a:t>
                      </a:r>
                      <a:endParaRPr lang="nb-NO" sz="2800" dirty="0">
                        <a:effectLst/>
                        <a:latin typeface="Times New Roman"/>
                        <a:ea typeface="Calibri"/>
                        <a:cs typeface="Times New Roman"/>
                      </a:endParaRPr>
                    </a:p>
                  </a:txBody>
                  <a:tcPr marL="68580" marR="68580" marT="0" marB="0"/>
                </a:tc>
                <a:tc>
                  <a:txBody>
                    <a:bodyPr/>
                    <a:lstStyle/>
                    <a:p>
                      <a:pPr>
                        <a:lnSpc>
                          <a:spcPct val="115000"/>
                        </a:lnSpc>
                        <a:spcAft>
                          <a:spcPts val="0"/>
                        </a:spcAft>
                      </a:pPr>
                      <a:r>
                        <a:rPr lang="nb-NO" sz="2800" dirty="0">
                          <a:effectLst/>
                        </a:rPr>
                        <a:t>Bredde</a:t>
                      </a:r>
                      <a:endParaRPr lang="nb-NO" sz="2800" dirty="0">
                        <a:effectLst/>
                        <a:latin typeface="Times New Roman"/>
                        <a:ea typeface="Calibri"/>
                        <a:cs typeface="Times New Roman"/>
                      </a:endParaRPr>
                    </a:p>
                  </a:txBody>
                  <a:tcPr marL="68580" marR="68580" marT="0" marB="0"/>
                </a:tc>
                <a:tc>
                  <a:txBody>
                    <a:bodyPr/>
                    <a:lstStyle/>
                    <a:p>
                      <a:pPr>
                        <a:lnSpc>
                          <a:spcPct val="115000"/>
                        </a:lnSpc>
                        <a:spcAft>
                          <a:spcPts val="0"/>
                        </a:spcAft>
                      </a:pPr>
                      <a:r>
                        <a:rPr lang="nb-NO" sz="2800">
                          <a:effectLst/>
                        </a:rPr>
                        <a:t>Antall etasjer</a:t>
                      </a:r>
                      <a:endParaRPr lang="nb-NO" sz="2800">
                        <a:effectLst/>
                        <a:latin typeface="Times New Roman"/>
                        <a:ea typeface="Calibri"/>
                        <a:cs typeface="Times New Roman"/>
                      </a:endParaRPr>
                    </a:p>
                  </a:txBody>
                  <a:tcPr marL="68580" marR="68580" marT="0" marB="0"/>
                </a:tc>
                <a:tc>
                  <a:txBody>
                    <a:bodyPr/>
                    <a:lstStyle/>
                    <a:p>
                      <a:pPr>
                        <a:lnSpc>
                          <a:spcPct val="115000"/>
                        </a:lnSpc>
                        <a:spcAft>
                          <a:spcPts val="0"/>
                        </a:spcAft>
                      </a:pPr>
                      <a:r>
                        <a:rPr lang="nb-NO" sz="2800" dirty="0">
                          <a:effectLst/>
                        </a:rPr>
                        <a:t>Ytterveggareal</a:t>
                      </a:r>
                      <a:endParaRPr lang="nb-NO" sz="28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614985">
                <a:tc>
                  <a:txBody>
                    <a:bodyPr/>
                    <a:lstStyle/>
                    <a:p>
                      <a:pPr>
                        <a:lnSpc>
                          <a:spcPct val="115000"/>
                        </a:lnSpc>
                        <a:spcAft>
                          <a:spcPts val="0"/>
                        </a:spcAft>
                      </a:pPr>
                      <a:r>
                        <a:rPr lang="nb-NO" sz="2800">
                          <a:effectLst/>
                        </a:rPr>
                        <a:t>A</a:t>
                      </a:r>
                      <a:endParaRPr lang="nb-NO" sz="2800">
                        <a:effectLst/>
                        <a:latin typeface="Times New Roman"/>
                        <a:ea typeface="Calibri"/>
                        <a:cs typeface="Times New Roman"/>
                      </a:endParaRPr>
                    </a:p>
                  </a:txBody>
                  <a:tcPr marL="68580" marR="68580" marT="0" marB="0"/>
                </a:tc>
                <a:tc>
                  <a:txBody>
                    <a:bodyPr/>
                    <a:lstStyle/>
                    <a:p>
                      <a:pPr>
                        <a:lnSpc>
                          <a:spcPct val="115000"/>
                        </a:lnSpc>
                        <a:spcAft>
                          <a:spcPts val="0"/>
                        </a:spcAft>
                      </a:pPr>
                      <a:r>
                        <a:rPr lang="nb-NO" sz="2800" dirty="0">
                          <a:effectLst/>
                        </a:rPr>
                        <a:t>50 m</a:t>
                      </a:r>
                      <a:endParaRPr lang="nb-NO" sz="2800" dirty="0">
                        <a:effectLst/>
                        <a:latin typeface="Times New Roman"/>
                        <a:ea typeface="Calibri"/>
                        <a:cs typeface="Times New Roman"/>
                      </a:endParaRPr>
                    </a:p>
                  </a:txBody>
                  <a:tcPr marL="68580" marR="68580" marT="0" marB="0"/>
                </a:tc>
                <a:tc>
                  <a:txBody>
                    <a:bodyPr/>
                    <a:lstStyle/>
                    <a:p>
                      <a:pPr>
                        <a:lnSpc>
                          <a:spcPct val="115000"/>
                        </a:lnSpc>
                        <a:spcAft>
                          <a:spcPts val="0"/>
                        </a:spcAft>
                      </a:pPr>
                      <a:r>
                        <a:rPr lang="nb-NO" sz="2800">
                          <a:effectLst/>
                        </a:rPr>
                        <a:t>12 m</a:t>
                      </a:r>
                      <a:endParaRPr lang="nb-NO" sz="2800">
                        <a:effectLst/>
                        <a:latin typeface="Times New Roman"/>
                        <a:ea typeface="Calibri"/>
                        <a:cs typeface="Times New Roman"/>
                      </a:endParaRPr>
                    </a:p>
                  </a:txBody>
                  <a:tcPr marL="68580" marR="68580" marT="0" marB="0"/>
                </a:tc>
                <a:tc>
                  <a:txBody>
                    <a:bodyPr/>
                    <a:lstStyle/>
                    <a:p>
                      <a:pPr>
                        <a:lnSpc>
                          <a:spcPct val="115000"/>
                        </a:lnSpc>
                        <a:spcAft>
                          <a:spcPts val="0"/>
                        </a:spcAft>
                      </a:pPr>
                      <a:r>
                        <a:rPr lang="nb-NO" sz="2800" dirty="0">
                          <a:effectLst/>
                        </a:rPr>
                        <a:t>4</a:t>
                      </a:r>
                      <a:endParaRPr lang="nb-NO" sz="2800" dirty="0">
                        <a:effectLst/>
                        <a:latin typeface="Times New Roman"/>
                        <a:ea typeface="Calibri"/>
                        <a:cs typeface="Times New Roman"/>
                      </a:endParaRPr>
                    </a:p>
                  </a:txBody>
                  <a:tcPr marL="68580" marR="68580" marT="0" marB="0"/>
                </a:tc>
                <a:tc>
                  <a:txBody>
                    <a:bodyPr/>
                    <a:lstStyle/>
                    <a:p>
                      <a:pPr>
                        <a:lnSpc>
                          <a:spcPct val="115000"/>
                        </a:lnSpc>
                        <a:spcAft>
                          <a:spcPts val="0"/>
                        </a:spcAft>
                      </a:pPr>
                      <a:r>
                        <a:rPr lang="nb-NO" sz="2800" dirty="0">
                          <a:effectLst/>
                        </a:rPr>
                        <a:t>1 984 m</a:t>
                      </a:r>
                      <a:r>
                        <a:rPr lang="nb-NO" sz="2800" baseline="30000" dirty="0">
                          <a:effectLst/>
                        </a:rPr>
                        <a:t>2</a:t>
                      </a:r>
                      <a:endParaRPr lang="nb-NO" sz="2800" baseline="30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614985">
                <a:tc>
                  <a:txBody>
                    <a:bodyPr/>
                    <a:lstStyle/>
                    <a:p>
                      <a:pPr>
                        <a:lnSpc>
                          <a:spcPct val="115000"/>
                        </a:lnSpc>
                        <a:spcAft>
                          <a:spcPts val="0"/>
                        </a:spcAft>
                      </a:pPr>
                      <a:r>
                        <a:rPr lang="nb-NO" sz="2800">
                          <a:effectLst/>
                        </a:rPr>
                        <a:t>B</a:t>
                      </a:r>
                      <a:endParaRPr lang="nb-NO" sz="2800">
                        <a:effectLst/>
                        <a:latin typeface="Times New Roman"/>
                        <a:ea typeface="Calibri"/>
                        <a:cs typeface="Times New Roman"/>
                      </a:endParaRPr>
                    </a:p>
                  </a:txBody>
                  <a:tcPr marL="68580" marR="68580" marT="0" marB="0"/>
                </a:tc>
                <a:tc>
                  <a:txBody>
                    <a:bodyPr/>
                    <a:lstStyle/>
                    <a:p>
                      <a:pPr>
                        <a:lnSpc>
                          <a:spcPct val="115000"/>
                        </a:lnSpc>
                        <a:spcAft>
                          <a:spcPts val="0"/>
                        </a:spcAft>
                      </a:pPr>
                      <a:r>
                        <a:rPr lang="nb-NO" sz="2800">
                          <a:effectLst/>
                        </a:rPr>
                        <a:t>30 m</a:t>
                      </a:r>
                      <a:endParaRPr lang="nb-NO" sz="2800">
                        <a:effectLst/>
                        <a:latin typeface="Times New Roman"/>
                        <a:ea typeface="Calibri"/>
                        <a:cs typeface="Times New Roman"/>
                      </a:endParaRPr>
                    </a:p>
                  </a:txBody>
                  <a:tcPr marL="68580" marR="68580" marT="0" marB="0"/>
                </a:tc>
                <a:tc>
                  <a:txBody>
                    <a:bodyPr/>
                    <a:lstStyle/>
                    <a:p>
                      <a:pPr>
                        <a:lnSpc>
                          <a:spcPct val="115000"/>
                        </a:lnSpc>
                        <a:spcAft>
                          <a:spcPts val="0"/>
                        </a:spcAft>
                      </a:pPr>
                      <a:r>
                        <a:rPr lang="nb-NO" sz="2800">
                          <a:effectLst/>
                        </a:rPr>
                        <a:t>15 m</a:t>
                      </a:r>
                      <a:endParaRPr lang="nb-NO" sz="2800">
                        <a:effectLst/>
                        <a:latin typeface="Times New Roman"/>
                        <a:ea typeface="Calibri"/>
                        <a:cs typeface="Times New Roman"/>
                      </a:endParaRPr>
                    </a:p>
                  </a:txBody>
                  <a:tcPr marL="68580" marR="68580" marT="0" marB="0"/>
                </a:tc>
                <a:tc>
                  <a:txBody>
                    <a:bodyPr/>
                    <a:lstStyle/>
                    <a:p>
                      <a:pPr>
                        <a:lnSpc>
                          <a:spcPct val="115000"/>
                        </a:lnSpc>
                        <a:spcAft>
                          <a:spcPts val="0"/>
                        </a:spcAft>
                      </a:pPr>
                      <a:r>
                        <a:rPr lang="nb-NO" sz="2800">
                          <a:effectLst/>
                        </a:rPr>
                        <a:t>5</a:t>
                      </a:r>
                      <a:endParaRPr lang="nb-NO" sz="2800">
                        <a:effectLst/>
                        <a:latin typeface="Times New Roman"/>
                        <a:ea typeface="Calibri"/>
                        <a:cs typeface="Times New Roman"/>
                      </a:endParaRPr>
                    </a:p>
                  </a:txBody>
                  <a:tcPr marL="68580" marR="68580" marT="0" marB="0"/>
                </a:tc>
                <a:tc>
                  <a:txBody>
                    <a:bodyPr/>
                    <a:lstStyle/>
                    <a:p>
                      <a:pPr>
                        <a:lnSpc>
                          <a:spcPct val="115000"/>
                        </a:lnSpc>
                        <a:spcAft>
                          <a:spcPts val="0"/>
                        </a:spcAft>
                      </a:pPr>
                      <a:r>
                        <a:rPr lang="nb-NO" sz="2800" dirty="0">
                          <a:effectLst/>
                        </a:rPr>
                        <a:t>1 800 m</a:t>
                      </a:r>
                      <a:r>
                        <a:rPr lang="nb-NO" sz="2800" baseline="30000" dirty="0">
                          <a:effectLst/>
                        </a:rPr>
                        <a:t>2</a:t>
                      </a:r>
                      <a:endParaRPr lang="nb-NO" sz="2800" baseline="30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614985">
                <a:tc>
                  <a:txBody>
                    <a:bodyPr/>
                    <a:lstStyle/>
                    <a:p>
                      <a:pPr>
                        <a:lnSpc>
                          <a:spcPct val="115000"/>
                        </a:lnSpc>
                        <a:spcAft>
                          <a:spcPts val="0"/>
                        </a:spcAft>
                      </a:pPr>
                      <a:r>
                        <a:rPr lang="nb-NO" sz="2800">
                          <a:effectLst/>
                        </a:rPr>
                        <a:t>C</a:t>
                      </a:r>
                      <a:endParaRPr lang="nb-NO" sz="2800">
                        <a:effectLst/>
                        <a:latin typeface="Times New Roman"/>
                        <a:ea typeface="Calibri"/>
                        <a:cs typeface="Times New Roman"/>
                      </a:endParaRPr>
                    </a:p>
                  </a:txBody>
                  <a:tcPr marL="68580" marR="68580" marT="0" marB="0"/>
                </a:tc>
                <a:tc>
                  <a:txBody>
                    <a:bodyPr/>
                    <a:lstStyle/>
                    <a:p>
                      <a:pPr>
                        <a:lnSpc>
                          <a:spcPct val="115000"/>
                        </a:lnSpc>
                        <a:spcAft>
                          <a:spcPts val="0"/>
                        </a:spcAft>
                      </a:pPr>
                      <a:r>
                        <a:rPr lang="nb-NO" sz="2800">
                          <a:effectLst/>
                        </a:rPr>
                        <a:t>30 m</a:t>
                      </a:r>
                      <a:endParaRPr lang="nb-NO" sz="2800">
                        <a:effectLst/>
                        <a:latin typeface="Times New Roman"/>
                        <a:ea typeface="Calibri"/>
                        <a:cs typeface="Times New Roman"/>
                      </a:endParaRPr>
                    </a:p>
                  </a:txBody>
                  <a:tcPr marL="68580" marR="68580" marT="0" marB="0"/>
                </a:tc>
                <a:tc>
                  <a:txBody>
                    <a:bodyPr/>
                    <a:lstStyle/>
                    <a:p>
                      <a:pPr>
                        <a:lnSpc>
                          <a:spcPct val="115000"/>
                        </a:lnSpc>
                        <a:spcAft>
                          <a:spcPts val="0"/>
                        </a:spcAft>
                      </a:pPr>
                      <a:r>
                        <a:rPr lang="nb-NO" sz="2800" dirty="0">
                          <a:effectLst/>
                        </a:rPr>
                        <a:t>30 m</a:t>
                      </a:r>
                      <a:endParaRPr lang="nb-NO" sz="2800" dirty="0">
                        <a:effectLst/>
                        <a:latin typeface="Times New Roman"/>
                        <a:ea typeface="Calibri"/>
                        <a:cs typeface="Times New Roman"/>
                      </a:endParaRPr>
                    </a:p>
                  </a:txBody>
                  <a:tcPr marL="68580" marR="68580" marT="0" marB="0"/>
                </a:tc>
                <a:tc>
                  <a:txBody>
                    <a:bodyPr/>
                    <a:lstStyle/>
                    <a:p>
                      <a:pPr>
                        <a:lnSpc>
                          <a:spcPct val="115000"/>
                        </a:lnSpc>
                        <a:spcAft>
                          <a:spcPts val="0"/>
                        </a:spcAft>
                      </a:pPr>
                      <a:r>
                        <a:rPr lang="nb-NO" sz="2800">
                          <a:effectLst/>
                        </a:rPr>
                        <a:t>3</a:t>
                      </a:r>
                      <a:endParaRPr lang="nb-NO" sz="2800">
                        <a:effectLst/>
                        <a:latin typeface="Times New Roman"/>
                        <a:ea typeface="Calibri"/>
                        <a:cs typeface="Times New Roman"/>
                      </a:endParaRPr>
                    </a:p>
                  </a:txBody>
                  <a:tcPr marL="68580" marR="68580" marT="0" marB="0"/>
                </a:tc>
                <a:tc>
                  <a:txBody>
                    <a:bodyPr/>
                    <a:lstStyle/>
                    <a:p>
                      <a:pPr>
                        <a:lnSpc>
                          <a:spcPct val="115000"/>
                        </a:lnSpc>
                        <a:spcAft>
                          <a:spcPts val="0"/>
                        </a:spcAft>
                      </a:pPr>
                      <a:r>
                        <a:rPr lang="nb-NO" sz="2800" dirty="0">
                          <a:effectLst/>
                        </a:rPr>
                        <a:t>1 440 m</a:t>
                      </a:r>
                      <a:r>
                        <a:rPr lang="nb-NO" sz="2800" baseline="30000" dirty="0">
                          <a:effectLst/>
                        </a:rPr>
                        <a:t>2</a:t>
                      </a:r>
                      <a:endParaRPr lang="nb-NO" sz="2800" baseline="30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70035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Arealeffektivitet 1</a:t>
            </a:r>
          </a:p>
        </p:txBody>
      </p:sp>
      <p:sp>
        <p:nvSpPr>
          <p:cNvPr id="3" name="Plassholder for innhold 2"/>
          <p:cNvSpPr>
            <a:spLocks noGrp="1"/>
          </p:cNvSpPr>
          <p:nvPr>
            <p:ph idx="1"/>
          </p:nvPr>
        </p:nvSpPr>
        <p:spPr/>
        <p:txBody>
          <a:bodyPr/>
          <a:lstStyle/>
          <a:p>
            <a:endParaRPr lang="nb-NO" dirty="0"/>
          </a:p>
        </p:txBody>
      </p:sp>
      <p:pic>
        <p:nvPicPr>
          <p:cNvPr id="5" name="Bilde 4"/>
          <p:cNvPicPr/>
          <p:nvPr/>
        </p:nvPicPr>
        <p:blipFill rotWithShape="1">
          <a:blip r:embed="rId3" cstate="email">
            <a:extLst>
              <a:ext uri="{28A0092B-C50C-407E-A947-70E740481C1C}">
                <a14:useLocalDpi xmlns:a14="http://schemas.microsoft.com/office/drawing/2010/main"/>
              </a:ext>
            </a:extLst>
          </a:blip>
          <a:srcRect/>
          <a:stretch/>
        </p:blipFill>
        <p:spPr bwMode="auto">
          <a:xfrm>
            <a:off x="2032783" y="2523494"/>
            <a:ext cx="3967526" cy="1893563"/>
          </a:xfrm>
          <a:prstGeom prst="rect">
            <a:avLst/>
          </a:prstGeom>
          <a:ln>
            <a:noFill/>
          </a:ln>
          <a:extLst>
            <a:ext uri="{53640926-AAD7-44D8-BBD7-CCE9431645EC}">
              <a14:shadowObscured xmlns:a14="http://schemas.microsoft.com/office/drawing/2010/main"/>
            </a:ext>
          </a:extLst>
        </p:spPr>
      </p:pic>
      <p:pic>
        <p:nvPicPr>
          <p:cNvPr id="6" name="Bilde 5"/>
          <p:cNvPicPr/>
          <p:nvPr/>
        </p:nvPicPr>
        <p:blipFill rotWithShape="1">
          <a:blip r:embed="rId4" cstate="email">
            <a:extLst>
              <a:ext uri="{28A0092B-C50C-407E-A947-70E740481C1C}">
                <a14:useLocalDpi xmlns:a14="http://schemas.microsoft.com/office/drawing/2010/main"/>
              </a:ext>
            </a:extLst>
          </a:blip>
          <a:srcRect/>
          <a:stretch/>
        </p:blipFill>
        <p:spPr bwMode="auto">
          <a:xfrm>
            <a:off x="6000309" y="2523493"/>
            <a:ext cx="4210596" cy="18935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64453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Arealeffektivitet 2</a:t>
            </a:r>
          </a:p>
        </p:txBody>
      </p:sp>
      <p:graphicFrame>
        <p:nvGraphicFramePr>
          <p:cNvPr id="5" name="Plassholder for innhold 4"/>
          <p:cNvGraphicFramePr>
            <a:graphicFrameLocks noGrp="1"/>
          </p:cNvGraphicFramePr>
          <p:nvPr>
            <p:ph idx="1"/>
          </p:nvPr>
        </p:nvGraphicFramePr>
        <p:xfrm>
          <a:off x="1642754" y="1787235"/>
          <a:ext cx="8608711" cy="3955137"/>
        </p:xfrm>
        <a:graphic>
          <a:graphicData uri="http://schemas.openxmlformats.org/drawingml/2006/table">
            <a:tbl>
              <a:tblPr firstRow="1" firstCol="1" bandRow="1">
                <a:tableStyleId>{5C22544A-7EE6-4342-B048-85BDC9FD1C3A}</a:tableStyleId>
              </a:tblPr>
              <a:tblGrid>
                <a:gridCol w="2706572">
                  <a:extLst>
                    <a:ext uri="{9D8B030D-6E8A-4147-A177-3AD203B41FA5}">
                      <a16:colId xmlns:a16="http://schemas.microsoft.com/office/drawing/2014/main" val="20000"/>
                    </a:ext>
                  </a:extLst>
                </a:gridCol>
                <a:gridCol w="3194685">
                  <a:extLst>
                    <a:ext uri="{9D8B030D-6E8A-4147-A177-3AD203B41FA5}">
                      <a16:colId xmlns:a16="http://schemas.microsoft.com/office/drawing/2014/main" val="20001"/>
                    </a:ext>
                  </a:extLst>
                </a:gridCol>
                <a:gridCol w="2707454">
                  <a:extLst>
                    <a:ext uri="{9D8B030D-6E8A-4147-A177-3AD203B41FA5}">
                      <a16:colId xmlns:a16="http://schemas.microsoft.com/office/drawing/2014/main" val="20002"/>
                    </a:ext>
                  </a:extLst>
                </a:gridCol>
              </a:tblGrid>
              <a:tr h="786468">
                <a:tc>
                  <a:txBody>
                    <a:bodyPr/>
                    <a:lstStyle/>
                    <a:p>
                      <a:pPr>
                        <a:lnSpc>
                          <a:spcPct val="115000"/>
                        </a:lnSpc>
                        <a:spcAft>
                          <a:spcPts val="0"/>
                        </a:spcAft>
                      </a:pPr>
                      <a:r>
                        <a:rPr lang="nb-NO" sz="2400" dirty="0">
                          <a:effectLst/>
                        </a:rPr>
                        <a:t>Type areal</a:t>
                      </a:r>
                      <a:endParaRPr lang="nb-NO" sz="2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nb-NO" sz="2400" dirty="0">
                          <a:effectLst/>
                        </a:rPr>
                        <a:t>Andel av totalarealet</a:t>
                      </a:r>
                      <a:endParaRPr lang="nb-NO" sz="2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nb-NO" sz="2400">
                          <a:effectLst/>
                        </a:rPr>
                        <a:t>B/N faktor</a:t>
                      </a:r>
                      <a:endParaRPr lang="nb-NO" sz="2400">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590380">
                <a:tc>
                  <a:txBody>
                    <a:bodyPr/>
                    <a:lstStyle/>
                    <a:p>
                      <a:pPr>
                        <a:lnSpc>
                          <a:spcPct val="115000"/>
                        </a:lnSpc>
                        <a:spcAft>
                          <a:spcPts val="0"/>
                        </a:spcAft>
                      </a:pPr>
                      <a:r>
                        <a:rPr lang="nb-NO" sz="2400">
                          <a:effectLst/>
                        </a:rPr>
                        <a:t>Funksjonelt areal</a:t>
                      </a:r>
                      <a:endParaRPr lang="nb-NO" sz="24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nb-NO" sz="2400" dirty="0">
                          <a:effectLst/>
                        </a:rPr>
                        <a:t>100 %</a:t>
                      </a:r>
                      <a:endParaRPr lang="nb-NO" sz="2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nb-NO" sz="2400" dirty="0">
                          <a:effectLst/>
                        </a:rPr>
                        <a:t>1,00</a:t>
                      </a:r>
                      <a:endParaRPr lang="nb-NO" sz="24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590380">
                <a:tc>
                  <a:txBody>
                    <a:bodyPr/>
                    <a:lstStyle/>
                    <a:p>
                      <a:pPr>
                        <a:lnSpc>
                          <a:spcPct val="115000"/>
                        </a:lnSpc>
                        <a:spcAft>
                          <a:spcPts val="0"/>
                        </a:spcAft>
                      </a:pPr>
                      <a:r>
                        <a:rPr lang="nb-NO" sz="2400">
                          <a:effectLst/>
                        </a:rPr>
                        <a:t>Trapper og Heiser</a:t>
                      </a:r>
                      <a:endParaRPr lang="nb-NO" sz="24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nb-NO" sz="2400" dirty="0">
                          <a:effectLst/>
                        </a:rPr>
                        <a:t>3 %</a:t>
                      </a:r>
                      <a:endParaRPr lang="nb-NO" sz="2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nb-NO" sz="2400" dirty="0">
                          <a:effectLst/>
                        </a:rPr>
                        <a:t>1,03</a:t>
                      </a:r>
                      <a:endParaRPr lang="nb-NO" sz="24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590380">
                <a:tc>
                  <a:txBody>
                    <a:bodyPr/>
                    <a:lstStyle/>
                    <a:p>
                      <a:pPr>
                        <a:lnSpc>
                          <a:spcPct val="115000"/>
                        </a:lnSpc>
                        <a:spcAft>
                          <a:spcPts val="0"/>
                        </a:spcAft>
                      </a:pPr>
                      <a:r>
                        <a:rPr lang="nb-NO" sz="2400" dirty="0">
                          <a:effectLst/>
                        </a:rPr>
                        <a:t>Yttervegger</a:t>
                      </a:r>
                      <a:endParaRPr lang="nb-NO" sz="2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nb-NO" sz="2400">
                          <a:effectLst/>
                        </a:rPr>
                        <a:t>12 %</a:t>
                      </a:r>
                      <a:endParaRPr lang="nb-NO" sz="24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nb-NO" sz="2400" dirty="0">
                          <a:effectLst/>
                        </a:rPr>
                        <a:t>1,15</a:t>
                      </a:r>
                      <a:endParaRPr lang="nb-NO" sz="24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r h="590380">
                <a:tc>
                  <a:txBody>
                    <a:bodyPr/>
                    <a:lstStyle/>
                    <a:p>
                      <a:pPr>
                        <a:lnSpc>
                          <a:spcPct val="115000"/>
                        </a:lnSpc>
                        <a:spcAft>
                          <a:spcPts val="0"/>
                        </a:spcAft>
                      </a:pPr>
                      <a:r>
                        <a:rPr lang="nb-NO" sz="2400">
                          <a:effectLst/>
                        </a:rPr>
                        <a:t>Tekniske areal</a:t>
                      </a:r>
                      <a:endParaRPr lang="nb-NO" sz="24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nb-NO" sz="2400">
                          <a:effectLst/>
                        </a:rPr>
                        <a:t>5 %</a:t>
                      </a:r>
                      <a:endParaRPr lang="nb-NO" sz="24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nb-NO" sz="2400" dirty="0">
                          <a:effectLst/>
                        </a:rPr>
                        <a:t>1,20</a:t>
                      </a:r>
                      <a:endParaRPr lang="nb-NO" sz="24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4"/>
                  </a:ext>
                </a:extLst>
              </a:tr>
              <a:tr h="590380">
                <a:tc>
                  <a:txBody>
                    <a:bodyPr/>
                    <a:lstStyle/>
                    <a:p>
                      <a:pPr>
                        <a:lnSpc>
                          <a:spcPct val="115000"/>
                        </a:lnSpc>
                        <a:spcAft>
                          <a:spcPts val="0"/>
                        </a:spcAft>
                      </a:pPr>
                      <a:r>
                        <a:rPr lang="nb-NO" sz="2400">
                          <a:effectLst/>
                        </a:rPr>
                        <a:t>Korridorer</a:t>
                      </a:r>
                      <a:endParaRPr lang="nb-NO" sz="24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nb-NO" sz="2400">
                          <a:effectLst/>
                        </a:rPr>
                        <a:t>10 %</a:t>
                      </a:r>
                      <a:endParaRPr lang="nb-NO" sz="24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nb-NO" sz="2400" dirty="0">
                          <a:effectLst/>
                        </a:rPr>
                        <a:t>1,30</a:t>
                      </a:r>
                      <a:endParaRPr lang="nb-NO" sz="24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45412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736652" y="340243"/>
            <a:ext cx="6921795" cy="769441"/>
          </a:xfrm>
          <a:prstGeom prst="rect">
            <a:avLst/>
          </a:prstGeom>
        </p:spPr>
        <p:txBody>
          <a:bodyPr wrap="square">
            <a:spAutoFit/>
          </a:bodyPr>
          <a:lstStyle/>
          <a:p>
            <a:r>
              <a:rPr lang="nb-NO" sz="4400" b="1" dirty="0"/>
              <a:t>Valg av fasadeform</a:t>
            </a:r>
            <a:endParaRPr lang="nb-NO" sz="4400"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1" y="1276350"/>
            <a:ext cx="9106858" cy="390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455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Fasadeform 1</a:t>
            </a:r>
            <a:endParaRPr lang="nb-NO" dirty="0"/>
          </a:p>
        </p:txBody>
      </p:sp>
      <p:sp>
        <p:nvSpPr>
          <p:cNvPr id="3" name="Plassholder for innhold 2"/>
          <p:cNvSpPr>
            <a:spLocks noGrp="1"/>
          </p:cNvSpPr>
          <p:nvPr>
            <p:ph idx="1"/>
          </p:nvPr>
        </p:nvSpPr>
        <p:spPr/>
        <p:txBody>
          <a:bodyPr/>
          <a:lstStyle/>
          <a:p>
            <a:pPr marL="0" indent="0">
              <a:buNone/>
            </a:pPr>
            <a:br>
              <a:rPr lang="nb-NO" dirty="0"/>
            </a:br>
            <a:endParaRPr lang="nb-NO" dirty="0"/>
          </a:p>
        </p:txBody>
      </p:sp>
      <p:pic>
        <p:nvPicPr>
          <p:cNvPr id="4" name="Picture 2" descr="C:\Users\hde\AppData\Local\Microsoft\Windows\Temporary Internet Files\Content.Outlook\ZU7R6YNI\VigårfordenneLooke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04261" y="931680"/>
            <a:ext cx="9363739" cy="52671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24689" y="4720081"/>
            <a:ext cx="21717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8724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Fasadeform 2</a:t>
            </a:r>
            <a:endParaRPr lang="nb-NO" dirty="0"/>
          </a:p>
        </p:txBody>
      </p:sp>
      <p:pic>
        <p:nvPicPr>
          <p:cNvPr id="5" name="Picture 3" descr="C:\Users\hde\AppData\Local\Microsoft\Windows\Temporary Internet Files\Content.Outlook\ZU7R6YNI\VigårfordenneLooken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98428" y="1058604"/>
            <a:ext cx="9069572" cy="5101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24689" y="4720081"/>
            <a:ext cx="21717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257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Overordnet om </a:t>
            </a:r>
            <a:r>
              <a:rPr lang="nb-NO" b="1" dirty="0" err="1"/>
              <a:t>alternativsvurderinger</a:t>
            </a:r>
            <a:endParaRPr lang="nb-NO" b="1" dirty="0"/>
          </a:p>
        </p:txBody>
      </p:sp>
      <p:sp>
        <p:nvSpPr>
          <p:cNvPr id="3" name="Plassholder for innhold 2"/>
          <p:cNvSpPr>
            <a:spLocks noGrp="1"/>
          </p:cNvSpPr>
          <p:nvPr>
            <p:ph idx="1"/>
          </p:nvPr>
        </p:nvSpPr>
        <p:spPr/>
        <p:txBody>
          <a:bodyPr/>
          <a:lstStyle/>
          <a:p>
            <a:r>
              <a:rPr lang="nb-NO" dirty="0"/>
              <a:t>LCC gir et godt beslutningsgrunnlag</a:t>
            </a:r>
          </a:p>
          <a:p>
            <a:r>
              <a:rPr lang="nb-NO" dirty="0"/>
              <a:t>Påvirkningen er størst i starten</a:t>
            </a:r>
          </a:p>
          <a:p>
            <a:r>
              <a:rPr lang="nb-NO" dirty="0"/>
              <a:t>LCC må brukes før du tar beslutningene</a:t>
            </a:r>
          </a:p>
          <a:p>
            <a:pPr marL="0" indent="0">
              <a:buNone/>
            </a:pPr>
            <a:endParaRPr lang="nb-NO" dirty="0"/>
          </a:p>
        </p:txBody>
      </p:sp>
    </p:spTree>
    <p:extLst>
      <p:ext uri="{BB962C8B-B14F-4D97-AF65-F5344CB8AC3E}">
        <p14:creationId xmlns:p14="http://schemas.microsoft.com/office/powerpoint/2010/main" val="3773303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Fasadeform 3</a:t>
            </a:r>
            <a:endParaRPr lang="nb-NO" dirty="0"/>
          </a:p>
        </p:txBody>
      </p:sp>
      <p:pic>
        <p:nvPicPr>
          <p:cNvPr id="5"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439694" y="935242"/>
            <a:ext cx="9228306" cy="5190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24689" y="4720081"/>
            <a:ext cx="21717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647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Glassgård eller glassbroer?</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43125" y="1076325"/>
            <a:ext cx="7905750"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865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Valg av fasademateriale 1</a:t>
            </a:r>
          </a:p>
        </p:txBody>
      </p:sp>
      <p:graphicFrame>
        <p:nvGraphicFramePr>
          <p:cNvPr id="5" name="Plassholder for innhold 4"/>
          <p:cNvGraphicFramePr>
            <a:graphicFrameLocks noGrp="1"/>
          </p:cNvGraphicFramePr>
          <p:nvPr>
            <p:ph idx="1"/>
          </p:nvPr>
        </p:nvGraphicFramePr>
        <p:xfrm>
          <a:off x="1959936" y="1626783"/>
          <a:ext cx="8272128" cy="4024837"/>
        </p:xfrm>
        <a:graphic>
          <a:graphicData uri="http://schemas.openxmlformats.org/drawingml/2006/table">
            <a:tbl>
              <a:tblPr firstRow="1" firstCol="1" bandRow="1">
                <a:tableStyleId>{5C22544A-7EE6-4342-B048-85BDC9FD1C3A}</a:tableStyleId>
              </a:tblPr>
              <a:tblGrid>
                <a:gridCol w="4379576">
                  <a:extLst>
                    <a:ext uri="{9D8B030D-6E8A-4147-A177-3AD203B41FA5}">
                      <a16:colId xmlns:a16="http://schemas.microsoft.com/office/drawing/2014/main" val="20000"/>
                    </a:ext>
                  </a:extLst>
                </a:gridCol>
                <a:gridCol w="2189788">
                  <a:extLst>
                    <a:ext uri="{9D8B030D-6E8A-4147-A177-3AD203B41FA5}">
                      <a16:colId xmlns:a16="http://schemas.microsoft.com/office/drawing/2014/main" val="20001"/>
                    </a:ext>
                  </a:extLst>
                </a:gridCol>
                <a:gridCol w="1702764">
                  <a:extLst>
                    <a:ext uri="{9D8B030D-6E8A-4147-A177-3AD203B41FA5}">
                      <a16:colId xmlns:a16="http://schemas.microsoft.com/office/drawing/2014/main" val="20002"/>
                    </a:ext>
                  </a:extLst>
                </a:gridCol>
              </a:tblGrid>
              <a:tr h="801695">
                <a:tc gridSpan="3">
                  <a:txBody>
                    <a:bodyPr/>
                    <a:lstStyle/>
                    <a:p>
                      <a:pPr algn="ctr">
                        <a:lnSpc>
                          <a:spcPct val="115000"/>
                        </a:lnSpc>
                        <a:spcAft>
                          <a:spcPts val="0"/>
                        </a:spcAft>
                      </a:pPr>
                      <a:r>
                        <a:rPr lang="nb-NO" sz="2400" dirty="0">
                          <a:effectLst/>
                        </a:rPr>
                        <a:t>Erstatning av prosjektert fliskledning med platekledning (</a:t>
                      </a:r>
                      <a:r>
                        <a:rPr lang="nb-NO" sz="2400" dirty="0" err="1">
                          <a:effectLst/>
                        </a:rPr>
                        <a:t>inkl.moms</a:t>
                      </a:r>
                      <a:r>
                        <a:rPr lang="nb-NO" sz="2400" dirty="0">
                          <a:effectLst/>
                        </a:rPr>
                        <a:t>)</a:t>
                      </a:r>
                      <a:endParaRPr lang="nb-NO" sz="2400" dirty="0">
                        <a:effectLst/>
                        <a:latin typeface="Times New Roman"/>
                        <a:ea typeface="Calibri"/>
                        <a:cs typeface="Times New Roman"/>
                      </a:endParaRPr>
                    </a:p>
                  </a:txBody>
                  <a:tcPr marL="68580" marR="68580" marT="0" marB="0"/>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10000"/>
                  </a:ext>
                </a:extLst>
              </a:tr>
              <a:tr h="801695">
                <a:tc>
                  <a:txBody>
                    <a:bodyPr/>
                    <a:lstStyle/>
                    <a:p>
                      <a:pPr>
                        <a:lnSpc>
                          <a:spcPct val="115000"/>
                        </a:lnSpc>
                        <a:spcAft>
                          <a:spcPts val="0"/>
                        </a:spcAft>
                      </a:pPr>
                      <a:r>
                        <a:rPr lang="nb-NO" sz="2400" dirty="0">
                          <a:effectLst/>
                        </a:rPr>
                        <a:t> </a:t>
                      </a:r>
                      <a:endParaRPr lang="nb-NO" sz="2400" dirty="0">
                        <a:effectLst/>
                        <a:latin typeface="Times New Roman"/>
                        <a:ea typeface="Calibri"/>
                        <a:cs typeface="Times New Roman"/>
                      </a:endParaRPr>
                    </a:p>
                  </a:txBody>
                  <a:tcPr marL="68580" marR="68580" marT="0" marB="0"/>
                </a:tc>
                <a:tc>
                  <a:txBody>
                    <a:bodyPr/>
                    <a:lstStyle/>
                    <a:p>
                      <a:pPr algn="l">
                        <a:lnSpc>
                          <a:spcPct val="115000"/>
                        </a:lnSpc>
                        <a:spcAft>
                          <a:spcPts val="0"/>
                        </a:spcAft>
                      </a:pPr>
                      <a:r>
                        <a:rPr lang="nb-NO" sz="2400" dirty="0">
                          <a:effectLst/>
                        </a:rPr>
                        <a:t>Alternativ 0</a:t>
                      </a:r>
                      <a:endParaRPr lang="nb-NO" sz="2400" dirty="0">
                        <a:effectLst/>
                        <a:latin typeface="Times New Roman"/>
                        <a:ea typeface="Calibri"/>
                        <a:cs typeface="Times New Roman"/>
                      </a:endParaRPr>
                    </a:p>
                  </a:txBody>
                  <a:tcPr marL="68580" marR="68580" marT="0" marB="0"/>
                </a:tc>
                <a:tc>
                  <a:txBody>
                    <a:bodyPr/>
                    <a:lstStyle/>
                    <a:p>
                      <a:pPr algn="l">
                        <a:lnSpc>
                          <a:spcPct val="115000"/>
                        </a:lnSpc>
                        <a:spcAft>
                          <a:spcPts val="0"/>
                        </a:spcAft>
                      </a:pPr>
                      <a:r>
                        <a:rPr lang="nb-NO" sz="2400" b="1">
                          <a:effectLst/>
                        </a:rPr>
                        <a:t>Alternativ 1</a:t>
                      </a:r>
                      <a:endParaRPr lang="nb-NO" sz="2400" b="1">
                        <a:effectLst/>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801695">
                <a:tc>
                  <a:txBody>
                    <a:bodyPr/>
                    <a:lstStyle/>
                    <a:p>
                      <a:pPr>
                        <a:lnSpc>
                          <a:spcPct val="115000"/>
                        </a:lnSpc>
                        <a:spcAft>
                          <a:spcPts val="0"/>
                        </a:spcAft>
                      </a:pPr>
                      <a:r>
                        <a:rPr lang="nb-NO" sz="2400">
                          <a:effectLst/>
                        </a:rPr>
                        <a:t>Anskaffelsesskostnad</a:t>
                      </a:r>
                      <a:endParaRPr lang="nb-NO" sz="2400">
                        <a:effectLst/>
                        <a:latin typeface="Times New Roman"/>
                        <a:ea typeface="Calibri"/>
                        <a:cs typeface="Times New Roman"/>
                      </a:endParaRPr>
                    </a:p>
                  </a:txBody>
                  <a:tcPr marL="68580" marR="68580" marT="0" marB="0"/>
                </a:tc>
                <a:tc>
                  <a:txBody>
                    <a:bodyPr/>
                    <a:lstStyle/>
                    <a:p>
                      <a:pPr algn="l">
                        <a:lnSpc>
                          <a:spcPct val="115000"/>
                        </a:lnSpc>
                        <a:spcAft>
                          <a:spcPts val="0"/>
                        </a:spcAft>
                      </a:pPr>
                      <a:r>
                        <a:rPr lang="nb-NO" sz="2400" dirty="0">
                          <a:effectLst/>
                        </a:rPr>
                        <a:t>5 272 500 </a:t>
                      </a:r>
                      <a:endParaRPr lang="nb-NO" sz="2400" dirty="0">
                        <a:effectLst/>
                        <a:latin typeface="Times New Roman"/>
                        <a:ea typeface="Calibri"/>
                        <a:cs typeface="Times New Roman"/>
                      </a:endParaRPr>
                    </a:p>
                  </a:txBody>
                  <a:tcPr marL="68580" marR="68580" marT="0" marB="0"/>
                </a:tc>
                <a:tc>
                  <a:txBody>
                    <a:bodyPr/>
                    <a:lstStyle/>
                    <a:p>
                      <a:pPr algn="l">
                        <a:lnSpc>
                          <a:spcPct val="115000"/>
                        </a:lnSpc>
                        <a:spcAft>
                          <a:spcPts val="0"/>
                        </a:spcAft>
                      </a:pPr>
                      <a:r>
                        <a:rPr lang="nb-NO" sz="2400" b="1">
                          <a:effectLst/>
                        </a:rPr>
                        <a:t>2 543 750</a:t>
                      </a:r>
                      <a:endParaRPr lang="nb-NO" sz="2400" b="1">
                        <a:effectLst/>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801695">
                <a:tc>
                  <a:txBody>
                    <a:bodyPr/>
                    <a:lstStyle/>
                    <a:p>
                      <a:pPr>
                        <a:lnSpc>
                          <a:spcPct val="115000"/>
                        </a:lnSpc>
                        <a:spcAft>
                          <a:spcPts val="0"/>
                        </a:spcAft>
                      </a:pPr>
                      <a:r>
                        <a:rPr lang="nn-NO" sz="2400" dirty="0">
                          <a:effectLst/>
                        </a:rPr>
                        <a:t>Netto differanse FDVU kostnad (</a:t>
                      </a:r>
                      <a:r>
                        <a:rPr lang="nn-NO" sz="2400" dirty="0" err="1">
                          <a:effectLst/>
                        </a:rPr>
                        <a:t>Nåverdi</a:t>
                      </a:r>
                      <a:r>
                        <a:rPr lang="nn-NO" sz="2400" dirty="0">
                          <a:effectLst/>
                        </a:rPr>
                        <a:t>)</a:t>
                      </a:r>
                      <a:endParaRPr lang="nb-NO" sz="2400" dirty="0">
                        <a:effectLst/>
                        <a:latin typeface="Times New Roman"/>
                        <a:ea typeface="Calibri"/>
                        <a:cs typeface="Times New Roman"/>
                      </a:endParaRPr>
                    </a:p>
                  </a:txBody>
                  <a:tcPr marL="68580" marR="68580" marT="0" marB="0"/>
                </a:tc>
                <a:tc>
                  <a:txBody>
                    <a:bodyPr/>
                    <a:lstStyle/>
                    <a:p>
                      <a:pPr algn="l">
                        <a:lnSpc>
                          <a:spcPct val="115000"/>
                        </a:lnSpc>
                        <a:spcAft>
                          <a:spcPts val="0"/>
                        </a:spcAft>
                      </a:pPr>
                      <a:r>
                        <a:rPr lang="nb-NO" sz="2400" dirty="0">
                          <a:effectLst/>
                        </a:rPr>
                        <a:t>431 606</a:t>
                      </a:r>
                      <a:endParaRPr lang="nb-NO" sz="2400" dirty="0">
                        <a:effectLst/>
                        <a:latin typeface="Times New Roman"/>
                        <a:ea typeface="Calibri"/>
                        <a:cs typeface="Times New Roman"/>
                      </a:endParaRPr>
                    </a:p>
                  </a:txBody>
                  <a:tcPr marL="68580" marR="68580" marT="0" marB="0"/>
                </a:tc>
                <a:tc>
                  <a:txBody>
                    <a:bodyPr/>
                    <a:lstStyle/>
                    <a:p>
                      <a:pPr algn="l">
                        <a:lnSpc>
                          <a:spcPct val="115000"/>
                        </a:lnSpc>
                        <a:spcAft>
                          <a:spcPts val="0"/>
                        </a:spcAft>
                      </a:pPr>
                      <a:r>
                        <a:rPr lang="nb-NO" sz="2400" b="1" dirty="0">
                          <a:effectLst/>
                        </a:rPr>
                        <a:t>454 166</a:t>
                      </a:r>
                      <a:endParaRPr lang="nb-NO" sz="2400" b="1"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r h="801695">
                <a:tc>
                  <a:txBody>
                    <a:bodyPr/>
                    <a:lstStyle/>
                    <a:p>
                      <a:pPr>
                        <a:lnSpc>
                          <a:spcPct val="115000"/>
                        </a:lnSpc>
                        <a:spcAft>
                          <a:spcPts val="0"/>
                        </a:spcAft>
                      </a:pPr>
                      <a:r>
                        <a:rPr lang="nb-NO" sz="2400" dirty="0">
                          <a:effectLst/>
                        </a:rPr>
                        <a:t>Sum</a:t>
                      </a:r>
                      <a:endParaRPr lang="nb-NO" sz="2400" dirty="0">
                        <a:effectLst/>
                        <a:latin typeface="Times New Roman"/>
                        <a:ea typeface="Calibri"/>
                        <a:cs typeface="Times New Roman"/>
                      </a:endParaRPr>
                    </a:p>
                  </a:txBody>
                  <a:tcPr marL="68580" marR="68580" marT="0" marB="0"/>
                </a:tc>
                <a:tc>
                  <a:txBody>
                    <a:bodyPr/>
                    <a:lstStyle/>
                    <a:p>
                      <a:pPr algn="l">
                        <a:lnSpc>
                          <a:spcPct val="115000"/>
                        </a:lnSpc>
                        <a:spcAft>
                          <a:spcPts val="0"/>
                        </a:spcAft>
                      </a:pPr>
                      <a:r>
                        <a:rPr lang="nb-NO" sz="2400" dirty="0">
                          <a:effectLst/>
                        </a:rPr>
                        <a:t>5 704 106</a:t>
                      </a:r>
                      <a:endParaRPr lang="nb-NO" sz="2400" dirty="0">
                        <a:effectLst/>
                        <a:latin typeface="Times New Roman"/>
                        <a:ea typeface="Calibri"/>
                        <a:cs typeface="Times New Roman"/>
                      </a:endParaRPr>
                    </a:p>
                  </a:txBody>
                  <a:tcPr marL="68580" marR="68580" marT="0" marB="0"/>
                </a:tc>
                <a:tc>
                  <a:txBody>
                    <a:bodyPr/>
                    <a:lstStyle/>
                    <a:p>
                      <a:pPr algn="l">
                        <a:lnSpc>
                          <a:spcPct val="115000"/>
                        </a:lnSpc>
                        <a:spcAft>
                          <a:spcPts val="0"/>
                        </a:spcAft>
                      </a:pPr>
                      <a:r>
                        <a:rPr lang="nb-NO" sz="2400" b="1" dirty="0">
                          <a:effectLst/>
                        </a:rPr>
                        <a:t>2 997 916</a:t>
                      </a:r>
                      <a:endParaRPr lang="nb-NO" sz="2400" b="1"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39693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Valg av fasademateriale 2</a:t>
            </a:r>
            <a:endParaRPr lang="nb-NO" dirty="0"/>
          </a:p>
        </p:txBody>
      </p:sp>
      <p:graphicFrame>
        <p:nvGraphicFramePr>
          <p:cNvPr id="5" name="Plassholder for innhold 4"/>
          <p:cNvGraphicFramePr>
            <a:graphicFrameLocks noGrp="1"/>
          </p:cNvGraphicFramePr>
          <p:nvPr>
            <p:ph idx="1"/>
          </p:nvPr>
        </p:nvGraphicFramePr>
        <p:xfrm>
          <a:off x="1672445" y="1520041"/>
          <a:ext cx="8336337" cy="4174108"/>
        </p:xfrm>
        <a:graphic>
          <a:graphicData uri="http://schemas.openxmlformats.org/drawingml/2006/table">
            <a:tbl>
              <a:tblPr firstRow="1" firstCol="1" bandRow="1">
                <a:tableStyleId>{5C22544A-7EE6-4342-B048-85BDC9FD1C3A}</a:tableStyleId>
              </a:tblPr>
              <a:tblGrid>
                <a:gridCol w="4413570">
                  <a:extLst>
                    <a:ext uri="{9D8B030D-6E8A-4147-A177-3AD203B41FA5}">
                      <a16:colId xmlns:a16="http://schemas.microsoft.com/office/drawing/2014/main" val="20000"/>
                    </a:ext>
                  </a:extLst>
                </a:gridCol>
                <a:gridCol w="2206785">
                  <a:extLst>
                    <a:ext uri="{9D8B030D-6E8A-4147-A177-3AD203B41FA5}">
                      <a16:colId xmlns:a16="http://schemas.microsoft.com/office/drawing/2014/main" val="20001"/>
                    </a:ext>
                  </a:extLst>
                </a:gridCol>
                <a:gridCol w="1715982">
                  <a:extLst>
                    <a:ext uri="{9D8B030D-6E8A-4147-A177-3AD203B41FA5}">
                      <a16:colId xmlns:a16="http://schemas.microsoft.com/office/drawing/2014/main" val="20002"/>
                    </a:ext>
                  </a:extLst>
                </a:gridCol>
              </a:tblGrid>
              <a:tr h="846024">
                <a:tc gridSpan="3">
                  <a:txBody>
                    <a:bodyPr/>
                    <a:lstStyle/>
                    <a:p>
                      <a:pPr algn="ctr">
                        <a:lnSpc>
                          <a:spcPct val="115000"/>
                        </a:lnSpc>
                        <a:spcAft>
                          <a:spcPts val="0"/>
                        </a:spcAft>
                      </a:pPr>
                      <a:r>
                        <a:rPr lang="nb-NO" sz="2400" dirty="0">
                          <a:effectLst/>
                        </a:rPr>
                        <a:t>Erstatning av åpningsvindu med faste vindu (</a:t>
                      </a:r>
                      <a:r>
                        <a:rPr lang="nb-NO" sz="2400" dirty="0" err="1">
                          <a:effectLst/>
                        </a:rPr>
                        <a:t>inkl.moms</a:t>
                      </a:r>
                      <a:r>
                        <a:rPr lang="nb-NO" sz="2400" dirty="0">
                          <a:effectLst/>
                        </a:rPr>
                        <a:t>)</a:t>
                      </a:r>
                      <a:endParaRPr lang="nb-NO" sz="2400" dirty="0">
                        <a:effectLst/>
                        <a:latin typeface="Times New Roman"/>
                        <a:ea typeface="Calibri"/>
                        <a:cs typeface="Times New Roman"/>
                      </a:endParaRPr>
                    </a:p>
                  </a:txBody>
                  <a:tcPr marL="68580" marR="68580" marT="0" marB="0"/>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10000"/>
                  </a:ext>
                </a:extLst>
              </a:tr>
              <a:tr h="846024">
                <a:tc>
                  <a:txBody>
                    <a:bodyPr/>
                    <a:lstStyle/>
                    <a:p>
                      <a:pPr>
                        <a:lnSpc>
                          <a:spcPct val="115000"/>
                        </a:lnSpc>
                        <a:spcAft>
                          <a:spcPts val="0"/>
                        </a:spcAft>
                      </a:pPr>
                      <a:r>
                        <a:rPr lang="nb-NO" sz="2400" dirty="0">
                          <a:effectLst/>
                        </a:rPr>
                        <a:t> </a:t>
                      </a:r>
                      <a:endParaRPr lang="nb-NO" sz="2400" dirty="0">
                        <a:effectLst/>
                        <a:latin typeface="Times New Roman"/>
                        <a:ea typeface="Calibri"/>
                        <a:cs typeface="Times New Roman"/>
                      </a:endParaRPr>
                    </a:p>
                  </a:txBody>
                  <a:tcPr marL="68580" marR="68580" marT="0" marB="0"/>
                </a:tc>
                <a:tc>
                  <a:txBody>
                    <a:bodyPr/>
                    <a:lstStyle/>
                    <a:p>
                      <a:pPr algn="r">
                        <a:lnSpc>
                          <a:spcPct val="115000"/>
                        </a:lnSpc>
                        <a:spcAft>
                          <a:spcPts val="0"/>
                        </a:spcAft>
                      </a:pPr>
                      <a:r>
                        <a:rPr lang="nb-NO" sz="2400" dirty="0">
                          <a:effectLst/>
                        </a:rPr>
                        <a:t>Alternativ 0</a:t>
                      </a:r>
                      <a:endParaRPr lang="nb-NO" sz="2400" dirty="0">
                        <a:effectLst/>
                        <a:latin typeface="Times New Roman"/>
                        <a:ea typeface="Calibri"/>
                        <a:cs typeface="Times New Roman"/>
                      </a:endParaRPr>
                    </a:p>
                  </a:txBody>
                  <a:tcPr marL="68580" marR="68580" marT="0" marB="0"/>
                </a:tc>
                <a:tc>
                  <a:txBody>
                    <a:bodyPr/>
                    <a:lstStyle/>
                    <a:p>
                      <a:pPr algn="r">
                        <a:lnSpc>
                          <a:spcPct val="115000"/>
                        </a:lnSpc>
                        <a:spcAft>
                          <a:spcPts val="0"/>
                        </a:spcAft>
                      </a:pPr>
                      <a:r>
                        <a:rPr lang="nb-NO" sz="2400">
                          <a:effectLst/>
                        </a:rPr>
                        <a:t>Alternativ 1</a:t>
                      </a:r>
                      <a:endParaRPr lang="nb-NO" sz="2400">
                        <a:effectLst/>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818018">
                <a:tc>
                  <a:txBody>
                    <a:bodyPr/>
                    <a:lstStyle/>
                    <a:p>
                      <a:pPr>
                        <a:lnSpc>
                          <a:spcPct val="115000"/>
                        </a:lnSpc>
                        <a:spcAft>
                          <a:spcPts val="0"/>
                        </a:spcAft>
                      </a:pPr>
                      <a:r>
                        <a:rPr lang="nb-NO" sz="2400">
                          <a:effectLst/>
                        </a:rPr>
                        <a:t>Anskaffelsesskostnad</a:t>
                      </a:r>
                      <a:endParaRPr lang="nb-NO" sz="2400">
                        <a:effectLst/>
                        <a:latin typeface="Times New Roman"/>
                        <a:ea typeface="Calibri"/>
                        <a:cs typeface="Times New Roman"/>
                      </a:endParaRPr>
                    </a:p>
                  </a:txBody>
                  <a:tcPr marL="68580" marR="68580" marT="0" marB="0"/>
                </a:tc>
                <a:tc>
                  <a:txBody>
                    <a:bodyPr/>
                    <a:lstStyle/>
                    <a:p>
                      <a:pPr algn="r">
                        <a:lnSpc>
                          <a:spcPct val="115000"/>
                        </a:lnSpc>
                        <a:spcAft>
                          <a:spcPts val="0"/>
                        </a:spcAft>
                      </a:pPr>
                      <a:r>
                        <a:rPr lang="nb-NO" sz="2400" dirty="0">
                          <a:effectLst/>
                        </a:rPr>
                        <a:t>3 815 651</a:t>
                      </a:r>
                      <a:endParaRPr lang="nb-NO" sz="2400" dirty="0">
                        <a:effectLst/>
                        <a:latin typeface="Times New Roman"/>
                        <a:ea typeface="Calibri"/>
                        <a:cs typeface="Times New Roman"/>
                      </a:endParaRPr>
                    </a:p>
                  </a:txBody>
                  <a:tcPr marL="68580" marR="68580" marT="0" marB="0"/>
                </a:tc>
                <a:tc>
                  <a:txBody>
                    <a:bodyPr/>
                    <a:lstStyle/>
                    <a:p>
                      <a:pPr algn="r">
                        <a:lnSpc>
                          <a:spcPct val="115000"/>
                        </a:lnSpc>
                        <a:spcAft>
                          <a:spcPts val="0"/>
                        </a:spcAft>
                      </a:pPr>
                      <a:r>
                        <a:rPr lang="nb-NO" sz="2400" dirty="0">
                          <a:effectLst/>
                        </a:rPr>
                        <a:t>3 311 466</a:t>
                      </a:r>
                      <a:endParaRPr lang="nb-NO" sz="24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846024">
                <a:tc>
                  <a:txBody>
                    <a:bodyPr/>
                    <a:lstStyle/>
                    <a:p>
                      <a:pPr>
                        <a:lnSpc>
                          <a:spcPct val="115000"/>
                        </a:lnSpc>
                        <a:spcAft>
                          <a:spcPts val="0"/>
                        </a:spcAft>
                      </a:pPr>
                      <a:r>
                        <a:rPr lang="nn-NO" sz="2400">
                          <a:effectLst/>
                        </a:rPr>
                        <a:t>Netto differanse FDVU kostnad (Nåverdi)</a:t>
                      </a:r>
                      <a:endParaRPr lang="nb-NO" sz="2400">
                        <a:effectLst/>
                        <a:latin typeface="Times New Roman"/>
                        <a:ea typeface="Calibri"/>
                        <a:cs typeface="Times New Roman"/>
                      </a:endParaRPr>
                    </a:p>
                  </a:txBody>
                  <a:tcPr marL="68580" marR="68580" marT="0" marB="0"/>
                </a:tc>
                <a:tc>
                  <a:txBody>
                    <a:bodyPr/>
                    <a:lstStyle/>
                    <a:p>
                      <a:pPr algn="r">
                        <a:lnSpc>
                          <a:spcPct val="115000"/>
                        </a:lnSpc>
                        <a:spcAft>
                          <a:spcPts val="0"/>
                        </a:spcAft>
                      </a:pPr>
                      <a:r>
                        <a:rPr lang="nb-NO" sz="2400">
                          <a:effectLst/>
                        </a:rPr>
                        <a:t>210 303</a:t>
                      </a:r>
                      <a:endParaRPr lang="nb-NO" sz="2400">
                        <a:effectLst/>
                        <a:latin typeface="Times New Roman"/>
                        <a:ea typeface="Calibri"/>
                        <a:cs typeface="Times New Roman"/>
                      </a:endParaRPr>
                    </a:p>
                  </a:txBody>
                  <a:tcPr marL="68580" marR="68580" marT="0" marB="0"/>
                </a:tc>
                <a:tc>
                  <a:txBody>
                    <a:bodyPr/>
                    <a:lstStyle/>
                    <a:p>
                      <a:pPr algn="r">
                        <a:lnSpc>
                          <a:spcPct val="115000"/>
                        </a:lnSpc>
                        <a:spcAft>
                          <a:spcPts val="0"/>
                        </a:spcAft>
                      </a:pPr>
                      <a:r>
                        <a:rPr lang="nb-NO" sz="2400" dirty="0">
                          <a:effectLst/>
                        </a:rPr>
                        <a:t> </a:t>
                      </a:r>
                      <a:endParaRPr lang="nb-NO" sz="24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r h="818018">
                <a:tc>
                  <a:txBody>
                    <a:bodyPr/>
                    <a:lstStyle/>
                    <a:p>
                      <a:pPr>
                        <a:lnSpc>
                          <a:spcPct val="115000"/>
                        </a:lnSpc>
                        <a:spcAft>
                          <a:spcPts val="0"/>
                        </a:spcAft>
                      </a:pPr>
                      <a:r>
                        <a:rPr lang="nb-NO" sz="2400">
                          <a:effectLst/>
                        </a:rPr>
                        <a:t>Sum</a:t>
                      </a:r>
                      <a:endParaRPr lang="nb-NO" sz="2400">
                        <a:effectLst/>
                        <a:latin typeface="Times New Roman"/>
                        <a:ea typeface="Calibri"/>
                        <a:cs typeface="Times New Roman"/>
                      </a:endParaRPr>
                    </a:p>
                  </a:txBody>
                  <a:tcPr marL="68580" marR="68580" marT="0" marB="0"/>
                </a:tc>
                <a:tc>
                  <a:txBody>
                    <a:bodyPr/>
                    <a:lstStyle/>
                    <a:p>
                      <a:pPr algn="r">
                        <a:lnSpc>
                          <a:spcPct val="115000"/>
                        </a:lnSpc>
                        <a:spcAft>
                          <a:spcPts val="0"/>
                        </a:spcAft>
                      </a:pPr>
                      <a:r>
                        <a:rPr lang="nb-NO" sz="2400">
                          <a:effectLst/>
                        </a:rPr>
                        <a:t>4 025 954</a:t>
                      </a:r>
                      <a:endParaRPr lang="nb-NO" sz="2400">
                        <a:effectLst/>
                        <a:latin typeface="Times New Roman"/>
                        <a:ea typeface="Calibri"/>
                        <a:cs typeface="Times New Roman"/>
                      </a:endParaRPr>
                    </a:p>
                  </a:txBody>
                  <a:tcPr marL="68580" marR="68580" marT="0" marB="0"/>
                </a:tc>
                <a:tc>
                  <a:txBody>
                    <a:bodyPr/>
                    <a:lstStyle/>
                    <a:p>
                      <a:pPr algn="r">
                        <a:lnSpc>
                          <a:spcPct val="115000"/>
                        </a:lnSpc>
                        <a:spcAft>
                          <a:spcPts val="0"/>
                        </a:spcAft>
                      </a:pPr>
                      <a:r>
                        <a:rPr lang="nb-NO" sz="2400" dirty="0">
                          <a:effectLst/>
                        </a:rPr>
                        <a:t>3 311 466</a:t>
                      </a:r>
                      <a:endParaRPr lang="nb-NO" sz="24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9021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Energi, isolasjonsevne</a:t>
            </a:r>
            <a:endParaRPr lang="nb-NO" dirty="0"/>
          </a:p>
        </p:txBody>
      </p:sp>
      <p:graphicFrame>
        <p:nvGraphicFramePr>
          <p:cNvPr id="5" name="Tabell 4"/>
          <p:cNvGraphicFramePr>
            <a:graphicFrameLocks noGrp="1"/>
          </p:cNvGraphicFramePr>
          <p:nvPr/>
        </p:nvGraphicFramePr>
        <p:xfrm>
          <a:off x="2314040" y="1396998"/>
          <a:ext cx="7505396" cy="3950412"/>
        </p:xfrm>
        <a:graphic>
          <a:graphicData uri="http://schemas.openxmlformats.org/drawingml/2006/table">
            <a:tbl>
              <a:tblPr firstRow="1" bandRow="1">
                <a:tableStyleId>{5C22544A-7EE6-4342-B048-85BDC9FD1C3A}</a:tableStyleId>
              </a:tblPr>
              <a:tblGrid>
                <a:gridCol w="3752698">
                  <a:extLst>
                    <a:ext uri="{9D8B030D-6E8A-4147-A177-3AD203B41FA5}">
                      <a16:colId xmlns:a16="http://schemas.microsoft.com/office/drawing/2014/main" val="20000"/>
                    </a:ext>
                  </a:extLst>
                </a:gridCol>
                <a:gridCol w="3752698">
                  <a:extLst>
                    <a:ext uri="{9D8B030D-6E8A-4147-A177-3AD203B41FA5}">
                      <a16:colId xmlns:a16="http://schemas.microsoft.com/office/drawing/2014/main" val="20001"/>
                    </a:ext>
                  </a:extLst>
                </a:gridCol>
              </a:tblGrid>
              <a:tr h="987603">
                <a:tc>
                  <a:txBody>
                    <a:bodyPr/>
                    <a:lstStyle/>
                    <a:p>
                      <a:pPr algn="ctr"/>
                      <a:r>
                        <a:rPr lang="nb-NO" sz="2400" dirty="0"/>
                        <a:t>250 mm isolasjon</a:t>
                      </a:r>
                    </a:p>
                  </a:txBody>
                  <a:tcPr/>
                </a:tc>
                <a:tc>
                  <a:txBody>
                    <a:bodyPr/>
                    <a:lstStyle/>
                    <a:p>
                      <a:pPr algn="ctr"/>
                      <a:r>
                        <a:rPr lang="nb-NO" sz="2400" dirty="0"/>
                        <a:t>350 mm isolasjon</a:t>
                      </a:r>
                    </a:p>
                  </a:txBody>
                  <a:tcPr/>
                </a:tc>
                <a:extLst>
                  <a:ext uri="{0D108BD9-81ED-4DB2-BD59-A6C34878D82A}">
                    <a16:rowId xmlns:a16="http://schemas.microsoft.com/office/drawing/2014/main" val="10000"/>
                  </a:ext>
                </a:extLst>
              </a:tr>
              <a:tr h="987603">
                <a:tc>
                  <a:txBody>
                    <a:bodyPr/>
                    <a:lstStyle/>
                    <a:p>
                      <a:pPr algn="ctr"/>
                      <a:r>
                        <a:rPr lang="nb-NO" sz="2400" dirty="0"/>
                        <a:t>90</a:t>
                      </a:r>
                      <a:r>
                        <a:rPr lang="nb-NO" sz="2400" baseline="0" dirty="0"/>
                        <a:t> kWh/m2 pr år</a:t>
                      </a:r>
                      <a:endParaRPr lang="nb-NO" sz="2400" dirty="0"/>
                    </a:p>
                  </a:txBody>
                  <a:tcPr/>
                </a:tc>
                <a:tc>
                  <a:txBody>
                    <a:bodyPr/>
                    <a:lstStyle/>
                    <a:p>
                      <a:pPr algn="ctr"/>
                      <a:r>
                        <a:rPr lang="nb-NO" sz="2400" dirty="0"/>
                        <a:t>63 kWh/m2 pr år</a:t>
                      </a:r>
                    </a:p>
                  </a:txBody>
                  <a:tcPr/>
                </a:tc>
                <a:extLst>
                  <a:ext uri="{0D108BD9-81ED-4DB2-BD59-A6C34878D82A}">
                    <a16:rowId xmlns:a16="http://schemas.microsoft.com/office/drawing/2014/main" val="10001"/>
                  </a:ext>
                </a:extLst>
              </a:tr>
              <a:tr h="987603">
                <a:tc>
                  <a:txBody>
                    <a:bodyPr/>
                    <a:lstStyle/>
                    <a:p>
                      <a:pPr algn="ctr"/>
                      <a:r>
                        <a:rPr lang="nb-NO" sz="2400" dirty="0"/>
                        <a:t>990 000 kr/år</a:t>
                      </a:r>
                    </a:p>
                  </a:txBody>
                  <a:tcPr/>
                </a:tc>
                <a:tc>
                  <a:txBody>
                    <a:bodyPr/>
                    <a:lstStyle/>
                    <a:p>
                      <a:pPr algn="ctr"/>
                      <a:r>
                        <a:rPr lang="nb-NO" sz="2400" dirty="0"/>
                        <a:t>693 000 kr/år</a:t>
                      </a:r>
                    </a:p>
                  </a:txBody>
                  <a:tcPr/>
                </a:tc>
                <a:extLst>
                  <a:ext uri="{0D108BD9-81ED-4DB2-BD59-A6C34878D82A}">
                    <a16:rowId xmlns:a16="http://schemas.microsoft.com/office/drawing/2014/main" val="10002"/>
                  </a:ext>
                </a:extLst>
              </a:tr>
              <a:tr h="987603">
                <a:tc>
                  <a:txBody>
                    <a:bodyPr/>
                    <a:lstStyle/>
                    <a:p>
                      <a:pPr algn="ctr"/>
                      <a:r>
                        <a:rPr lang="nb-NO" sz="2400" dirty="0"/>
                        <a:t>22 397 265 kr/60 år</a:t>
                      </a:r>
                    </a:p>
                  </a:txBody>
                  <a:tcPr/>
                </a:tc>
                <a:tc>
                  <a:txBody>
                    <a:bodyPr/>
                    <a:lstStyle/>
                    <a:p>
                      <a:pPr algn="ctr"/>
                      <a:r>
                        <a:rPr lang="nb-NO" sz="2400" dirty="0"/>
                        <a:t>15  678 086 kr/60</a:t>
                      </a:r>
                      <a:r>
                        <a:rPr lang="nb-NO" sz="2400" baseline="0" dirty="0"/>
                        <a:t> år</a:t>
                      </a:r>
                      <a:endParaRPr lang="nb-NO" sz="2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75926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Romløsninger</a:t>
            </a:r>
            <a:endParaRPr lang="nb-NO" dirty="0"/>
          </a:p>
        </p:txBody>
      </p:sp>
      <p:pic>
        <p:nvPicPr>
          <p:cNvPr id="5" name="Bilde 4"/>
          <p:cNvPicPr/>
          <p:nvPr/>
        </p:nvPicPr>
        <p:blipFill rotWithShape="1">
          <a:blip r:embed="rId3" cstate="email">
            <a:extLst>
              <a:ext uri="{28A0092B-C50C-407E-A947-70E740481C1C}">
                <a14:useLocalDpi xmlns:a14="http://schemas.microsoft.com/office/drawing/2010/main"/>
              </a:ext>
            </a:extLst>
          </a:blip>
          <a:srcRect l="8021" t="13977" r="3273" b="13685"/>
          <a:stretch/>
        </p:blipFill>
        <p:spPr bwMode="auto">
          <a:xfrm>
            <a:off x="2289545" y="1265531"/>
            <a:ext cx="7559749" cy="44547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74526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Kostnader materialvalg 1</a:t>
            </a:r>
          </a:p>
        </p:txBody>
      </p:sp>
      <p:graphicFrame>
        <p:nvGraphicFramePr>
          <p:cNvPr id="5" name="Tabell 4"/>
          <p:cNvGraphicFramePr>
            <a:graphicFrameLocks noGrp="1"/>
          </p:cNvGraphicFramePr>
          <p:nvPr/>
        </p:nvGraphicFramePr>
        <p:xfrm>
          <a:off x="2119423" y="1164266"/>
          <a:ext cx="7708604" cy="5029200"/>
        </p:xfrm>
        <a:graphic>
          <a:graphicData uri="http://schemas.openxmlformats.org/drawingml/2006/table">
            <a:tbl>
              <a:tblPr firstRow="1" bandRow="1">
                <a:tableStyleId>{5C22544A-7EE6-4342-B048-85BDC9FD1C3A}</a:tableStyleId>
              </a:tblPr>
              <a:tblGrid>
                <a:gridCol w="2805327">
                  <a:extLst>
                    <a:ext uri="{9D8B030D-6E8A-4147-A177-3AD203B41FA5}">
                      <a16:colId xmlns:a16="http://schemas.microsoft.com/office/drawing/2014/main" val="20000"/>
                    </a:ext>
                  </a:extLst>
                </a:gridCol>
                <a:gridCol w="1419231">
                  <a:extLst>
                    <a:ext uri="{9D8B030D-6E8A-4147-A177-3AD203B41FA5}">
                      <a16:colId xmlns:a16="http://schemas.microsoft.com/office/drawing/2014/main" val="20001"/>
                    </a:ext>
                  </a:extLst>
                </a:gridCol>
                <a:gridCol w="1556895">
                  <a:extLst>
                    <a:ext uri="{9D8B030D-6E8A-4147-A177-3AD203B41FA5}">
                      <a16:colId xmlns:a16="http://schemas.microsoft.com/office/drawing/2014/main" val="20002"/>
                    </a:ext>
                  </a:extLst>
                </a:gridCol>
                <a:gridCol w="1927151">
                  <a:extLst>
                    <a:ext uri="{9D8B030D-6E8A-4147-A177-3AD203B41FA5}">
                      <a16:colId xmlns:a16="http://schemas.microsoft.com/office/drawing/2014/main" val="20003"/>
                    </a:ext>
                  </a:extLst>
                </a:gridCol>
              </a:tblGrid>
              <a:tr h="363053">
                <a:tc>
                  <a:txBody>
                    <a:bodyPr/>
                    <a:lstStyle/>
                    <a:p>
                      <a:endParaRPr lang="en-GB" dirty="0"/>
                    </a:p>
                  </a:txBody>
                  <a:tcPr/>
                </a:tc>
                <a:tc>
                  <a:txBody>
                    <a:bodyPr/>
                    <a:lstStyle/>
                    <a:p>
                      <a:pPr algn="ctr"/>
                      <a:r>
                        <a:rPr lang="en-GB" dirty="0" err="1"/>
                        <a:t>Fliser</a:t>
                      </a:r>
                      <a:endParaRPr lang="en-GB" dirty="0"/>
                    </a:p>
                  </a:txBody>
                  <a:tcPr/>
                </a:tc>
                <a:tc>
                  <a:txBody>
                    <a:bodyPr/>
                    <a:lstStyle/>
                    <a:p>
                      <a:pPr algn="ctr"/>
                      <a:r>
                        <a:rPr lang="en-GB" dirty="0"/>
                        <a:t>Linoleum</a:t>
                      </a:r>
                    </a:p>
                  </a:txBody>
                  <a:tcPr/>
                </a:tc>
                <a:tc>
                  <a:txBody>
                    <a:bodyPr/>
                    <a:lstStyle/>
                    <a:p>
                      <a:r>
                        <a:rPr lang="en-GB" dirty="0" err="1"/>
                        <a:t>Benevning</a:t>
                      </a:r>
                      <a:endParaRPr lang="en-GB" dirty="0"/>
                    </a:p>
                  </a:txBody>
                  <a:tcPr/>
                </a:tc>
                <a:extLst>
                  <a:ext uri="{0D108BD9-81ED-4DB2-BD59-A6C34878D82A}">
                    <a16:rowId xmlns:a16="http://schemas.microsoft.com/office/drawing/2014/main" val="10000"/>
                  </a:ext>
                </a:extLst>
              </a:tr>
              <a:tr h="363053">
                <a:tc>
                  <a:txBody>
                    <a:bodyPr/>
                    <a:lstStyle/>
                    <a:p>
                      <a:r>
                        <a:rPr lang="en-GB" dirty="0" err="1"/>
                        <a:t>Anskaffelseskostnad</a:t>
                      </a:r>
                      <a:endParaRPr lang="en-GB" dirty="0"/>
                    </a:p>
                  </a:txBody>
                  <a:tcPr/>
                </a:tc>
                <a:tc>
                  <a:txBody>
                    <a:bodyPr/>
                    <a:lstStyle/>
                    <a:p>
                      <a:pPr algn="r"/>
                      <a:r>
                        <a:rPr lang="en-GB" dirty="0"/>
                        <a:t>400</a:t>
                      </a:r>
                    </a:p>
                  </a:txBody>
                  <a:tcPr/>
                </a:tc>
                <a:tc>
                  <a:txBody>
                    <a:bodyPr/>
                    <a:lstStyle/>
                    <a:p>
                      <a:pPr algn="r"/>
                      <a:r>
                        <a:rPr lang="en-GB"/>
                        <a:t>175</a:t>
                      </a:r>
                    </a:p>
                  </a:txBody>
                  <a:tcPr/>
                </a:tc>
                <a:tc>
                  <a:txBody>
                    <a:bodyPr/>
                    <a:lstStyle/>
                    <a:p>
                      <a:r>
                        <a:rPr lang="en-GB"/>
                        <a:t>kr/m2</a:t>
                      </a:r>
                    </a:p>
                  </a:txBody>
                  <a:tcPr/>
                </a:tc>
                <a:extLst>
                  <a:ext uri="{0D108BD9-81ED-4DB2-BD59-A6C34878D82A}">
                    <a16:rowId xmlns:a16="http://schemas.microsoft.com/office/drawing/2014/main" val="10001"/>
                  </a:ext>
                </a:extLst>
              </a:tr>
              <a:tr h="363053">
                <a:tc>
                  <a:txBody>
                    <a:bodyPr/>
                    <a:lstStyle/>
                    <a:p>
                      <a:r>
                        <a:rPr lang="en-GB"/>
                        <a:t>Levetid</a:t>
                      </a:r>
                    </a:p>
                  </a:txBody>
                  <a:tcPr/>
                </a:tc>
                <a:tc>
                  <a:txBody>
                    <a:bodyPr/>
                    <a:lstStyle/>
                    <a:p>
                      <a:pPr algn="r"/>
                      <a:r>
                        <a:rPr lang="en-GB" dirty="0"/>
                        <a:t>60</a:t>
                      </a:r>
                    </a:p>
                  </a:txBody>
                  <a:tcPr/>
                </a:tc>
                <a:tc>
                  <a:txBody>
                    <a:bodyPr/>
                    <a:lstStyle/>
                    <a:p>
                      <a:pPr algn="r"/>
                      <a:r>
                        <a:rPr lang="en-GB" dirty="0"/>
                        <a:t>30</a:t>
                      </a:r>
                    </a:p>
                  </a:txBody>
                  <a:tcPr/>
                </a:tc>
                <a:tc>
                  <a:txBody>
                    <a:bodyPr/>
                    <a:lstStyle/>
                    <a:p>
                      <a:r>
                        <a:rPr lang="en-GB"/>
                        <a:t>År</a:t>
                      </a:r>
                    </a:p>
                  </a:txBody>
                  <a:tcPr/>
                </a:tc>
                <a:extLst>
                  <a:ext uri="{0D108BD9-81ED-4DB2-BD59-A6C34878D82A}">
                    <a16:rowId xmlns:a16="http://schemas.microsoft.com/office/drawing/2014/main" val="10002"/>
                  </a:ext>
                </a:extLst>
              </a:tr>
              <a:tr h="363053">
                <a:tc>
                  <a:txBody>
                    <a:bodyPr/>
                    <a:lstStyle/>
                    <a:p>
                      <a:r>
                        <a:rPr lang="en-GB"/>
                        <a:t>Renhold</a:t>
                      </a:r>
                    </a:p>
                  </a:txBody>
                  <a:tcPr/>
                </a:tc>
                <a:tc>
                  <a:txBody>
                    <a:bodyPr/>
                    <a:lstStyle/>
                    <a:p>
                      <a:pPr algn="r"/>
                      <a:r>
                        <a:rPr lang="en-GB" dirty="0"/>
                        <a:t>100</a:t>
                      </a:r>
                    </a:p>
                  </a:txBody>
                  <a:tcPr/>
                </a:tc>
                <a:tc>
                  <a:txBody>
                    <a:bodyPr/>
                    <a:lstStyle/>
                    <a:p>
                      <a:pPr algn="r"/>
                      <a:r>
                        <a:rPr lang="en-GB"/>
                        <a:t>100</a:t>
                      </a:r>
                    </a:p>
                  </a:txBody>
                  <a:tcPr/>
                </a:tc>
                <a:tc>
                  <a:txBody>
                    <a:bodyPr/>
                    <a:lstStyle/>
                    <a:p>
                      <a:r>
                        <a:rPr lang="en-GB"/>
                        <a:t>kr/m2</a:t>
                      </a:r>
                    </a:p>
                  </a:txBody>
                  <a:tcPr/>
                </a:tc>
                <a:extLst>
                  <a:ext uri="{0D108BD9-81ED-4DB2-BD59-A6C34878D82A}">
                    <a16:rowId xmlns:a16="http://schemas.microsoft.com/office/drawing/2014/main" val="10003"/>
                  </a:ext>
                </a:extLst>
              </a:tr>
              <a:tr h="635344">
                <a:tc>
                  <a:txBody>
                    <a:bodyPr/>
                    <a:lstStyle/>
                    <a:p>
                      <a:r>
                        <a:rPr lang="en-GB" dirty="0" err="1"/>
                        <a:t>Intervallbundet</a:t>
                      </a:r>
                      <a:r>
                        <a:rPr lang="en-GB" dirty="0"/>
                        <a:t> </a:t>
                      </a:r>
                      <a:r>
                        <a:rPr lang="en-GB" dirty="0" err="1"/>
                        <a:t>vedlikehold</a:t>
                      </a:r>
                      <a:endParaRPr lang="en-GB" dirty="0"/>
                    </a:p>
                  </a:txBody>
                  <a:tcPr/>
                </a:tc>
                <a:tc>
                  <a:txBody>
                    <a:bodyPr/>
                    <a:lstStyle/>
                    <a:p>
                      <a:pPr algn="r"/>
                      <a:endParaRPr lang="en-GB"/>
                    </a:p>
                  </a:txBody>
                  <a:tcPr/>
                </a:tc>
                <a:tc>
                  <a:txBody>
                    <a:bodyPr/>
                    <a:lstStyle/>
                    <a:p>
                      <a:pPr algn="r"/>
                      <a:endParaRPr lang="en-GB" dirty="0"/>
                    </a:p>
                  </a:txBody>
                  <a:tcPr/>
                </a:tc>
                <a:tc>
                  <a:txBody>
                    <a:bodyPr/>
                    <a:lstStyle/>
                    <a:p>
                      <a:endParaRPr lang="en-GB" dirty="0"/>
                    </a:p>
                  </a:txBody>
                  <a:tcPr/>
                </a:tc>
                <a:extLst>
                  <a:ext uri="{0D108BD9-81ED-4DB2-BD59-A6C34878D82A}">
                    <a16:rowId xmlns:a16="http://schemas.microsoft.com/office/drawing/2014/main" val="10004"/>
                  </a:ext>
                </a:extLst>
              </a:tr>
              <a:tr h="363053">
                <a:tc>
                  <a:txBody>
                    <a:bodyPr/>
                    <a:lstStyle/>
                    <a:p>
                      <a:pPr marL="285750" indent="-285750">
                        <a:buFontTx/>
                        <a:buChar char="-"/>
                      </a:pPr>
                      <a:r>
                        <a:rPr lang="en-GB"/>
                        <a:t>Kostnad</a:t>
                      </a:r>
                    </a:p>
                  </a:txBody>
                  <a:tcPr/>
                </a:tc>
                <a:tc>
                  <a:txBody>
                    <a:bodyPr/>
                    <a:lstStyle/>
                    <a:p>
                      <a:pPr algn="r"/>
                      <a:r>
                        <a:rPr lang="en-GB"/>
                        <a:t>100</a:t>
                      </a:r>
                    </a:p>
                  </a:txBody>
                  <a:tcPr/>
                </a:tc>
                <a:tc>
                  <a:txBody>
                    <a:bodyPr/>
                    <a:lstStyle/>
                    <a:p>
                      <a:pPr algn="r"/>
                      <a:r>
                        <a:rPr lang="en-GB" dirty="0"/>
                        <a:t>60</a:t>
                      </a:r>
                    </a:p>
                  </a:txBody>
                  <a:tcPr/>
                </a:tc>
                <a:tc>
                  <a:txBody>
                    <a:bodyPr/>
                    <a:lstStyle/>
                    <a:p>
                      <a:r>
                        <a:rPr lang="en-GB" dirty="0" err="1"/>
                        <a:t>kr</a:t>
                      </a:r>
                      <a:r>
                        <a:rPr lang="en-GB" dirty="0"/>
                        <a:t>/m2/</a:t>
                      </a:r>
                      <a:r>
                        <a:rPr lang="en-GB" dirty="0" err="1"/>
                        <a:t>intervall</a:t>
                      </a:r>
                      <a:endParaRPr lang="en-GB" dirty="0"/>
                    </a:p>
                  </a:txBody>
                  <a:tcPr/>
                </a:tc>
                <a:extLst>
                  <a:ext uri="{0D108BD9-81ED-4DB2-BD59-A6C34878D82A}">
                    <a16:rowId xmlns:a16="http://schemas.microsoft.com/office/drawing/2014/main" val="10005"/>
                  </a:ext>
                </a:extLst>
              </a:tr>
              <a:tr h="363053">
                <a:tc>
                  <a:txBody>
                    <a:bodyPr/>
                    <a:lstStyle/>
                    <a:p>
                      <a:pPr marL="285750" indent="-285750">
                        <a:buFontTx/>
                        <a:buChar char="-"/>
                      </a:pPr>
                      <a:r>
                        <a:rPr lang="en-GB"/>
                        <a:t>Intervall</a:t>
                      </a:r>
                    </a:p>
                  </a:txBody>
                  <a:tcPr/>
                </a:tc>
                <a:tc>
                  <a:txBody>
                    <a:bodyPr/>
                    <a:lstStyle/>
                    <a:p>
                      <a:pPr algn="r"/>
                      <a:r>
                        <a:rPr lang="en-GB"/>
                        <a:t>30</a:t>
                      </a:r>
                    </a:p>
                  </a:txBody>
                  <a:tcPr/>
                </a:tc>
                <a:tc>
                  <a:txBody>
                    <a:bodyPr/>
                    <a:lstStyle/>
                    <a:p>
                      <a:pPr algn="r"/>
                      <a:r>
                        <a:rPr lang="en-GB"/>
                        <a:t>15</a:t>
                      </a:r>
                    </a:p>
                  </a:txBody>
                  <a:tcPr/>
                </a:tc>
                <a:tc>
                  <a:txBody>
                    <a:bodyPr/>
                    <a:lstStyle/>
                    <a:p>
                      <a:r>
                        <a:rPr lang="en-GB" dirty="0" err="1"/>
                        <a:t>år</a:t>
                      </a:r>
                      <a:endParaRPr lang="en-GB" dirty="0"/>
                    </a:p>
                  </a:txBody>
                  <a:tcPr/>
                </a:tc>
                <a:extLst>
                  <a:ext uri="{0D108BD9-81ED-4DB2-BD59-A6C34878D82A}">
                    <a16:rowId xmlns:a16="http://schemas.microsoft.com/office/drawing/2014/main" val="10006"/>
                  </a:ext>
                </a:extLst>
              </a:tr>
              <a:tr h="363053">
                <a:tc>
                  <a:txBody>
                    <a:bodyPr/>
                    <a:lstStyle/>
                    <a:p>
                      <a:r>
                        <a:rPr lang="en-GB"/>
                        <a:t>Utskifting</a:t>
                      </a:r>
                    </a:p>
                  </a:txBody>
                  <a:tcPr/>
                </a:tc>
                <a:tc>
                  <a:txBody>
                    <a:bodyPr/>
                    <a:lstStyle/>
                    <a:p>
                      <a:pPr algn="r"/>
                      <a:endParaRPr lang="en-GB"/>
                    </a:p>
                  </a:txBody>
                  <a:tcPr/>
                </a:tc>
                <a:tc>
                  <a:txBody>
                    <a:bodyPr/>
                    <a:lstStyle/>
                    <a:p>
                      <a:pPr algn="r"/>
                      <a:endParaRPr lang="en-GB"/>
                    </a:p>
                  </a:txBody>
                  <a:tcPr/>
                </a:tc>
                <a:tc>
                  <a:txBody>
                    <a:bodyPr/>
                    <a:lstStyle/>
                    <a:p>
                      <a:endParaRPr lang="en-GB" dirty="0"/>
                    </a:p>
                  </a:txBody>
                  <a:tcPr/>
                </a:tc>
                <a:extLst>
                  <a:ext uri="{0D108BD9-81ED-4DB2-BD59-A6C34878D82A}">
                    <a16:rowId xmlns:a16="http://schemas.microsoft.com/office/drawing/2014/main" val="10007"/>
                  </a:ext>
                </a:extLst>
              </a:tr>
              <a:tr h="363053">
                <a:tc>
                  <a:txBody>
                    <a:bodyPr/>
                    <a:lstStyle/>
                    <a:p>
                      <a:pPr marL="285750" indent="-285750">
                        <a:buFontTx/>
                        <a:buChar char="-"/>
                      </a:pPr>
                      <a:r>
                        <a:rPr lang="en-GB" baseline="0" dirty="0" err="1"/>
                        <a:t>Kostnad</a:t>
                      </a:r>
                      <a:endParaRPr lang="en-GB" dirty="0"/>
                    </a:p>
                  </a:txBody>
                  <a:tcPr/>
                </a:tc>
                <a:tc>
                  <a:txBody>
                    <a:bodyPr/>
                    <a:lstStyle/>
                    <a:p>
                      <a:pPr algn="r"/>
                      <a:endParaRPr lang="en-GB"/>
                    </a:p>
                  </a:txBody>
                  <a:tcPr/>
                </a:tc>
                <a:tc>
                  <a:txBody>
                    <a:bodyPr/>
                    <a:lstStyle/>
                    <a:p>
                      <a:pPr algn="r"/>
                      <a:r>
                        <a:rPr lang="en-GB"/>
                        <a:t>200</a:t>
                      </a:r>
                    </a:p>
                  </a:txBody>
                  <a:tcPr/>
                </a:tc>
                <a:tc>
                  <a:txBody>
                    <a:bodyPr/>
                    <a:lstStyle/>
                    <a:p>
                      <a:r>
                        <a:rPr lang="en-GB" dirty="0" err="1"/>
                        <a:t>kr</a:t>
                      </a:r>
                      <a:r>
                        <a:rPr lang="en-GB" dirty="0"/>
                        <a:t>/m2/</a:t>
                      </a:r>
                      <a:r>
                        <a:rPr lang="en-GB" dirty="0" err="1"/>
                        <a:t>intervall</a:t>
                      </a:r>
                      <a:endParaRPr lang="en-GB" dirty="0"/>
                    </a:p>
                  </a:txBody>
                  <a:tcPr/>
                </a:tc>
                <a:extLst>
                  <a:ext uri="{0D108BD9-81ED-4DB2-BD59-A6C34878D82A}">
                    <a16:rowId xmlns:a16="http://schemas.microsoft.com/office/drawing/2014/main" val="10008"/>
                  </a:ext>
                </a:extLst>
              </a:tr>
              <a:tr h="363053">
                <a:tc>
                  <a:txBody>
                    <a:bodyPr/>
                    <a:lstStyle/>
                    <a:p>
                      <a:pPr marL="285750" indent="-285750">
                        <a:buFontTx/>
                        <a:buChar char="-"/>
                      </a:pPr>
                      <a:r>
                        <a:rPr lang="en-GB"/>
                        <a:t>Intervall</a:t>
                      </a:r>
                    </a:p>
                  </a:txBody>
                  <a:tcPr/>
                </a:tc>
                <a:tc>
                  <a:txBody>
                    <a:bodyPr/>
                    <a:lstStyle/>
                    <a:p>
                      <a:pPr algn="r"/>
                      <a:endParaRPr lang="en-GB"/>
                    </a:p>
                  </a:txBody>
                  <a:tcPr/>
                </a:tc>
                <a:tc>
                  <a:txBody>
                    <a:bodyPr/>
                    <a:lstStyle/>
                    <a:p>
                      <a:pPr algn="r"/>
                      <a:r>
                        <a:rPr lang="en-GB"/>
                        <a:t>30</a:t>
                      </a:r>
                    </a:p>
                  </a:txBody>
                  <a:tcPr/>
                </a:tc>
                <a:tc>
                  <a:txBody>
                    <a:bodyPr/>
                    <a:lstStyle/>
                    <a:p>
                      <a:r>
                        <a:rPr lang="en-GB" dirty="0" err="1"/>
                        <a:t>år</a:t>
                      </a:r>
                      <a:endParaRPr lang="en-GB" dirty="0"/>
                    </a:p>
                  </a:txBody>
                  <a:tcPr/>
                </a:tc>
                <a:extLst>
                  <a:ext uri="{0D108BD9-81ED-4DB2-BD59-A6C34878D82A}">
                    <a16:rowId xmlns:a16="http://schemas.microsoft.com/office/drawing/2014/main" val="10009"/>
                  </a:ext>
                </a:extLst>
              </a:tr>
              <a:tr h="363053">
                <a:tc>
                  <a:txBody>
                    <a:bodyPr/>
                    <a:lstStyle/>
                    <a:p>
                      <a:r>
                        <a:rPr lang="en-GB" dirty="0" err="1"/>
                        <a:t>Realrente</a:t>
                      </a:r>
                      <a:endParaRPr lang="en-GB" dirty="0"/>
                    </a:p>
                  </a:txBody>
                  <a:tcPr/>
                </a:tc>
                <a:tc>
                  <a:txBody>
                    <a:bodyPr/>
                    <a:lstStyle/>
                    <a:p>
                      <a:pPr algn="r"/>
                      <a:r>
                        <a:rPr lang="en-GB" dirty="0"/>
                        <a:t>7</a:t>
                      </a:r>
                    </a:p>
                  </a:txBody>
                  <a:tcPr/>
                </a:tc>
                <a:tc>
                  <a:txBody>
                    <a:bodyPr/>
                    <a:lstStyle/>
                    <a:p>
                      <a:pPr algn="r"/>
                      <a:r>
                        <a:rPr lang="en-GB"/>
                        <a:t>7</a:t>
                      </a:r>
                    </a:p>
                  </a:txBody>
                  <a:tcPr/>
                </a:tc>
                <a:tc>
                  <a:txBody>
                    <a:bodyPr/>
                    <a:lstStyle/>
                    <a:p>
                      <a:r>
                        <a:rPr lang="en-GB" dirty="0"/>
                        <a:t>%</a:t>
                      </a:r>
                    </a:p>
                  </a:txBody>
                  <a:tcPr/>
                </a:tc>
                <a:extLst>
                  <a:ext uri="{0D108BD9-81ED-4DB2-BD59-A6C34878D82A}">
                    <a16:rowId xmlns:a16="http://schemas.microsoft.com/office/drawing/2014/main" val="10010"/>
                  </a:ext>
                </a:extLst>
              </a:tr>
              <a:tr h="363053">
                <a:tc>
                  <a:txBody>
                    <a:bodyPr/>
                    <a:lstStyle/>
                    <a:p>
                      <a:r>
                        <a:rPr lang="en-GB"/>
                        <a:t>Betraktningstid</a:t>
                      </a:r>
                      <a:endParaRPr lang="en-GB" dirty="0"/>
                    </a:p>
                  </a:txBody>
                  <a:tcPr/>
                </a:tc>
                <a:tc>
                  <a:txBody>
                    <a:bodyPr/>
                    <a:lstStyle/>
                    <a:p>
                      <a:pPr algn="r"/>
                      <a:r>
                        <a:rPr lang="en-GB"/>
                        <a:t>60</a:t>
                      </a:r>
                    </a:p>
                  </a:txBody>
                  <a:tcPr/>
                </a:tc>
                <a:tc>
                  <a:txBody>
                    <a:bodyPr/>
                    <a:lstStyle/>
                    <a:p>
                      <a:pPr algn="r"/>
                      <a:r>
                        <a:rPr lang="en-GB"/>
                        <a:t>60</a:t>
                      </a:r>
                    </a:p>
                  </a:txBody>
                  <a:tcPr/>
                </a:tc>
                <a:tc>
                  <a:txBody>
                    <a:bodyPr/>
                    <a:lstStyle/>
                    <a:p>
                      <a:r>
                        <a:rPr lang="en-GB" dirty="0" err="1"/>
                        <a:t>År</a:t>
                      </a:r>
                      <a:endParaRPr lang="en-GB" dirty="0"/>
                    </a:p>
                  </a:txBody>
                  <a:tcPr/>
                </a:tc>
                <a:extLst>
                  <a:ext uri="{0D108BD9-81ED-4DB2-BD59-A6C34878D82A}">
                    <a16:rowId xmlns:a16="http://schemas.microsoft.com/office/drawing/2014/main" val="10011"/>
                  </a:ext>
                </a:extLst>
              </a:tr>
              <a:tr h="363053">
                <a:tc>
                  <a:txBody>
                    <a:bodyPr/>
                    <a:lstStyle/>
                    <a:p>
                      <a:r>
                        <a:rPr lang="en-GB" b="1" dirty="0" err="1"/>
                        <a:t>Nåverdi</a:t>
                      </a:r>
                      <a:endParaRPr lang="en-GB" b="1" dirty="0"/>
                    </a:p>
                  </a:txBody>
                  <a:tcPr>
                    <a:solidFill>
                      <a:srgbClr val="FFFF00"/>
                    </a:solidFill>
                  </a:tcPr>
                </a:tc>
                <a:tc>
                  <a:txBody>
                    <a:bodyPr/>
                    <a:lstStyle/>
                    <a:p>
                      <a:pPr algn="r"/>
                      <a:r>
                        <a:rPr lang="en-GB" b="1" dirty="0"/>
                        <a:t>1627</a:t>
                      </a:r>
                    </a:p>
                  </a:txBody>
                  <a:tcPr>
                    <a:solidFill>
                      <a:srgbClr val="FFFF00"/>
                    </a:solidFill>
                  </a:tcPr>
                </a:tc>
                <a:tc>
                  <a:txBody>
                    <a:bodyPr/>
                    <a:lstStyle/>
                    <a:p>
                      <a:pPr algn="r"/>
                      <a:r>
                        <a:rPr lang="en-GB" b="1" dirty="0"/>
                        <a:t>1817</a:t>
                      </a:r>
                    </a:p>
                  </a:txBody>
                  <a:tcPr>
                    <a:solidFill>
                      <a:srgbClr val="FFFF00"/>
                    </a:solidFill>
                  </a:tcPr>
                </a:tc>
                <a:tc>
                  <a:txBody>
                    <a:bodyPr/>
                    <a:lstStyle/>
                    <a:p>
                      <a:r>
                        <a:rPr lang="en-GB" b="1" dirty="0" err="1"/>
                        <a:t>kr</a:t>
                      </a:r>
                      <a:r>
                        <a:rPr lang="en-GB" b="1" dirty="0"/>
                        <a:t>/m2</a:t>
                      </a:r>
                    </a:p>
                  </a:txBody>
                  <a:tcPr>
                    <a:solidFill>
                      <a:srgbClr val="FFFF00"/>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0270109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791196" y="274638"/>
            <a:ext cx="8419605" cy="1143000"/>
          </a:xfrm>
        </p:spPr>
        <p:txBody>
          <a:bodyPr/>
          <a:lstStyle/>
          <a:p>
            <a:r>
              <a:rPr lang="nb-NO" b="1" dirty="0"/>
              <a:t>Kostnader materialvalg 2</a:t>
            </a:r>
            <a:endParaRPr lang="nb-NO" dirty="0"/>
          </a:p>
        </p:txBody>
      </p:sp>
      <p:graphicFrame>
        <p:nvGraphicFramePr>
          <p:cNvPr id="5" name="Plassholder for innhold 4"/>
          <p:cNvGraphicFramePr>
            <a:graphicFrameLocks noGrp="1"/>
          </p:cNvGraphicFramePr>
          <p:nvPr>
            <p:ph idx="1"/>
          </p:nvPr>
        </p:nvGraphicFramePr>
        <p:xfrm>
          <a:off x="1844634" y="1520042"/>
          <a:ext cx="8354293" cy="4697509"/>
        </p:xfrm>
        <a:graphic>
          <a:graphicData uri="http://schemas.openxmlformats.org/drawingml/2006/table">
            <a:tbl>
              <a:tblPr firstRow="1" firstCol="1" bandRow="1">
                <a:tableStyleId>{5C22544A-7EE6-4342-B048-85BDC9FD1C3A}</a:tableStyleId>
              </a:tblPr>
              <a:tblGrid>
                <a:gridCol w="2508311">
                  <a:extLst>
                    <a:ext uri="{9D8B030D-6E8A-4147-A177-3AD203B41FA5}">
                      <a16:colId xmlns:a16="http://schemas.microsoft.com/office/drawing/2014/main" val="20000"/>
                    </a:ext>
                  </a:extLst>
                </a:gridCol>
                <a:gridCol w="1456439">
                  <a:extLst>
                    <a:ext uri="{9D8B030D-6E8A-4147-A177-3AD203B41FA5}">
                      <a16:colId xmlns:a16="http://schemas.microsoft.com/office/drawing/2014/main" val="20001"/>
                    </a:ext>
                  </a:extLst>
                </a:gridCol>
                <a:gridCol w="1496895">
                  <a:extLst>
                    <a:ext uri="{9D8B030D-6E8A-4147-A177-3AD203B41FA5}">
                      <a16:colId xmlns:a16="http://schemas.microsoft.com/office/drawing/2014/main" val="20002"/>
                    </a:ext>
                  </a:extLst>
                </a:gridCol>
                <a:gridCol w="1213699">
                  <a:extLst>
                    <a:ext uri="{9D8B030D-6E8A-4147-A177-3AD203B41FA5}">
                      <a16:colId xmlns:a16="http://schemas.microsoft.com/office/drawing/2014/main" val="20003"/>
                    </a:ext>
                  </a:extLst>
                </a:gridCol>
                <a:gridCol w="1678949">
                  <a:extLst>
                    <a:ext uri="{9D8B030D-6E8A-4147-A177-3AD203B41FA5}">
                      <a16:colId xmlns:a16="http://schemas.microsoft.com/office/drawing/2014/main" val="20004"/>
                    </a:ext>
                  </a:extLst>
                </a:gridCol>
              </a:tblGrid>
              <a:tr h="601936">
                <a:tc>
                  <a:txBody>
                    <a:bodyPr/>
                    <a:lstStyle/>
                    <a:p>
                      <a:pPr>
                        <a:lnSpc>
                          <a:spcPct val="115000"/>
                        </a:lnSpc>
                        <a:spcAft>
                          <a:spcPts val="0"/>
                        </a:spcAft>
                      </a:pPr>
                      <a:r>
                        <a:rPr lang="nb-NO" sz="1800" dirty="0">
                          <a:effectLst/>
                        </a:rPr>
                        <a:t> Faktor</a:t>
                      </a:r>
                      <a:endParaRPr lang="nb-NO" sz="1800" dirty="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dirty="0">
                          <a:effectLst/>
                        </a:rPr>
                        <a:t>Fliser (60 år)</a:t>
                      </a:r>
                      <a:endParaRPr lang="nb-NO" sz="1800" dirty="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dirty="0">
                          <a:effectLst/>
                        </a:rPr>
                        <a:t>Fliser (30 år)</a:t>
                      </a:r>
                      <a:endParaRPr lang="nb-NO" sz="1800" dirty="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a:effectLst/>
                        </a:rPr>
                        <a:t>Linoleum</a:t>
                      </a:r>
                      <a:endParaRPr lang="nb-NO" sz="180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a:effectLst/>
                        </a:rPr>
                        <a:t>Benevning</a:t>
                      </a:r>
                      <a:endParaRPr lang="nb-NO" sz="1800">
                        <a:effectLst/>
                        <a:latin typeface="Times New Roman"/>
                        <a:ea typeface="Calibri"/>
                        <a:cs typeface="Times New Roman"/>
                      </a:endParaRPr>
                    </a:p>
                  </a:txBody>
                  <a:tcPr marL="44450" marR="44450" marT="0" marB="0" anchor="b"/>
                </a:tc>
                <a:extLst>
                  <a:ext uri="{0D108BD9-81ED-4DB2-BD59-A6C34878D82A}">
                    <a16:rowId xmlns:a16="http://schemas.microsoft.com/office/drawing/2014/main" val="10000"/>
                  </a:ext>
                </a:extLst>
              </a:tr>
              <a:tr h="309957">
                <a:tc>
                  <a:txBody>
                    <a:bodyPr/>
                    <a:lstStyle/>
                    <a:p>
                      <a:pPr>
                        <a:lnSpc>
                          <a:spcPct val="115000"/>
                        </a:lnSpc>
                        <a:spcAft>
                          <a:spcPts val="0"/>
                        </a:spcAft>
                      </a:pPr>
                      <a:r>
                        <a:rPr lang="nb-NO" sz="1800">
                          <a:effectLst/>
                        </a:rPr>
                        <a:t>Anskaffelseskostnad</a:t>
                      </a:r>
                      <a:endParaRPr lang="nb-NO" sz="18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a:effectLst/>
                        </a:rPr>
                        <a:t>400</a:t>
                      </a:r>
                      <a:endParaRPr lang="nb-NO" sz="18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dirty="0">
                          <a:effectLst/>
                        </a:rPr>
                        <a:t>400</a:t>
                      </a:r>
                      <a:endParaRPr lang="nb-NO" sz="1800" dirty="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dirty="0">
                          <a:effectLst/>
                        </a:rPr>
                        <a:t>175</a:t>
                      </a:r>
                      <a:endParaRPr lang="nb-NO" sz="1800" dirty="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a:effectLst/>
                        </a:rPr>
                        <a:t>kr/m2</a:t>
                      </a:r>
                      <a:endParaRPr lang="nb-NO" sz="1800">
                        <a:effectLst/>
                        <a:latin typeface="Times New Roman"/>
                        <a:ea typeface="Calibri"/>
                        <a:cs typeface="Times New Roman"/>
                      </a:endParaRPr>
                    </a:p>
                  </a:txBody>
                  <a:tcPr marL="44450" marR="44450" marT="0" marB="0" anchor="b"/>
                </a:tc>
                <a:extLst>
                  <a:ext uri="{0D108BD9-81ED-4DB2-BD59-A6C34878D82A}">
                    <a16:rowId xmlns:a16="http://schemas.microsoft.com/office/drawing/2014/main" val="10001"/>
                  </a:ext>
                </a:extLst>
              </a:tr>
              <a:tr h="309957">
                <a:tc>
                  <a:txBody>
                    <a:bodyPr/>
                    <a:lstStyle/>
                    <a:p>
                      <a:pPr>
                        <a:lnSpc>
                          <a:spcPct val="115000"/>
                        </a:lnSpc>
                        <a:spcAft>
                          <a:spcPts val="0"/>
                        </a:spcAft>
                      </a:pPr>
                      <a:r>
                        <a:rPr lang="nb-NO" sz="1800">
                          <a:effectLst/>
                        </a:rPr>
                        <a:t>Levetid</a:t>
                      </a:r>
                      <a:endParaRPr lang="nb-NO" sz="18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a:effectLst/>
                        </a:rPr>
                        <a:t>60</a:t>
                      </a:r>
                      <a:endParaRPr lang="nb-NO" sz="18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a:effectLst/>
                        </a:rPr>
                        <a:t>30</a:t>
                      </a:r>
                      <a:endParaRPr lang="nb-NO" sz="18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dirty="0">
                          <a:effectLst/>
                        </a:rPr>
                        <a:t>30</a:t>
                      </a:r>
                      <a:endParaRPr lang="nb-NO" sz="1800" dirty="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a:effectLst/>
                        </a:rPr>
                        <a:t>år</a:t>
                      </a:r>
                      <a:endParaRPr lang="nb-NO" sz="1800">
                        <a:effectLst/>
                        <a:latin typeface="Times New Roman"/>
                        <a:ea typeface="Calibri"/>
                        <a:cs typeface="Times New Roman"/>
                      </a:endParaRPr>
                    </a:p>
                  </a:txBody>
                  <a:tcPr marL="44450" marR="44450" marT="0" marB="0" anchor="b"/>
                </a:tc>
                <a:extLst>
                  <a:ext uri="{0D108BD9-81ED-4DB2-BD59-A6C34878D82A}">
                    <a16:rowId xmlns:a16="http://schemas.microsoft.com/office/drawing/2014/main" val="10002"/>
                  </a:ext>
                </a:extLst>
              </a:tr>
              <a:tr h="309957">
                <a:tc>
                  <a:txBody>
                    <a:bodyPr/>
                    <a:lstStyle/>
                    <a:p>
                      <a:pPr>
                        <a:lnSpc>
                          <a:spcPct val="115000"/>
                        </a:lnSpc>
                        <a:spcAft>
                          <a:spcPts val="0"/>
                        </a:spcAft>
                      </a:pPr>
                      <a:r>
                        <a:rPr lang="nb-NO" sz="1800">
                          <a:effectLst/>
                        </a:rPr>
                        <a:t>Renhold</a:t>
                      </a:r>
                      <a:endParaRPr lang="nb-NO" sz="18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a:effectLst/>
                        </a:rPr>
                        <a:t>100</a:t>
                      </a:r>
                      <a:endParaRPr lang="nb-NO" sz="18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a:effectLst/>
                        </a:rPr>
                        <a:t>100</a:t>
                      </a:r>
                      <a:endParaRPr lang="nb-NO" sz="18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dirty="0">
                          <a:effectLst/>
                        </a:rPr>
                        <a:t>100</a:t>
                      </a:r>
                      <a:endParaRPr lang="nb-NO" sz="1800" dirty="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dirty="0">
                          <a:effectLst/>
                        </a:rPr>
                        <a:t>kr/m2</a:t>
                      </a:r>
                      <a:endParaRPr lang="nb-NO" sz="1800" dirty="0">
                        <a:effectLst/>
                        <a:latin typeface="Times New Roman"/>
                        <a:ea typeface="Calibri"/>
                        <a:cs typeface="Times New Roman"/>
                      </a:endParaRPr>
                    </a:p>
                  </a:txBody>
                  <a:tcPr marL="44450" marR="44450" marT="0" marB="0" anchor="b"/>
                </a:tc>
                <a:extLst>
                  <a:ext uri="{0D108BD9-81ED-4DB2-BD59-A6C34878D82A}">
                    <a16:rowId xmlns:a16="http://schemas.microsoft.com/office/drawing/2014/main" val="10003"/>
                  </a:ext>
                </a:extLst>
              </a:tr>
              <a:tr h="619913">
                <a:tc>
                  <a:txBody>
                    <a:bodyPr/>
                    <a:lstStyle/>
                    <a:p>
                      <a:pPr>
                        <a:lnSpc>
                          <a:spcPct val="115000"/>
                        </a:lnSpc>
                        <a:spcAft>
                          <a:spcPts val="0"/>
                        </a:spcAft>
                      </a:pPr>
                      <a:r>
                        <a:rPr lang="nb-NO" sz="1800">
                          <a:effectLst/>
                        </a:rPr>
                        <a:t>Intervallbundet vedlikehold</a:t>
                      </a:r>
                      <a:endParaRPr lang="nb-NO" sz="180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a:effectLst/>
                        </a:rPr>
                        <a:t> </a:t>
                      </a:r>
                      <a:endParaRPr lang="nb-NO" sz="180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a:effectLst/>
                        </a:rPr>
                        <a:t> </a:t>
                      </a:r>
                      <a:endParaRPr lang="nb-NO" sz="180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dirty="0">
                          <a:effectLst/>
                        </a:rPr>
                        <a:t> </a:t>
                      </a:r>
                      <a:endParaRPr lang="nb-NO" sz="1800" dirty="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dirty="0">
                          <a:effectLst/>
                        </a:rPr>
                        <a:t> </a:t>
                      </a:r>
                      <a:endParaRPr lang="nb-NO" sz="1800" dirty="0">
                        <a:effectLst/>
                        <a:latin typeface="Times New Roman"/>
                        <a:ea typeface="Calibri"/>
                        <a:cs typeface="Times New Roman"/>
                      </a:endParaRPr>
                    </a:p>
                  </a:txBody>
                  <a:tcPr marL="44450" marR="44450" marT="0" marB="0" anchor="b"/>
                </a:tc>
                <a:extLst>
                  <a:ext uri="{0D108BD9-81ED-4DB2-BD59-A6C34878D82A}">
                    <a16:rowId xmlns:a16="http://schemas.microsoft.com/office/drawing/2014/main" val="10004"/>
                  </a:ext>
                </a:extLst>
              </a:tr>
              <a:tr h="309957">
                <a:tc>
                  <a:txBody>
                    <a:bodyPr/>
                    <a:lstStyle/>
                    <a:p>
                      <a:pPr>
                        <a:lnSpc>
                          <a:spcPct val="115000"/>
                        </a:lnSpc>
                        <a:spcAft>
                          <a:spcPts val="0"/>
                        </a:spcAft>
                      </a:pPr>
                      <a:r>
                        <a:rPr lang="nb-NO" sz="1800">
                          <a:effectLst/>
                        </a:rPr>
                        <a:t> - Kostnad</a:t>
                      </a:r>
                      <a:endParaRPr lang="nb-NO" sz="18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dirty="0">
                          <a:effectLst/>
                        </a:rPr>
                        <a:t>100</a:t>
                      </a:r>
                      <a:endParaRPr lang="nb-NO" sz="1800" dirty="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a:effectLst/>
                        </a:rPr>
                        <a:t> </a:t>
                      </a:r>
                      <a:endParaRPr lang="nb-NO" sz="18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dirty="0">
                          <a:effectLst/>
                        </a:rPr>
                        <a:t>60</a:t>
                      </a:r>
                      <a:endParaRPr lang="nb-NO" sz="1800" dirty="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dirty="0">
                          <a:effectLst/>
                        </a:rPr>
                        <a:t>kr/m2/intervall</a:t>
                      </a:r>
                      <a:endParaRPr lang="nb-NO" sz="1800" dirty="0">
                        <a:effectLst/>
                        <a:latin typeface="Times New Roman"/>
                        <a:ea typeface="Calibri"/>
                        <a:cs typeface="Times New Roman"/>
                      </a:endParaRPr>
                    </a:p>
                  </a:txBody>
                  <a:tcPr marL="44450" marR="44450" marT="0" marB="0" anchor="b"/>
                </a:tc>
                <a:extLst>
                  <a:ext uri="{0D108BD9-81ED-4DB2-BD59-A6C34878D82A}">
                    <a16:rowId xmlns:a16="http://schemas.microsoft.com/office/drawing/2014/main" val="10005"/>
                  </a:ext>
                </a:extLst>
              </a:tr>
              <a:tr h="309957">
                <a:tc>
                  <a:txBody>
                    <a:bodyPr/>
                    <a:lstStyle/>
                    <a:p>
                      <a:pPr>
                        <a:lnSpc>
                          <a:spcPct val="115000"/>
                        </a:lnSpc>
                        <a:spcAft>
                          <a:spcPts val="0"/>
                        </a:spcAft>
                      </a:pPr>
                      <a:r>
                        <a:rPr lang="nb-NO" sz="1800">
                          <a:effectLst/>
                        </a:rPr>
                        <a:t>- Intervall</a:t>
                      </a:r>
                      <a:endParaRPr lang="nb-NO" sz="18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a:effectLst/>
                        </a:rPr>
                        <a:t>30</a:t>
                      </a:r>
                      <a:endParaRPr lang="nb-NO" sz="180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a:effectLst/>
                        </a:rPr>
                        <a:t> </a:t>
                      </a:r>
                      <a:endParaRPr lang="nb-NO" sz="18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a:effectLst/>
                        </a:rPr>
                        <a:t>15</a:t>
                      </a:r>
                      <a:endParaRPr lang="nb-NO" sz="180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dirty="0">
                          <a:effectLst/>
                        </a:rPr>
                        <a:t>år</a:t>
                      </a:r>
                      <a:endParaRPr lang="nb-NO" sz="1800" dirty="0">
                        <a:effectLst/>
                        <a:latin typeface="Times New Roman"/>
                        <a:ea typeface="Calibri"/>
                        <a:cs typeface="Times New Roman"/>
                      </a:endParaRPr>
                    </a:p>
                  </a:txBody>
                  <a:tcPr marL="44450" marR="44450" marT="0" marB="0" anchor="b"/>
                </a:tc>
                <a:extLst>
                  <a:ext uri="{0D108BD9-81ED-4DB2-BD59-A6C34878D82A}">
                    <a16:rowId xmlns:a16="http://schemas.microsoft.com/office/drawing/2014/main" val="10006"/>
                  </a:ext>
                </a:extLst>
              </a:tr>
              <a:tr h="309957">
                <a:tc>
                  <a:txBody>
                    <a:bodyPr/>
                    <a:lstStyle/>
                    <a:p>
                      <a:pPr>
                        <a:lnSpc>
                          <a:spcPct val="115000"/>
                        </a:lnSpc>
                        <a:spcAft>
                          <a:spcPts val="0"/>
                        </a:spcAft>
                      </a:pPr>
                      <a:r>
                        <a:rPr lang="nb-NO" sz="1800">
                          <a:effectLst/>
                        </a:rPr>
                        <a:t>Utskifting</a:t>
                      </a:r>
                      <a:endParaRPr lang="nb-NO" sz="180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a:effectLst/>
                        </a:rPr>
                        <a:t> </a:t>
                      </a:r>
                      <a:endParaRPr lang="nb-NO" sz="180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a:effectLst/>
                        </a:rPr>
                        <a:t> </a:t>
                      </a:r>
                      <a:endParaRPr lang="nb-NO" sz="180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a:effectLst/>
                        </a:rPr>
                        <a:t> </a:t>
                      </a:r>
                      <a:endParaRPr lang="nb-NO" sz="180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dirty="0">
                          <a:effectLst/>
                        </a:rPr>
                        <a:t> </a:t>
                      </a:r>
                      <a:endParaRPr lang="nb-NO" sz="1800" dirty="0">
                        <a:effectLst/>
                        <a:latin typeface="Times New Roman"/>
                        <a:ea typeface="Calibri"/>
                        <a:cs typeface="Times New Roman"/>
                      </a:endParaRPr>
                    </a:p>
                  </a:txBody>
                  <a:tcPr marL="44450" marR="44450" marT="0" marB="0" anchor="b"/>
                </a:tc>
                <a:extLst>
                  <a:ext uri="{0D108BD9-81ED-4DB2-BD59-A6C34878D82A}">
                    <a16:rowId xmlns:a16="http://schemas.microsoft.com/office/drawing/2014/main" val="10007"/>
                  </a:ext>
                </a:extLst>
              </a:tr>
              <a:tr h="309957">
                <a:tc>
                  <a:txBody>
                    <a:bodyPr/>
                    <a:lstStyle/>
                    <a:p>
                      <a:pPr>
                        <a:lnSpc>
                          <a:spcPct val="115000"/>
                        </a:lnSpc>
                        <a:spcAft>
                          <a:spcPts val="0"/>
                        </a:spcAft>
                      </a:pPr>
                      <a:r>
                        <a:rPr lang="nb-NO" sz="1800">
                          <a:effectLst/>
                        </a:rPr>
                        <a:t>- Kostnad</a:t>
                      </a:r>
                      <a:endParaRPr lang="nb-NO" sz="180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a:effectLst/>
                        </a:rPr>
                        <a:t> </a:t>
                      </a:r>
                      <a:endParaRPr lang="nb-NO" sz="18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a:effectLst/>
                        </a:rPr>
                        <a:t>500</a:t>
                      </a:r>
                      <a:endParaRPr lang="nb-NO" sz="18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a:effectLst/>
                        </a:rPr>
                        <a:t>200</a:t>
                      </a:r>
                      <a:endParaRPr lang="nb-NO" sz="180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dirty="0">
                          <a:effectLst/>
                        </a:rPr>
                        <a:t>kr/m2/intervall</a:t>
                      </a:r>
                      <a:endParaRPr lang="nb-NO" sz="1800" dirty="0">
                        <a:effectLst/>
                        <a:latin typeface="Times New Roman"/>
                        <a:ea typeface="Calibri"/>
                        <a:cs typeface="Times New Roman"/>
                      </a:endParaRPr>
                    </a:p>
                  </a:txBody>
                  <a:tcPr marL="44450" marR="44450" marT="0" marB="0" anchor="b"/>
                </a:tc>
                <a:extLst>
                  <a:ext uri="{0D108BD9-81ED-4DB2-BD59-A6C34878D82A}">
                    <a16:rowId xmlns:a16="http://schemas.microsoft.com/office/drawing/2014/main" val="10008"/>
                  </a:ext>
                </a:extLst>
              </a:tr>
              <a:tr h="309957">
                <a:tc>
                  <a:txBody>
                    <a:bodyPr/>
                    <a:lstStyle/>
                    <a:p>
                      <a:pPr>
                        <a:lnSpc>
                          <a:spcPct val="115000"/>
                        </a:lnSpc>
                        <a:spcAft>
                          <a:spcPts val="0"/>
                        </a:spcAft>
                      </a:pPr>
                      <a:r>
                        <a:rPr lang="nb-NO" sz="1800">
                          <a:effectLst/>
                        </a:rPr>
                        <a:t>- Intervall</a:t>
                      </a:r>
                      <a:endParaRPr lang="nb-NO" sz="180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a:effectLst/>
                        </a:rPr>
                        <a:t> </a:t>
                      </a:r>
                      <a:endParaRPr lang="nb-NO" sz="18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a:effectLst/>
                        </a:rPr>
                        <a:t>30</a:t>
                      </a:r>
                      <a:endParaRPr lang="nb-NO" sz="18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a:effectLst/>
                        </a:rPr>
                        <a:t>30</a:t>
                      </a:r>
                      <a:endParaRPr lang="nb-NO" sz="180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dirty="0">
                          <a:effectLst/>
                        </a:rPr>
                        <a:t>år</a:t>
                      </a:r>
                      <a:endParaRPr lang="nb-NO" sz="1800" dirty="0">
                        <a:effectLst/>
                        <a:latin typeface="Times New Roman"/>
                        <a:ea typeface="Calibri"/>
                        <a:cs typeface="Times New Roman"/>
                      </a:endParaRPr>
                    </a:p>
                  </a:txBody>
                  <a:tcPr marL="44450" marR="44450" marT="0" marB="0" anchor="b"/>
                </a:tc>
                <a:extLst>
                  <a:ext uri="{0D108BD9-81ED-4DB2-BD59-A6C34878D82A}">
                    <a16:rowId xmlns:a16="http://schemas.microsoft.com/office/drawing/2014/main" val="10009"/>
                  </a:ext>
                </a:extLst>
              </a:tr>
              <a:tr h="309957">
                <a:tc>
                  <a:txBody>
                    <a:bodyPr/>
                    <a:lstStyle/>
                    <a:p>
                      <a:pPr>
                        <a:lnSpc>
                          <a:spcPct val="115000"/>
                        </a:lnSpc>
                        <a:spcAft>
                          <a:spcPts val="0"/>
                        </a:spcAft>
                      </a:pPr>
                      <a:r>
                        <a:rPr lang="nb-NO" sz="1800">
                          <a:effectLst/>
                        </a:rPr>
                        <a:t>Realrente</a:t>
                      </a:r>
                      <a:endParaRPr lang="nb-NO" sz="18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a:effectLst/>
                        </a:rPr>
                        <a:t>4</a:t>
                      </a:r>
                      <a:endParaRPr lang="nb-NO" sz="18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a:effectLst/>
                        </a:rPr>
                        <a:t>4</a:t>
                      </a:r>
                      <a:endParaRPr lang="nb-NO" sz="18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a:effectLst/>
                        </a:rPr>
                        <a:t>4</a:t>
                      </a:r>
                      <a:endParaRPr lang="nb-NO" sz="180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dirty="0">
                          <a:effectLst/>
                        </a:rPr>
                        <a:t>%</a:t>
                      </a:r>
                      <a:endParaRPr lang="nb-NO" sz="1800" dirty="0">
                        <a:effectLst/>
                        <a:latin typeface="Times New Roman"/>
                        <a:ea typeface="Calibri"/>
                        <a:cs typeface="Times New Roman"/>
                      </a:endParaRPr>
                    </a:p>
                  </a:txBody>
                  <a:tcPr marL="44450" marR="44450" marT="0" marB="0" anchor="b"/>
                </a:tc>
                <a:extLst>
                  <a:ext uri="{0D108BD9-81ED-4DB2-BD59-A6C34878D82A}">
                    <a16:rowId xmlns:a16="http://schemas.microsoft.com/office/drawing/2014/main" val="10010"/>
                  </a:ext>
                </a:extLst>
              </a:tr>
              <a:tr h="309957">
                <a:tc>
                  <a:txBody>
                    <a:bodyPr/>
                    <a:lstStyle/>
                    <a:p>
                      <a:pPr>
                        <a:lnSpc>
                          <a:spcPct val="115000"/>
                        </a:lnSpc>
                        <a:spcAft>
                          <a:spcPts val="0"/>
                        </a:spcAft>
                      </a:pPr>
                      <a:r>
                        <a:rPr lang="nb-NO" sz="1800">
                          <a:effectLst/>
                        </a:rPr>
                        <a:t>Betraktningstid</a:t>
                      </a:r>
                      <a:endParaRPr lang="nb-NO" sz="18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a:effectLst/>
                        </a:rPr>
                        <a:t>60</a:t>
                      </a:r>
                      <a:endParaRPr lang="nb-NO" sz="18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a:effectLst/>
                        </a:rPr>
                        <a:t>60</a:t>
                      </a:r>
                      <a:endParaRPr lang="nb-NO" sz="18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a:effectLst/>
                        </a:rPr>
                        <a:t>60</a:t>
                      </a:r>
                      <a:endParaRPr lang="nb-NO" sz="180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dirty="0">
                          <a:effectLst/>
                        </a:rPr>
                        <a:t>år</a:t>
                      </a:r>
                      <a:endParaRPr lang="nb-NO" sz="1800" dirty="0">
                        <a:effectLst/>
                        <a:latin typeface="Times New Roman"/>
                        <a:ea typeface="Calibri"/>
                        <a:cs typeface="Times New Roman"/>
                      </a:endParaRPr>
                    </a:p>
                  </a:txBody>
                  <a:tcPr marL="44450" marR="44450" marT="0" marB="0" anchor="b"/>
                </a:tc>
                <a:extLst>
                  <a:ext uri="{0D108BD9-81ED-4DB2-BD59-A6C34878D82A}">
                    <a16:rowId xmlns:a16="http://schemas.microsoft.com/office/drawing/2014/main" val="10011"/>
                  </a:ext>
                </a:extLst>
              </a:tr>
              <a:tr h="309957">
                <a:tc>
                  <a:txBody>
                    <a:bodyPr/>
                    <a:lstStyle/>
                    <a:p>
                      <a:pPr>
                        <a:lnSpc>
                          <a:spcPct val="115000"/>
                        </a:lnSpc>
                        <a:spcAft>
                          <a:spcPts val="0"/>
                        </a:spcAft>
                      </a:pPr>
                      <a:r>
                        <a:rPr lang="nb-NO" sz="1800" b="1" dirty="0">
                          <a:effectLst/>
                        </a:rPr>
                        <a:t>Nåverdi</a:t>
                      </a:r>
                      <a:endParaRPr lang="nb-NO" sz="1800" b="1" dirty="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b="1" baseline="0" dirty="0">
                          <a:effectLst/>
                        </a:rPr>
                        <a:t>2693,18</a:t>
                      </a:r>
                      <a:endParaRPr lang="nb-NO" sz="1800" b="1" baseline="0" dirty="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b="1" baseline="0" dirty="0">
                          <a:effectLst/>
                        </a:rPr>
                        <a:t>2816,5</a:t>
                      </a:r>
                      <a:endParaRPr lang="nb-NO" sz="1800" b="1" baseline="0" dirty="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b="1" baseline="0" dirty="0">
                          <a:effectLst/>
                        </a:rPr>
                        <a:t>2542,6</a:t>
                      </a:r>
                      <a:endParaRPr lang="nb-NO" sz="1800" b="1" baseline="0" dirty="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b="1" dirty="0">
                          <a:effectLst/>
                        </a:rPr>
                        <a:t> </a:t>
                      </a:r>
                      <a:endParaRPr lang="nb-NO" sz="1800" b="1" dirty="0">
                        <a:effectLst/>
                        <a:latin typeface="Times New Roman"/>
                        <a:ea typeface="Calibri"/>
                        <a:cs typeface="Times New Roman"/>
                      </a:endParaRPr>
                    </a:p>
                  </a:txBody>
                  <a:tcPr marL="44450" marR="44450" marT="0" marB="0" anchor="b"/>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711496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Miljømål </a:t>
            </a:r>
            <a:r>
              <a:rPr lang="nb-NO" b="1" dirty="0" err="1"/>
              <a:t>Framsenteret</a:t>
            </a:r>
            <a:endParaRPr lang="nb-NO" dirty="0"/>
          </a:p>
        </p:txBody>
      </p:sp>
      <p:sp>
        <p:nvSpPr>
          <p:cNvPr id="3" name="Plassholder for innhold 2"/>
          <p:cNvSpPr>
            <a:spLocks noGrp="1"/>
          </p:cNvSpPr>
          <p:nvPr>
            <p:ph idx="1"/>
          </p:nvPr>
        </p:nvSpPr>
        <p:spPr/>
        <p:txBody>
          <a:bodyPr/>
          <a:lstStyle/>
          <a:p>
            <a:r>
              <a:rPr lang="nb-NO" dirty="0"/>
              <a:t>tydelige mål for energibruk og miljø</a:t>
            </a:r>
          </a:p>
          <a:p>
            <a:r>
              <a:rPr lang="nb-NO" dirty="0"/>
              <a:t>byggematerialer som er lite energikrevende å framstille</a:t>
            </a:r>
          </a:p>
          <a:p>
            <a:r>
              <a:rPr lang="nb-NO" dirty="0" err="1"/>
              <a:t>alternativsvurderinger</a:t>
            </a:r>
            <a:r>
              <a:rPr lang="nb-NO" dirty="0"/>
              <a:t> for å nå miljømål</a:t>
            </a:r>
          </a:p>
        </p:txBody>
      </p:sp>
    </p:spTree>
    <p:extLst>
      <p:ext uri="{BB962C8B-B14F-4D97-AF65-F5344CB8AC3E}">
        <p14:creationId xmlns:p14="http://schemas.microsoft.com/office/powerpoint/2010/main" val="19242207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Oppsummering</a:t>
            </a:r>
            <a:endParaRPr lang="nb-NO" dirty="0"/>
          </a:p>
        </p:txBody>
      </p:sp>
      <p:sp>
        <p:nvSpPr>
          <p:cNvPr id="3" name="Plassholder for innhold 2"/>
          <p:cNvSpPr>
            <a:spLocks noGrp="1"/>
          </p:cNvSpPr>
          <p:nvPr>
            <p:ph idx="1"/>
          </p:nvPr>
        </p:nvSpPr>
        <p:spPr/>
        <p:txBody>
          <a:bodyPr/>
          <a:lstStyle/>
          <a:p>
            <a:pPr lvl="0"/>
            <a:r>
              <a:rPr lang="nb-NO" dirty="0"/>
              <a:t>LCC gir et godt beslutningsgrunnlag</a:t>
            </a:r>
          </a:p>
          <a:p>
            <a:pPr lvl="0"/>
            <a:r>
              <a:rPr lang="nb-NO" dirty="0"/>
              <a:t>påvirkningen er størst i starten</a:t>
            </a:r>
          </a:p>
          <a:p>
            <a:pPr lvl="0"/>
            <a:r>
              <a:rPr lang="nb-NO" dirty="0"/>
              <a:t>flere forhold må vurderes</a:t>
            </a:r>
          </a:p>
          <a:p>
            <a:pPr lvl="0"/>
            <a:r>
              <a:rPr lang="nb-NO" dirty="0"/>
              <a:t>LCC må brukes i forkant av beslutningene.</a:t>
            </a:r>
          </a:p>
          <a:p>
            <a:pPr marL="0" indent="0">
              <a:buNone/>
            </a:pPr>
            <a:endParaRPr lang="nb-NO" dirty="0"/>
          </a:p>
        </p:txBody>
      </p:sp>
    </p:spTree>
    <p:extLst>
      <p:ext uri="{BB962C8B-B14F-4D97-AF65-F5344CB8AC3E}">
        <p14:creationId xmlns:p14="http://schemas.microsoft.com/office/powerpoint/2010/main" val="4128812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err="1"/>
              <a:t>Alternativsvurdering</a:t>
            </a:r>
            <a:r>
              <a:rPr lang="nb-NO" b="1" dirty="0"/>
              <a:t> av å bygge eller ikke bygge</a:t>
            </a:r>
          </a:p>
        </p:txBody>
      </p:sp>
      <p:sp>
        <p:nvSpPr>
          <p:cNvPr id="3" name="Plassholder for innhold 2"/>
          <p:cNvSpPr>
            <a:spLocks noGrp="1"/>
          </p:cNvSpPr>
          <p:nvPr>
            <p:ph idx="1"/>
          </p:nvPr>
        </p:nvSpPr>
        <p:spPr/>
        <p:txBody>
          <a:bodyPr/>
          <a:lstStyle/>
          <a:p>
            <a:r>
              <a:rPr lang="nb-NO" dirty="0"/>
              <a:t>Mengde innervegger?</a:t>
            </a:r>
          </a:p>
          <a:p>
            <a:r>
              <a:rPr lang="nb-NO" dirty="0"/>
              <a:t>Cellekontorer eller landskap?</a:t>
            </a:r>
          </a:p>
        </p:txBody>
      </p:sp>
    </p:spTree>
    <p:extLst>
      <p:ext uri="{BB962C8B-B14F-4D97-AF65-F5344CB8AC3E}">
        <p14:creationId xmlns:p14="http://schemas.microsoft.com/office/powerpoint/2010/main" val="11716768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C46999F-3C04-044F-ACA7-CCD2817C2322}"/>
              </a:ext>
            </a:extLst>
          </p:cNvPr>
          <p:cNvSpPr>
            <a:spLocks noGrp="1"/>
          </p:cNvSpPr>
          <p:nvPr>
            <p:ph type="body" sz="quarter" idx="10"/>
          </p:nvPr>
        </p:nvSpPr>
        <p:spPr/>
        <p:txBody>
          <a:bodyPr/>
          <a:lstStyle/>
          <a:p>
            <a:r>
              <a:rPr lang="nb-NO" dirty="0"/>
              <a:t>Kapittel 4 LCC </a:t>
            </a:r>
            <a:r>
              <a:rPr lang="nb-NO" dirty="0" err="1"/>
              <a:t>alterantivsvurderinger</a:t>
            </a:r>
            <a:r>
              <a:rPr lang="nb-NO" dirty="0"/>
              <a:t> - slutt</a:t>
            </a:r>
          </a:p>
        </p:txBody>
      </p:sp>
    </p:spTree>
    <p:extLst>
      <p:ext uri="{BB962C8B-B14F-4D97-AF65-F5344CB8AC3E}">
        <p14:creationId xmlns:p14="http://schemas.microsoft.com/office/powerpoint/2010/main" val="377001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Materialbruk</a:t>
            </a:r>
            <a:endParaRPr lang="nb-NO" b="1" dirty="0"/>
          </a:p>
        </p:txBody>
      </p:sp>
      <p:pic>
        <p:nvPicPr>
          <p:cNvPr id="5" name="Bild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3455479"/>
            <a:ext cx="3795623" cy="2668547"/>
          </a:xfrm>
          <a:prstGeom prst="rect">
            <a:avLst/>
          </a:prstGeom>
        </p:spPr>
      </p:pic>
      <p:pic>
        <p:nvPicPr>
          <p:cNvPr id="7" name="Plassholder for innhold 3"/>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6553200" y="3455479"/>
            <a:ext cx="4114800" cy="2714625"/>
          </a:xfrm>
        </p:spPr>
      </p:pic>
      <p:pic>
        <p:nvPicPr>
          <p:cNvPr id="8" name="Picture 4" descr="C:\Users\hde\Downloads\COLOURBOX501491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60166" y="1128286"/>
            <a:ext cx="3490790" cy="2327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301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N:\Interne Fellesoppgaver\Bilder\Bildebank Difi\Bygg anlegg og eiendom bilder\Illustrasjoner\Byggeplass\Riving byggeplass med rivemaksi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998" y="3010396"/>
            <a:ext cx="4675910" cy="3117274"/>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p:cNvSpPr>
            <a:spLocks noGrp="1"/>
          </p:cNvSpPr>
          <p:nvPr>
            <p:ph type="title"/>
          </p:nvPr>
        </p:nvSpPr>
        <p:spPr/>
        <p:txBody>
          <a:bodyPr/>
          <a:lstStyle/>
          <a:p>
            <a:r>
              <a:rPr lang="nb-NO" b="1" dirty="0"/>
              <a:t>Konseptvalg</a:t>
            </a:r>
          </a:p>
        </p:txBody>
      </p:sp>
      <p:sp>
        <p:nvSpPr>
          <p:cNvPr id="3" name="Plassholder for innhold 2"/>
          <p:cNvSpPr>
            <a:spLocks noGrp="1"/>
          </p:cNvSpPr>
          <p:nvPr>
            <p:ph idx="1"/>
          </p:nvPr>
        </p:nvSpPr>
        <p:spPr>
          <a:xfrm>
            <a:off x="1981200" y="1205346"/>
            <a:ext cx="8229600" cy="4920818"/>
          </a:xfrm>
        </p:spPr>
        <p:txBody>
          <a:bodyPr/>
          <a:lstStyle/>
          <a:p>
            <a:r>
              <a:rPr lang="nb-NO" dirty="0"/>
              <a:t>rehabilitere eksisterende bygg?</a:t>
            </a:r>
          </a:p>
          <a:p>
            <a:r>
              <a:rPr lang="nb-NO" dirty="0"/>
              <a:t>rive og bygge nytt? </a:t>
            </a:r>
          </a:p>
          <a:p>
            <a:r>
              <a:rPr lang="nb-NO" dirty="0"/>
              <a:t>eller en kombinasjon? </a:t>
            </a:r>
          </a:p>
          <a:p>
            <a:r>
              <a:rPr lang="nb-NO" dirty="0"/>
              <a:t>hvilken tomt skal vi velge?</a:t>
            </a:r>
          </a:p>
        </p:txBody>
      </p:sp>
      <p:pic>
        <p:nvPicPr>
          <p:cNvPr id="1028" name="Picture 4" descr="N:\Interne Fellesoppgaver\Bilder\Bildebank Difi\Bygg anlegg og eiendom bilder\Illustrasjoner\Moderne byggverk\COLOURBOX415602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92093" y="3010397"/>
            <a:ext cx="4675908" cy="3117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546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Volumstudier</a:t>
            </a:r>
          </a:p>
        </p:txBody>
      </p:sp>
      <p:sp>
        <p:nvSpPr>
          <p:cNvPr id="3" name="Plassholder for innhold 2"/>
          <p:cNvSpPr>
            <a:spLocks noGrp="1"/>
          </p:cNvSpPr>
          <p:nvPr>
            <p:ph idx="1"/>
          </p:nvPr>
        </p:nvSpPr>
        <p:spPr/>
        <p:txBody>
          <a:bodyPr/>
          <a:lstStyle/>
          <a:p>
            <a:r>
              <a:rPr lang="nb-NO" dirty="0"/>
              <a:t>romprogram</a:t>
            </a:r>
          </a:p>
          <a:p>
            <a:r>
              <a:rPr lang="nb-NO" dirty="0"/>
              <a:t>antall rom</a:t>
            </a:r>
          </a:p>
          <a:p>
            <a:r>
              <a:rPr lang="nb-NO" dirty="0"/>
              <a:t>funksjon</a:t>
            </a:r>
          </a:p>
          <a:p>
            <a:r>
              <a:rPr lang="nb-NO" dirty="0"/>
              <a:t>hva skal det enkelte rom brukes til?</a:t>
            </a:r>
          </a:p>
          <a:p>
            <a:pPr marL="0" indent="0">
              <a:buNone/>
            </a:pPr>
            <a:endParaRPr lang="nb-NO" dirty="0"/>
          </a:p>
        </p:txBody>
      </p:sp>
    </p:spTree>
    <p:extLst>
      <p:ext uri="{BB962C8B-B14F-4D97-AF65-F5344CB8AC3E}">
        <p14:creationId xmlns:p14="http://schemas.microsoft.com/office/powerpoint/2010/main" val="90897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592" y="-1"/>
            <a:ext cx="5068408" cy="6233559"/>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tel 1"/>
          <p:cNvSpPr>
            <a:spLocks noGrp="1"/>
          </p:cNvSpPr>
          <p:nvPr>
            <p:ph type="title"/>
          </p:nvPr>
        </p:nvSpPr>
        <p:spPr/>
        <p:txBody>
          <a:bodyPr/>
          <a:lstStyle/>
          <a:p>
            <a:r>
              <a:rPr lang="nb-NO" b="1" dirty="0"/>
              <a:t>Bygningsform</a:t>
            </a:r>
          </a:p>
        </p:txBody>
      </p:sp>
      <p:sp>
        <p:nvSpPr>
          <p:cNvPr id="6" name="Plassholder for innhold 2"/>
          <p:cNvSpPr>
            <a:spLocks noGrp="1"/>
          </p:cNvSpPr>
          <p:nvPr>
            <p:ph idx="1"/>
          </p:nvPr>
        </p:nvSpPr>
        <p:spPr>
          <a:xfrm>
            <a:off x="1981200" y="1600201"/>
            <a:ext cx="8229600" cy="4525963"/>
          </a:xfrm>
        </p:spPr>
        <p:txBody>
          <a:bodyPr/>
          <a:lstStyle/>
          <a:p>
            <a:r>
              <a:rPr lang="nb-NO" dirty="0"/>
              <a:t>mange bygningsformer</a:t>
            </a:r>
          </a:p>
          <a:p>
            <a:pPr marL="0" indent="0">
              <a:buNone/>
            </a:pPr>
            <a:r>
              <a:rPr lang="nb-NO" dirty="0"/>
              <a:t>kan oppfylle kravene i </a:t>
            </a:r>
          </a:p>
          <a:p>
            <a:pPr marL="0" indent="0">
              <a:buNone/>
            </a:pPr>
            <a:r>
              <a:rPr lang="nb-NO" dirty="0"/>
              <a:t>romprogrammet</a:t>
            </a:r>
          </a:p>
          <a:p>
            <a:endParaRPr lang="nb-NO" dirty="0"/>
          </a:p>
          <a:p>
            <a:r>
              <a:rPr lang="nb-NO" dirty="0"/>
              <a:t>romprogrammet legger </a:t>
            </a:r>
          </a:p>
          <a:p>
            <a:pPr marL="0" indent="0">
              <a:buNone/>
            </a:pPr>
            <a:r>
              <a:rPr lang="nb-NO" dirty="0"/>
              <a:t>føringer for drift og </a:t>
            </a:r>
          </a:p>
          <a:p>
            <a:pPr marL="0" indent="0">
              <a:buNone/>
            </a:pPr>
            <a:r>
              <a:rPr lang="nb-NO" dirty="0"/>
              <a:t>vedlikehold av bygget</a:t>
            </a:r>
          </a:p>
        </p:txBody>
      </p:sp>
    </p:spTree>
    <p:extLst>
      <p:ext uri="{BB962C8B-B14F-4D97-AF65-F5344CB8AC3E}">
        <p14:creationId xmlns:p14="http://schemas.microsoft.com/office/powerpoint/2010/main" val="2283094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Arealeffektivitet</a:t>
            </a:r>
            <a:endParaRPr lang="nb-NO" b="1" dirty="0"/>
          </a:p>
        </p:txBody>
      </p:sp>
      <p:sp>
        <p:nvSpPr>
          <p:cNvPr id="4" name="Plassholder for innhold 2"/>
          <p:cNvSpPr>
            <a:spLocks noGrp="1"/>
          </p:cNvSpPr>
          <p:nvPr>
            <p:ph idx="1"/>
          </p:nvPr>
        </p:nvSpPr>
        <p:spPr>
          <a:xfrm>
            <a:off x="1981200" y="1600201"/>
            <a:ext cx="8229600" cy="4525963"/>
          </a:xfrm>
        </p:spPr>
        <p:txBody>
          <a:bodyPr/>
          <a:lstStyle/>
          <a:p>
            <a:r>
              <a:rPr lang="nb-NO" dirty="0"/>
              <a:t>høy arealeffektivitet reduserer anskaffelseskostnaden og senker kostnadene til renhold og vedlikehold</a:t>
            </a:r>
          </a:p>
          <a:p>
            <a:r>
              <a:rPr lang="nb-NO" dirty="0"/>
              <a:t>det rimeligste arealet er det som ikke bygges…</a:t>
            </a:r>
          </a:p>
        </p:txBody>
      </p:sp>
    </p:spTree>
    <p:extLst>
      <p:ext uri="{BB962C8B-B14F-4D97-AF65-F5344CB8AC3E}">
        <p14:creationId xmlns:p14="http://schemas.microsoft.com/office/powerpoint/2010/main" val="716422513"/>
      </p:ext>
    </p:extLst>
  </p:cSld>
  <p:clrMapOvr>
    <a:masterClrMapping/>
  </p:clrMapOvr>
</p:sld>
</file>

<file path=ppt/theme/theme1.xml><?xml version="1.0" encoding="utf-8"?>
<a:theme xmlns:a="http://schemas.openxmlformats.org/drawingml/2006/main" name="DFØ ppt mal">
  <a:themeElements>
    <a:clrScheme name="DFØ-farger med mørk blå">
      <a:dk1>
        <a:srgbClr val="000000"/>
      </a:dk1>
      <a:lt1>
        <a:srgbClr val="FFFFFF"/>
      </a:lt1>
      <a:dk2>
        <a:srgbClr val="012A4C"/>
      </a:dk2>
      <a:lt2>
        <a:srgbClr val="E7E6E6"/>
      </a:lt2>
      <a:accent1>
        <a:srgbClr val="009FE3"/>
      </a:accent1>
      <a:accent2>
        <a:srgbClr val="00AB84"/>
      </a:accent2>
      <a:accent3>
        <a:srgbClr val="FCCB56"/>
      </a:accent3>
      <a:accent4>
        <a:srgbClr val="E83F53"/>
      </a:accent4>
      <a:accent5>
        <a:srgbClr val="0097AB"/>
      </a:accent5>
      <a:accent6>
        <a:srgbClr val="005B91"/>
      </a:accent6>
      <a:hlink>
        <a:srgbClr val="0563C1"/>
      </a:hlink>
      <a:folHlink>
        <a:srgbClr val="954F72"/>
      </a:folHlink>
    </a:clrScheme>
    <a:fontScheme name="Egendefinert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b="1"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Blå">
      <a:srgbClr val="0085C0"/>
    </a:custClr>
    <a:custClr name="Grønn">
      <a:srgbClr val="0A8E6E"/>
    </a:custClr>
    <a:custClr name="Oransje">
      <a:srgbClr val="F0A519"/>
    </a:custClr>
    <a:custClr name="Rød">
      <a:srgbClr val="CA0D47"/>
    </a:custClr>
    <a:custClr name="Mørk turkis">
      <a:srgbClr val="0099AB"/>
    </a:custClr>
    <a:custClr name="Mørk blå">
      <a:srgbClr val="0D3B73"/>
    </a:custClr>
    <a:custClr name="Sort">
      <a:srgbClr val="000000"/>
    </a:custClr>
  </a:custClrLst>
  <a:extLst>
    <a:ext uri="{05A4C25C-085E-4340-85A3-A5531E510DB2}">
      <thm15:themeFamily xmlns:thm15="http://schemas.microsoft.com/office/thememl/2012/main" name="DFØs konferansemal2" id="{AC11E469-69E0-4EFD-967C-399A232D2402}" vid="{B76FE5A4-E785-4786-A25C-1D37B09233E9}"/>
    </a:ext>
  </a:extLst>
</a:theme>
</file>

<file path=ppt/theme/theme2.xml><?xml version="1.0" encoding="utf-8"?>
<a:theme xmlns:a="http://schemas.openxmlformats.org/drawingml/2006/main" name="Office-tema">
  <a:themeElements>
    <a:clrScheme name="Egendefinert 104">
      <a:dk1>
        <a:srgbClr val="000000"/>
      </a:dk1>
      <a:lt1>
        <a:srgbClr val="FFFFFF"/>
      </a:lt1>
      <a:dk2>
        <a:srgbClr val="64666A"/>
      </a:dk2>
      <a:lt2>
        <a:srgbClr val="E7E6E6"/>
      </a:lt2>
      <a:accent1>
        <a:srgbClr val="009FE3"/>
      </a:accent1>
      <a:accent2>
        <a:srgbClr val="00AB84"/>
      </a:accent2>
      <a:accent3>
        <a:srgbClr val="FCCB56"/>
      </a:accent3>
      <a:accent4>
        <a:srgbClr val="E83F53"/>
      </a:accent4>
      <a:accent5>
        <a:srgbClr val="0097AB"/>
      </a:accent5>
      <a:accent6>
        <a:srgbClr val="005B9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Egendefinert 103">
      <a:dk1>
        <a:srgbClr val="000000"/>
      </a:dk1>
      <a:lt1>
        <a:srgbClr val="FFFFFF"/>
      </a:lt1>
      <a:dk2>
        <a:srgbClr val="64666A"/>
      </a:dk2>
      <a:lt2>
        <a:srgbClr val="E7E6E6"/>
      </a:lt2>
      <a:accent1>
        <a:srgbClr val="009FE3"/>
      </a:accent1>
      <a:accent2>
        <a:srgbClr val="00AB84"/>
      </a:accent2>
      <a:accent3>
        <a:srgbClr val="FCCB56"/>
      </a:accent3>
      <a:accent4>
        <a:srgbClr val="E83F53"/>
      </a:accent4>
      <a:accent5>
        <a:srgbClr val="0097AB"/>
      </a:accent5>
      <a:accent6>
        <a:srgbClr val="005B9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739FE704F80C14DA225DF2A1DC23842" ma:contentTypeVersion="27" ma:contentTypeDescription="Opprett et nytt dokument." ma:contentTypeScope="" ma:versionID="3a88a0b987e57efbddc571eb1ba684aa">
  <xsd:schema xmlns:xsd="http://www.w3.org/2001/XMLSchema" xmlns:xs="http://www.w3.org/2001/XMLSchema" xmlns:p="http://schemas.microsoft.com/office/2006/metadata/properties" xmlns:ns2="5371e8e2-a9e8-46df-a91b-761db99c8728" xmlns:ns3="7bfd8652-9f54-45a4-9684-efa1596a6182" xmlns:ns4="adbb2028-43e6-4cc2-a67b-7a6125cf5ee2" xmlns:ns5="82b74a00-43a6-4076-ac55-a30bded87187" targetNamespace="http://schemas.microsoft.com/office/2006/metadata/properties" ma:root="true" ma:fieldsID="5bd020c3ca39bcbe280da230180a79a3" ns2:_="" ns3:_="" ns4:_="" ns5:_="">
    <xsd:import namespace="5371e8e2-a9e8-46df-a91b-761db99c8728"/>
    <xsd:import namespace="7bfd8652-9f54-45a4-9684-efa1596a6182"/>
    <xsd:import namespace="adbb2028-43e6-4cc2-a67b-7a6125cf5ee2"/>
    <xsd:import namespace="82b74a00-43a6-4076-ac55-a30bded87187"/>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4:MediaLengthInSeconds" minOccurs="0"/>
                <xsd:element ref="ns4:Tekstansvarlig" minOccurs="0"/>
                <xsd:element ref="ns4:Kontrollansvarli" minOccurs="0"/>
                <xsd:element ref="ns4:Godkjenner" minOccurs="0"/>
                <xsd:element ref="ns4:Status" minOccurs="0"/>
                <xsd:element ref="ns4:Emne" minOccurs="0"/>
                <xsd:element ref="ns4:Funksjon" minOccurs="0"/>
                <xsd:element ref="ns4:Niv_x00e5_" minOccurs="0"/>
                <xsd:element ref="ns4:Fase" minOccurs="0"/>
                <xsd:element ref="ns4:Revisjonsbehov" minOccurs="0"/>
                <xsd:element ref="ns4:lcf76f155ced4ddcb4097134ff3c332f" minOccurs="0"/>
                <xsd:element ref="ns5:TaxCatchAll" minOccurs="0"/>
                <xsd:element ref="ns4:MediaServiceObjectDetectorVersions" minOccurs="0"/>
                <xsd:element ref="ns4:MediaServiceSearchProperties" minOccurs="0"/>
                <xsd:element ref="ns4:Kategori" minOccurs="0"/>
                <xsd:element ref="ns4:Fagansvarlig" minOccurs="0"/>
                <xsd:element ref="ns4:Eksempelskriver" minOccurs="0"/>
                <xsd:element ref="ns4:Vedlikehold" minOccurs="0"/>
                <xsd:element ref="ns4:Publisert" minOccurs="0"/>
                <xsd:element ref="ns4: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71e8e2-a9e8-46df-a91b-761db99c8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bfd8652-9f54-45a4-9684-efa1596a6182" elementFormDefault="qualified">
    <xsd:import namespace="http://schemas.microsoft.com/office/2006/documentManagement/types"/>
    <xsd:import namespace="http://schemas.microsoft.com/office/infopath/2007/PartnerControls"/>
    <xsd:element name="SharedWithUsers" ma:index="1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dbb2028-43e6-4cc2-a67b-7a6125cf5ee2" elementFormDefault="qualified">
    <xsd:import namespace="http://schemas.microsoft.com/office/2006/documentManagement/types"/>
    <xsd:import namespace="http://schemas.microsoft.com/office/infopath/2007/PartnerControls"/>
    <xsd:element name="MediaLengthInSeconds" ma:index="19" nillable="true" ma:displayName="Length (seconds)" ma:internalName="MediaLengthInSeconds" ma:readOnly="true">
      <xsd:simpleType>
        <xsd:restriction base="dms:Unknown"/>
      </xsd:simpleType>
    </xsd:element>
    <xsd:element name="Tekstansvarlig" ma:index="20" nillable="true" ma:displayName="Tekstansvarlig" ma:description="Den som redigerer utkast" ma:format="Dropdown" ma:list="UserInfo" ma:SharePointGroup="0" ma:internalName="Tekstansvarlig">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Kontrollansvarli" ma:index="21" nillable="true" ma:displayName="Kontrollansvarli" ma:description="Den som kvalitetssikrer tekstutkastet. Må være en annen enn tekstansvarlig." ma:format="Dropdown" ma:list="UserInfo" ma:SharePointGroup="0" ma:internalName="Kontrollansvarli">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Godkjenner" ma:index="22" nillable="true" ma:displayName="Godkjenner" ma:description="Den som godkjenner etter KS. Kan være samme som ansvarlig for tekst eller kontroll, men ikke begge." ma:format="Dropdown" ma:list="UserInfo" ma:SharePointGroup="0" ma:internalName="Godkjen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atus" ma:index="23" nillable="true" ma:displayName="Status" ma:default="Ikke påbegynt" ma:description="Hvor langt har man kommet med teksten" ma:format="RadioButtons" ma:internalName="Status">
      <xsd:simpleType>
        <xsd:restriction base="dms:Choice">
          <xsd:enumeration value="Ikke påbegynt"/>
          <xsd:enumeration value="Under arbeid"/>
          <xsd:enumeration value="Til KS"/>
          <xsd:enumeration value="Til Godkjenning"/>
          <xsd:enumeration value="Godkjent"/>
        </xsd:restriction>
      </xsd:simpleType>
    </xsd:element>
    <xsd:element name="Emne" ma:index="24" nillable="true" ma:displayName="Emne" ma:description="Kategori i kriteriveiviseren 1.0" ma:format="Dropdown" ma:internalName="Emne">
      <xsd:complexType>
        <xsd:complexContent>
          <xsd:extension base="dms:MultiChoice">
            <xsd:sequence>
              <xsd:element name="Value" maxOccurs="unbounded" minOccurs="0" nillable="true">
                <xsd:simpleType>
                  <xsd:restriction base="dms:Choice">
                    <xsd:enumeration value="Energi"/>
                    <xsd:enumeration value="Inneklima"/>
                    <xsd:enumeration value="Ledelse"/>
                    <xsd:enumeration value="LCC"/>
                    <xsd:enumeration value="Materialer"/>
                    <xsd:enumeration value="Rigg og drift"/>
                    <xsd:enumeration value="Transport"/>
                    <xsd:enumeration value="Utslipp fra byggeplass"/>
                    <xsd:enumeration value="Økologi og overvann"/>
                    <xsd:enumeration value="Menneskerettigheter"/>
                  </xsd:restriction>
                </xsd:simpleType>
              </xsd:element>
            </xsd:sequence>
          </xsd:extension>
        </xsd:complexContent>
      </xsd:complexType>
    </xsd:element>
    <xsd:element name="Funksjon" ma:index="25" nillable="true" ma:displayName="Funksjon" ma:description="Funksjon i anskaffelsesprosessen" ma:format="Dropdown" ma:internalName="Funksjon">
      <xsd:simpleType>
        <xsd:restriction base="dms:Choice">
          <xsd:enumeration value="Teknisk spesifikasjon"/>
          <xsd:enumeration value="Kvalifikasjon"/>
          <xsd:enumeration value="Tildeling"/>
          <xsd:enumeration value="Kontraktskrav"/>
        </xsd:restriction>
      </xsd:simpleType>
    </xsd:element>
    <xsd:element name="Niv_x00e5_" ma:index="26" nillable="true" ma:displayName="Nivå" ma:default="Basis" ma:description="Bærekraftsambisjoner" ma:format="Dropdown" ma:internalName="Niv_x00e5_">
      <xsd:simpleType>
        <xsd:restriction base="dms:Choice">
          <xsd:enumeration value="Avansert"/>
          <xsd:enumeration value="Basis"/>
          <xsd:enumeration value="Spydspiss"/>
        </xsd:restriction>
      </xsd:simpleType>
    </xsd:element>
    <xsd:element name="Fase" ma:index="27" nillable="true" ma:displayName="Fase" ma:format="Dropdown" ma:internalName="Fase">
      <xsd:complexType>
        <xsd:complexContent>
          <xsd:extension base="dms:MultiChoice">
            <xsd:sequence>
              <xsd:element name="Value" maxOccurs="unbounded" minOccurs="0" nillable="true">
                <xsd:simpleType>
                  <xsd:restriction base="dms:Choice">
                    <xsd:enumeration value="Prosjektering"/>
                    <xsd:enumeration value="Totalentreprise"/>
                  </xsd:restriction>
                </xsd:simpleType>
              </xsd:element>
            </xsd:sequence>
          </xsd:extension>
        </xsd:complexContent>
      </xsd:complexType>
    </xsd:element>
    <xsd:element name="Revisjonsbehov" ma:index="28" nillable="true" ma:displayName="Revisjonsbehov" ma:format="Dropdown" ma:internalName="Revisjonsbehov">
      <xsd:simpleType>
        <xsd:restriction base="dms:Choice">
          <xsd:enumeration value="Beholdes uten endringer"/>
          <xsd:enumeration value="Må endres"/>
          <xsd:enumeration value="Slettes"/>
          <xsd:enumeration value="Nytt krav"/>
          <xsd:enumeration value="Fjernes / oppdateres etter Q4"/>
        </xsd:restriction>
      </xsd:simpleType>
    </xsd:element>
    <xsd:element name="lcf76f155ced4ddcb4097134ff3c332f" ma:index="30" nillable="true" ma:taxonomy="true" ma:internalName="lcf76f155ced4ddcb4097134ff3c332f" ma:taxonomyFieldName="MediaServiceImageTags" ma:displayName="Bildemerkelapper" ma:readOnly="false" ma:fieldId="{5cf76f15-5ced-4ddc-b409-7134ff3c332f}" ma:taxonomyMulti="true" ma:sspId="eb0be57b-a27d-473a-a780-396a8013085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element name="Kategori" ma:index="34" nillable="true" ma:displayName="Kategori" ma:format="Dropdown" ma:internalName="Kategori">
      <xsd:simpleType>
        <xsd:restriction base="dms:Choice">
          <xsd:enumeration value="Avfallsinnsamling"/>
          <xsd:enumeration value="Bygg anlegg og eiendom"/>
          <xsd:enumeration value="Helse og omsorg"/>
          <xsd:enumeration value="IKT og elektronikk"/>
          <xsd:enumeration value="Mat og måltid"/>
          <xsd:enumeration value="Møbler"/>
          <xsd:enumeration value="Rådgivningstjenester"/>
          <xsd:enumeration value="Renhold"/>
          <xsd:enumeration value="Tekstil"/>
          <xsd:enumeration value="Transport"/>
        </xsd:restriction>
      </xsd:simpleType>
    </xsd:element>
    <xsd:element name="Fagansvarlig" ma:index="35" nillable="true" ma:displayName="Fagansvarlig" ma:format="Dropdown" ma:internalName="Fagansvarlig">
      <xsd:simpleType>
        <xsd:restriction base="dms:Text">
          <xsd:maxLength value="255"/>
        </xsd:restriction>
      </xsd:simpleType>
    </xsd:element>
    <xsd:element name="Eksempelskriver" ma:index="36" nillable="true" ma:displayName="Eksempelskriver" ma:format="Dropdown" ma:list="UserInfo" ma:SharePointGroup="0" ma:internalName="Eksempelskriv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Vedlikehold" ma:index="37" nillable="true" ma:displayName="Vedlikehold" ma:format="DateOnly" ma:internalName="Vedlikehold">
      <xsd:simpleType>
        <xsd:restriction base="dms:DateTime"/>
      </xsd:simpleType>
    </xsd:element>
    <xsd:element name="Publisert" ma:index="38" nillable="true" ma:displayName="Publisert" ma:format="DateOnly" ma:internalName="Publisert">
      <xsd:simpleType>
        <xsd:restriction base="dms:DateTime"/>
      </xsd:simpleType>
    </xsd:element>
    <xsd:element name="MediaServiceBillingMetadata" ma:index="3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b74a00-43a6-4076-ac55-a30bded87187" elementFormDefault="qualified">
    <xsd:import namespace="http://schemas.microsoft.com/office/2006/documentManagement/types"/>
    <xsd:import namespace="http://schemas.microsoft.com/office/infopath/2007/PartnerControls"/>
    <xsd:element name="TaxCatchAll" ma:index="31" nillable="true" ma:displayName="Taxonomy Catch All Column" ma:hidden="true" ma:list="{0529d230-0ab2-4853-b0ca-7c1faee354f2}" ma:internalName="TaxCatchAll" ma:showField="CatchAllData" ma:web="82b74a00-43a6-4076-ac55-a30bded871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adbb2028-43e6-4cc2-a67b-7a6125cf5ee2">Ikke påbegynt</Status>
    <Niv_x00e5_ xmlns="adbb2028-43e6-4cc2-a67b-7a6125cf5ee2">Basis</Niv_x00e5_>
    <Fase xmlns="adbb2028-43e6-4cc2-a67b-7a6125cf5ee2" xsi:nil="true"/>
    <Vedlikehold xmlns="adbb2028-43e6-4cc2-a67b-7a6125cf5ee2" xsi:nil="true"/>
    <Tekstansvarlig xmlns="adbb2028-43e6-4cc2-a67b-7a6125cf5ee2">
      <UserInfo>
        <DisplayName/>
        <AccountId xsi:nil="true"/>
        <AccountType/>
      </UserInfo>
    </Tekstansvarlig>
    <TaxCatchAll xmlns="82b74a00-43a6-4076-ac55-a30bded87187" xsi:nil="true"/>
    <Funksjon xmlns="adbb2028-43e6-4cc2-a67b-7a6125cf5ee2" xsi:nil="true"/>
    <Godkjenner xmlns="adbb2028-43e6-4cc2-a67b-7a6125cf5ee2">
      <UserInfo>
        <DisplayName/>
        <AccountId xsi:nil="true"/>
        <AccountType/>
      </UserInfo>
    </Godkjenner>
    <Kategori xmlns="adbb2028-43e6-4cc2-a67b-7a6125cf5ee2" xsi:nil="true"/>
    <Fagansvarlig xmlns="adbb2028-43e6-4cc2-a67b-7a6125cf5ee2" xsi:nil="true"/>
    <Publisert xmlns="adbb2028-43e6-4cc2-a67b-7a6125cf5ee2" xsi:nil="true"/>
    <Kontrollansvarli xmlns="adbb2028-43e6-4cc2-a67b-7a6125cf5ee2">
      <UserInfo>
        <DisplayName/>
        <AccountId xsi:nil="true"/>
        <AccountType/>
      </UserInfo>
    </Kontrollansvarli>
    <Revisjonsbehov xmlns="adbb2028-43e6-4cc2-a67b-7a6125cf5ee2" xsi:nil="true"/>
    <Emne xmlns="adbb2028-43e6-4cc2-a67b-7a6125cf5ee2" xsi:nil="true"/>
    <lcf76f155ced4ddcb4097134ff3c332f xmlns="adbb2028-43e6-4cc2-a67b-7a6125cf5ee2">
      <Terms xmlns="http://schemas.microsoft.com/office/infopath/2007/PartnerControls"/>
    </lcf76f155ced4ddcb4097134ff3c332f>
    <Eksempelskriver xmlns="adbb2028-43e6-4cc2-a67b-7a6125cf5ee2">
      <UserInfo>
        <DisplayName/>
        <AccountId xsi:nil="true"/>
        <AccountType/>
      </UserInfo>
    </Eksempelskriver>
  </documentManagement>
</p:properties>
</file>

<file path=customXml/itemProps1.xml><?xml version="1.0" encoding="utf-8"?>
<ds:datastoreItem xmlns:ds="http://schemas.openxmlformats.org/officeDocument/2006/customXml" ds:itemID="{C6159B57-A444-4429-AF42-E29B034477AB}"/>
</file>

<file path=customXml/itemProps2.xml><?xml version="1.0" encoding="utf-8"?>
<ds:datastoreItem xmlns:ds="http://schemas.openxmlformats.org/officeDocument/2006/customXml" ds:itemID="{01A23C9A-3BD3-42B3-9C15-82A955DF02D0}"/>
</file>

<file path=customXml/itemProps3.xml><?xml version="1.0" encoding="utf-8"?>
<ds:datastoreItem xmlns:ds="http://schemas.openxmlformats.org/officeDocument/2006/customXml" ds:itemID="{597BAA0F-AF49-42F0-9C9B-30B9603D5BC5}"/>
</file>

<file path=docMetadata/LabelInfo.xml><?xml version="1.0" encoding="utf-8"?>
<clbl:labelList xmlns:clbl="http://schemas.microsoft.com/office/2020/mipLabelMetadata">
  <clbl:label id="{1a91f966-247e-497b-bee6-09072f7ea02a}" enabled="0" method="" siteId="{1a91f966-247e-497b-bee6-09072f7ea02a}" removed="1"/>
</clbl:labelList>
</file>

<file path=docProps/app.xml><?xml version="1.0" encoding="utf-8"?>
<Properties xmlns="http://schemas.openxmlformats.org/officeDocument/2006/extended-properties" xmlns:vt="http://schemas.openxmlformats.org/officeDocument/2006/docPropsVTypes">
  <Template>DFØs konferansemal</Template>
  <TotalTime>0</TotalTime>
  <Words>6897</Words>
  <Application>Microsoft Office PowerPoint</Application>
  <PresentationFormat>Widescreen</PresentationFormat>
  <Paragraphs>599</Paragraphs>
  <Slides>40</Slides>
  <Notes>39</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40</vt:i4>
      </vt:variant>
    </vt:vector>
  </HeadingPairs>
  <TitlesOfParts>
    <vt:vector size="49" baseType="lpstr">
      <vt:lpstr>ＭＳ Ｐゴシック</vt:lpstr>
      <vt:lpstr>Arial</vt:lpstr>
      <vt:lpstr>Arial Regular</vt:lpstr>
      <vt:lpstr>Calibri</vt:lpstr>
      <vt:lpstr>Source Sans Pro</vt:lpstr>
      <vt:lpstr>Source Sans Pro SemiBold</vt:lpstr>
      <vt:lpstr>System Font Regular</vt:lpstr>
      <vt:lpstr>Times New Roman</vt:lpstr>
      <vt:lpstr>DFØ ppt mal</vt:lpstr>
      <vt:lpstr>Kapittel 4 LCC og alternativsvurderinger</vt:lpstr>
      <vt:lpstr>Refleksjonsspørsmål</vt:lpstr>
      <vt:lpstr>Overordnet om alternativsvurderinger</vt:lpstr>
      <vt:lpstr>Alternativsvurdering av å bygge eller ikke bygge</vt:lpstr>
      <vt:lpstr>Materialbruk</vt:lpstr>
      <vt:lpstr>Konseptvalg</vt:lpstr>
      <vt:lpstr>Volumstudier</vt:lpstr>
      <vt:lpstr>Bygningsform</vt:lpstr>
      <vt:lpstr>Arealeffektivitet</vt:lpstr>
      <vt:lpstr>Fasadeform</vt:lpstr>
      <vt:lpstr>Energi - oppvarming</vt:lpstr>
      <vt:lpstr>Energi – tekniske anlegg</vt:lpstr>
      <vt:lpstr>Romløsning og renhold</vt:lpstr>
      <vt:lpstr>Rådhuskvartalet i Kristiansand</vt:lpstr>
      <vt:lpstr>Konseptvalg</vt:lpstr>
      <vt:lpstr>Totalkostnad for ulike alternativ</vt:lpstr>
      <vt:lpstr>PowerPoint-presentasjon</vt:lpstr>
      <vt:lpstr>LCC- beregning for de fem alternativene</vt:lpstr>
      <vt:lpstr>Framsenteret i Tromsø, konseptvalg </vt:lpstr>
      <vt:lpstr>Valg av tomt tomtealternativ 1 </vt:lpstr>
      <vt:lpstr>Tomtealternativ 3</vt:lpstr>
      <vt:lpstr>Tomtevalg 2</vt:lpstr>
      <vt:lpstr>Volumstudier</vt:lpstr>
      <vt:lpstr>Ulikt overflateareal</vt:lpstr>
      <vt:lpstr>Arealeffektivitet 1</vt:lpstr>
      <vt:lpstr>Arealeffektivitet 2</vt:lpstr>
      <vt:lpstr>PowerPoint-presentasjon</vt:lpstr>
      <vt:lpstr>Fasadeform 1</vt:lpstr>
      <vt:lpstr>Fasadeform 2</vt:lpstr>
      <vt:lpstr>Fasadeform 3</vt:lpstr>
      <vt:lpstr>Glassgård eller glassbroer?</vt:lpstr>
      <vt:lpstr>Valg av fasademateriale 1</vt:lpstr>
      <vt:lpstr>Valg av fasademateriale 2</vt:lpstr>
      <vt:lpstr>Energi, isolasjonsevne</vt:lpstr>
      <vt:lpstr>Romløsninger</vt:lpstr>
      <vt:lpstr>Kostnader materialvalg 1</vt:lpstr>
      <vt:lpstr>Kostnader materialvalg 2</vt:lpstr>
      <vt:lpstr>Miljømål Framsenteret</vt:lpstr>
      <vt:lpstr>Oppsummering</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2026-03-23T08:20:33Z</dcterms:created>
  <dcterms:modified xsi:type="dcterms:W3CDTF">2026-03-23T08:20:42Z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0x010100A739FE704F80C14DA225DF2A1DC23842</vt:lpwstr>
  </property>
</Properties>
</file>